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xml" ContentType="application/vnd.openxmlformats-officedocument.presentationml.tags+xml"/>
  <Override PartName="/ppt/notesSlides/notesSlide4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8.xml" ContentType="application/vnd.openxmlformats-officedocument.presentationml.notesSlide+xml"/>
  <Override PartName="/ppt/tags/tag5.xml" ContentType="application/vnd.openxmlformats-officedocument.presentationml.tags+xml"/>
  <Override PartName="/ppt/notesSlides/notesSlide4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1.xml" ContentType="application/vnd.openxmlformats-officedocument.presentationml.notesSlide+xml"/>
  <Override PartName="/ppt/tags/tag16.xml" ContentType="application/vnd.openxmlformats-officedocument.presentationml.tags+xml"/>
  <Override PartName="/ppt/notesSlides/notesSlide5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
  </p:notesMasterIdLst>
  <p:handoutMasterIdLst>
    <p:handoutMasterId r:id="rId85"/>
  </p:handoutMasterIdLst>
  <p:sldIdLst>
    <p:sldId id="256" r:id="rId2"/>
    <p:sldId id="484" r:id="rId3"/>
    <p:sldId id="421" r:id="rId4"/>
    <p:sldId id="485" r:id="rId5"/>
    <p:sldId id="499" r:id="rId6"/>
    <p:sldId id="422" r:id="rId7"/>
    <p:sldId id="500" r:id="rId8"/>
    <p:sldId id="488" r:id="rId9"/>
    <p:sldId id="535" r:id="rId10"/>
    <p:sldId id="514" r:id="rId11"/>
    <p:sldId id="312" r:id="rId12"/>
    <p:sldId id="492" r:id="rId13"/>
    <p:sldId id="493" r:id="rId14"/>
    <p:sldId id="494" r:id="rId15"/>
    <p:sldId id="327" r:id="rId16"/>
    <p:sldId id="487" r:id="rId17"/>
    <p:sldId id="486" r:id="rId18"/>
    <p:sldId id="498" r:id="rId19"/>
    <p:sldId id="405" r:id="rId20"/>
    <p:sldId id="491" r:id="rId21"/>
    <p:sldId id="473" r:id="rId22"/>
    <p:sldId id="496" r:id="rId23"/>
    <p:sldId id="495" r:id="rId24"/>
    <p:sldId id="497" r:id="rId25"/>
    <p:sldId id="355" r:id="rId26"/>
    <p:sldId id="536" r:id="rId27"/>
    <p:sldId id="537" r:id="rId28"/>
    <p:sldId id="538" r:id="rId29"/>
    <p:sldId id="539" r:id="rId30"/>
    <p:sldId id="540" r:id="rId31"/>
    <p:sldId id="541" r:id="rId32"/>
    <p:sldId id="542" r:id="rId33"/>
    <p:sldId id="543" r:id="rId34"/>
    <p:sldId id="544" r:id="rId35"/>
    <p:sldId id="353" r:id="rId36"/>
    <p:sldId id="357" r:id="rId37"/>
    <p:sldId id="358" r:id="rId38"/>
    <p:sldId id="359" r:id="rId39"/>
    <p:sldId id="360" r:id="rId40"/>
    <p:sldId id="361" r:id="rId41"/>
    <p:sldId id="363" r:id="rId42"/>
    <p:sldId id="364" r:id="rId43"/>
    <p:sldId id="366" r:id="rId44"/>
    <p:sldId id="367" r:id="rId45"/>
    <p:sldId id="325" r:id="rId46"/>
    <p:sldId id="459" r:id="rId47"/>
    <p:sldId id="455" r:id="rId48"/>
    <p:sldId id="545" r:id="rId49"/>
    <p:sldId id="506" r:id="rId50"/>
    <p:sldId id="479" r:id="rId51"/>
    <p:sldId id="507" r:id="rId52"/>
    <p:sldId id="515" r:id="rId53"/>
    <p:sldId id="461" r:id="rId54"/>
    <p:sldId id="508" r:id="rId55"/>
    <p:sldId id="289" r:id="rId56"/>
    <p:sldId id="509" r:id="rId57"/>
    <p:sldId id="323" r:id="rId58"/>
    <p:sldId id="314" r:id="rId59"/>
    <p:sldId id="318" r:id="rId60"/>
    <p:sldId id="510" r:id="rId61"/>
    <p:sldId id="490" r:id="rId62"/>
    <p:sldId id="319" r:id="rId63"/>
    <p:sldId id="511" r:id="rId64"/>
    <p:sldId id="512" r:id="rId65"/>
    <p:sldId id="321" r:id="rId66"/>
    <p:sldId id="322" r:id="rId67"/>
    <p:sldId id="516" r:id="rId68"/>
    <p:sldId id="522" r:id="rId69"/>
    <p:sldId id="523" r:id="rId70"/>
    <p:sldId id="524" r:id="rId71"/>
    <p:sldId id="415" r:id="rId72"/>
    <p:sldId id="525" r:id="rId73"/>
    <p:sldId id="526" r:id="rId74"/>
    <p:sldId id="527" r:id="rId75"/>
    <p:sldId id="528" r:id="rId76"/>
    <p:sldId id="529" r:id="rId77"/>
    <p:sldId id="530" r:id="rId78"/>
    <p:sldId id="531" r:id="rId79"/>
    <p:sldId id="532" r:id="rId80"/>
    <p:sldId id="533" r:id="rId81"/>
    <p:sldId id="534" r:id="rId82"/>
    <p:sldId id="305" r:id="rId83"/>
  </p:sldIdLst>
  <p:sldSz cx="12192000" cy="6858000"/>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308"/>
    <a:srgbClr val="7E1F23"/>
    <a:srgbClr val="972022"/>
    <a:srgbClr val="B23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23" autoAdjust="0"/>
    <p:restoredTop sz="87570" autoAdjust="0"/>
  </p:normalViewPr>
  <p:slideViewPr>
    <p:cSldViewPr snapToGrid="0">
      <p:cViewPr varScale="1">
        <p:scale>
          <a:sx n="113" d="100"/>
          <a:sy n="113" d="100"/>
        </p:scale>
        <p:origin x="552" y="96"/>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278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0">
                <a:solidFill>
                  <a:schemeClr val="tx1"/>
                </a:solidFill>
                <a:latin typeface="微软雅黑" panose="020B0503020204020204" pitchFamily="34" charset="-122"/>
                <a:ea typeface="微软雅黑" panose="020B0503020204020204" pitchFamily="34" charset="-122"/>
              </a:rPr>
              <a:t>有限差分网络</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dk1">
                  <a:tint val="88500"/>
                </a:schemeClr>
              </a:solidFill>
              <a:ln w="9525">
                <a:solidFill>
                  <a:schemeClr val="dk1">
                    <a:tint val="88500"/>
                  </a:schemeClr>
                </a:solidFill>
              </a:ln>
              <a:effectLst/>
            </c:spPr>
          </c:marker>
          <c:dLbls>
            <c:delete val="1"/>
          </c:dLbls>
          <c:xVal>
            <c:numRef>
              <c:f>Sheet1!$A$2:$A$37</c:f>
              <c:numCache>
                <c:formatCode>General</c:formatCode>
                <c:ptCount val="36"/>
                <c:pt idx="0">
                  <c:v>0</c:v>
                </c:pt>
                <c:pt idx="1">
                  <c:v>0</c:v>
                </c:pt>
                <c:pt idx="2">
                  <c:v>0</c:v>
                </c:pt>
                <c:pt idx="3">
                  <c:v>0</c:v>
                </c:pt>
                <c:pt idx="4">
                  <c:v>0</c:v>
                </c:pt>
                <c:pt idx="5">
                  <c:v>0</c:v>
                </c:pt>
                <c:pt idx="6">
                  <c:v>0.1</c:v>
                </c:pt>
                <c:pt idx="7">
                  <c:v>0.1</c:v>
                </c:pt>
                <c:pt idx="8">
                  <c:v>0.1</c:v>
                </c:pt>
                <c:pt idx="9">
                  <c:v>0.1</c:v>
                </c:pt>
                <c:pt idx="10">
                  <c:v>0.1</c:v>
                </c:pt>
                <c:pt idx="11">
                  <c:v>0.1</c:v>
                </c:pt>
                <c:pt idx="12">
                  <c:v>0.2</c:v>
                </c:pt>
                <c:pt idx="13">
                  <c:v>0.2</c:v>
                </c:pt>
                <c:pt idx="14">
                  <c:v>0.2</c:v>
                </c:pt>
                <c:pt idx="15">
                  <c:v>0.2</c:v>
                </c:pt>
                <c:pt idx="16">
                  <c:v>0.2</c:v>
                </c:pt>
                <c:pt idx="17">
                  <c:v>0.2</c:v>
                </c:pt>
                <c:pt idx="18">
                  <c:v>0.3</c:v>
                </c:pt>
                <c:pt idx="19">
                  <c:v>0.3</c:v>
                </c:pt>
                <c:pt idx="20">
                  <c:v>0.3</c:v>
                </c:pt>
                <c:pt idx="21">
                  <c:v>0.3</c:v>
                </c:pt>
                <c:pt idx="22">
                  <c:v>0.3</c:v>
                </c:pt>
                <c:pt idx="23">
                  <c:v>0.3</c:v>
                </c:pt>
                <c:pt idx="24">
                  <c:v>0.4</c:v>
                </c:pt>
                <c:pt idx="25">
                  <c:v>0.4</c:v>
                </c:pt>
                <c:pt idx="26">
                  <c:v>0.4</c:v>
                </c:pt>
                <c:pt idx="27">
                  <c:v>0.4</c:v>
                </c:pt>
                <c:pt idx="28">
                  <c:v>0.4</c:v>
                </c:pt>
                <c:pt idx="29">
                  <c:v>0.4</c:v>
                </c:pt>
                <c:pt idx="30">
                  <c:v>0.5</c:v>
                </c:pt>
                <c:pt idx="31">
                  <c:v>0.5</c:v>
                </c:pt>
                <c:pt idx="32">
                  <c:v>0.5</c:v>
                </c:pt>
                <c:pt idx="33">
                  <c:v>0.5</c:v>
                </c:pt>
                <c:pt idx="34">
                  <c:v>0.5</c:v>
                </c:pt>
                <c:pt idx="35">
                  <c:v>0.5</c:v>
                </c:pt>
              </c:numCache>
            </c:numRef>
          </c:xVal>
          <c:yVal>
            <c:numRef>
              <c:f>Sheet1!$B$2:$B$37</c:f>
              <c:numCache>
                <c:formatCode>General</c:formatCode>
                <c:ptCount val="36"/>
                <c:pt idx="0">
                  <c:v>0</c:v>
                </c:pt>
                <c:pt idx="1">
                  <c:v>0.1</c:v>
                </c:pt>
                <c:pt idx="2">
                  <c:v>0.2</c:v>
                </c:pt>
                <c:pt idx="3">
                  <c:v>0.3</c:v>
                </c:pt>
                <c:pt idx="4">
                  <c:v>0.4</c:v>
                </c:pt>
                <c:pt idx="5">
                  <c:v>0.5</c:v>
                </c:pt>
                <c:pt idx="6">
                  <c:v>0</c:v>
                </c:pt>
                <c:pt idx="7">
                  <c:v>0.1</c:v>
                </c:pt>
                <c:pt idx="8">
                  <c:v>0.2</c:v>
                </c:pt>
                <c:pt idx="9">
                  <c:v>0.3</c:v>
                </c:pt>
                <c:pt idx="10">
                  <c:v>0.4</c:v>
                </c:pt>
                <c:pt idx="11">
                  <c:v>0.5</c:v>
                </c:pt>
                <c:pt idx="12">
                  <c:v>0</c:v>
                </c:pt>
                <c:pt idx="13">
                  <c:v>0.1</c:v>
                </c:pt>
                <c:pt idx="14">
                  <c:v>0.2</c:v>
                </c:pt>
                <c:pt idx="15">
                  <c:v>0.3</c:v>
                </c:pt>
                <c:pt idx="16">
                  <c:v>0.4</c:v>
                </c:pt>
                <c:pt idx="17">
                  <c:v>0.5</c:v>
                </c:pt>
                <c:pt idx="18">
                  <c:v>0</c:v>
                </c:pt>
                <c:pt idx="19">
                  <c:v>0.1</c:v>
                </c:pt>
                <c:pt idx="20">
                  <c:v>0.2</c:v>
                </c:pt>
                <c:pt idx="21">
                  <c:v>0.3</c:v>
                </c:pt>
                <c:pt idx="22">
                  <c:v>0.4</c:v>
                </c:pt>
                <c:pt idx="23">
                  <c:v>0.5</c:v>
                </c:pt>
                <c:pt idx="24">
                  <c:v>0</c:v>
                </c:pt>
                <c:pt idx="25">
                  <c:v>0.1</c:v>
                </c:pt>
                <c:pt idx="26">
                  <c:v>0.2</c:v>
                </c:pt>
                <c:pt idx="27">
                  <c:v>0.3</c:v>
                </c:pt>
                <c:pt idx="28">
                  <c:v>0.4</c:v>
                </c:pt>
                <c:pt idx="29">
                  <c:v>0.5</c:v>
                </c:pt>
                <c:pt idx="30">
                  <c:v>0</c:v>
                </c:pt>
                <c:pt idx="31">
                  <c:v>0.1</c:v>
                </c:pt>
                <c:pt idx="32">
                  <c:v>0.2</c:v>
                </c:pt>
                <c:pt idx="33">
                  <c:v>0.3</c:v>
                </c:pt>
                <c:pt idx="34">
                  <c:v>0.4</c:v>
                </c:pt>
                <c:pt idx="35">
                  <c:v>0.5</c:v>
                </c:pt>
              </c:numCache>
            </c:numRef>
          </c:yVal>
          <c:smooth val="0"/>
          <c:extLst>
            <c:ext xmlns:c16="http://schemas.microsoft.com/office/drawing/2014/chart" uri="{C3380CC4-5D6E-409C-BE32-E72D297353CC}">
              <c16:uniqueId val="{00000000-81D8-47F6-9A91-D5FF49E525A3}"/>
            </c:ext>
          </c:extLst>
        </c:ser>
        <c:dLbls>
          <c:showLegendKey val="0"/>
          <c:showVal val="1"/>
          <c:showCatName val="0"/>
          <c:showSerName val="0"/>
          <c:showPercent val="0"/>
          <c:showBubbleSize val="0"/>
        </c:dLbls>
        <c:axId val="1153105648"/>
        <c:axId val="1150268128"/>
      </c:scatterChart>
      <c:valAx>
        <c:axId val="1153105648"/>
        <c:scaling>
          <c:orientation val="minMax"/>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时间</a:t>
                </a:r>
                <a:r>
                  <a:rPr lang="en-US" altLang="zh-CN"/>
                  <a:t>t</a:t>
                </a:r>
                <a:endParaRPr lang="zh-CN" altLang="en-US"/>
              </a:p>
            </c:rich>
          </c:tx>
          <c:overlay val="0"/>
          <c:spPr>
            <a:noFill/>
            <a:ln>
              <a:noFill/>
            </a:ln>
            <a:effectLst/>
          </c:spPr>
          <c:txPr>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0268128"/>
        <c:crosses val="autoZero"/>
        <c:crossBetween val="midCat"/>
      </c:valAx>
      <c:valAx>
        <c:axId val="1150268128"/>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股票价格 </a:t>
                </a:r>
                <a:r>
                  <a:rPr lang="en-US" altLang="zh-CN"/>
                  <a:t>S</a:t>
                </a:r>
                <a:endParaRPr lang="zh-CN" altLang="en-US"/>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3105648"/>
        <c:crosses val="autoZero"/>
        <c:crossBetween val="midCat"/>
      </c:valAx>
      <c:spPr>
        <a:noFill/>
        <a:ln w="25400">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0">
                <a:solidFill>
                  <a:schemeClr val="tx1"/>
                </a:solidFill>
                <a:latin typeface="微软雅黑" panose="020B0503020204020204" pitchFamily="34" charset="-122"/>
                <a:ea typeface="微软雅黑" panose="020B0503020204020204" pitchFamily="34" charset="-122"/>
              </a:rPr>
              <a:t>有限差分网络</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dk1">
                  <a:tint val="88500"/>
                </a:schemeClr>
              </a:solidFill>
              <a:ln w="9525">
                <a:solidFill>
                  <a:schemeClr val="dk1">
                    <a:tint val="88500"/>
                  </a:schemeClr>
                </a:solidFill>
              </a:ln>
              <a:effectLst/>
            </c:spPr>
          </c:marker>
          <c:dLbls>
            <c:delete val="1"/>
          </c:dLbls>
          <c:xVal>
            <c:numRef>
              <c:f>Sheet1!$A$2:$A$37</c:f>
              <c:numCache>
                <c:formatCode>General</c:formatCode>
                <c:ptCount val="36"/>
                <c:pt idx="0">
                  <c:v>0</c:v>
                </c:pt>
                <c:pt idx="1">
                  <c:v>0</c:v>
                </c:pt>
                <c:pt idx="2">
                  <c:v>0</c:v>
                </c:pt>
                <c:pt idx="3">
                  <c:v>0</c:v>
                </c:pt>
                <c:pt idx="4">
                  <c:v>0</c:v>
                </c:pt>
                <c:pt idx="5">
                  <c:v>0</c:v>
                </c:pt>
                <c:pt idx="6">
                  <c:v>0.1</c:v>
                </c:pt>
                <c:pt idx="7">
                  <c:v>0.1</c:v>
                </c:pt>
                <c:pt idx="8">
                  <c:v>0.1</c:v>
                </c:pt>
                <c:pt idx="9">
                  <c:v>0.1</c:v>
                </c:pt>
                <c:pt idx="10">
                  <c:v>0.1</c:v>
                </c:pt>
                <c:pt idx="11">
                  <c:v>0.1</c:v>
                </c:pt>
                <c:pt idx="12">
                  <c:v>0.2</c:v>
                </c:pt>
                <c:pt idx="13">
                  <c:v>0.2</c:v>
                </c:pt>
                <c:pt idx="14">
                  <c:v>0.2</c:v>
                </c:pt>
                <c:pt idx="15">
                  <c:v>0.2</c:v>
                </c:pt>
                <c:pt idx="16">
                  <c:v>0.2</c:v>
                </c:pt>
                <c:pt idx="17">
                  <c:v>0.2</c:v>
                </c:pt>
                <c:pt idx="18">
                  <c:v>0.3</c:v>
                </c:pt>
                <c:pt idx="19">
                  <c:v>0.3</c:v>
                </c:pt>
                <c:pt idx="20">
                  <c:v>0.3</c:v>
                </c:pt>
                <c:pt idx="21">
                  <c:v>0.3</c:v>
                </c:pt>
                <c:pt idx="22">
                  <c:v>0.3</c:v>
                </c:pt>
                <c:pt idx="23">
                  <c:v>0.3</c:v>
                </c:pt>
                <c:pt idx="24">
                  <c:v>0.4</c:v>
                </c:pt>
                <c:pt idx="25">
                  <c:v>0.4</c:v>
                </c:pt>
                <c:pt idx="26">
                  <c:v>0.4</c:v>
                </c:pt>
                <c:pt idx="27">
                  <c:v>0.4</c:v>
                </c:pt>
                <c:pt idx="28">
                  <c:v>0.4</c:v>
                </c:pt>
                <c:pt idx="29">
                  <c:v>0.4</c:v>
                </c:pt>
                <c:pt idx="30">
                  <c:v>0.5</c:v>
                </c:pt>
                <c:pt idx="31">
                  <c:v>0.5</c:v>
                </c:pt>
                <c:pt idx="32">
                  <c:v>0.5</c:v>
                </c:pt>
                <c:pt idx="33">
                  <c:v>0.5</c:v>
                </c:pt>
                <c:pt idx="34">
                  <c:v>0.5</c:v>
                </c:pt>
                <c:pt idx="35">
                  <c:v>0.5</c:v>
                </c:pt>
              </c:numCache>
            </c:numRef>
          </c:xVal>
          <c:yVal>
            <c:numRef>
              <c:f>Sheet1!$B$2:$B$37</c:f>
              <c:numCache>
                <c:formatCode>General</c:formatCode>
                <c:ptCount val="36"/>
                <c:pt idx="0">
                  <c:v>0</c:v>
                </c:pt>
                <c:pt idx="1">
                  <c:v>0.1</c:v>
                </c:pt>
                <c:pt idx="2">
                  <c:v>0.2</c:v>
                </c:pt>
                <c:pt idx="3">
                  <c:v>0.3</c:v>
                </c:pt>
                <c:pt idx="4">
                  <c:v>0.4</c:v>
                </c:pt>
                <c:pt idx="5">
                  <c:v>0.5</c:v>
                </c:pt>
                <c:pt idx="6">
                  <c:v>0</c:v>
                </c:pt>
                <c:pt idx="7">
                  <c:v>0.1</c:v>
                </c:pt>
                <c:pt idx="8">
                  <c:v>0.2</c:v>
                </c:pt>
                <c:pt idx="9">
                  <c:v>0.3</c:v>
                </c:pt>
                <c:pt idx="10">
                  <c:v>0.4</c:v>
                </c:pt>
                <c:pt idx="11">
                  <c:v>0.5</c:v>
                </c:pt>
                <c:pt idx="12">
                  <c:v>0</c:v>
                </c:pt>
                <c:pt idx="13">
                  <c:v>0.1</c:v>
                </c:pt>
                <c:pt idx="14">
                  <c:v>0.2</c:v>
                </c:pt>
                <c:pt idx="15">
                  <c:v>0.3</c:v>
                </c:pt>
                <c:pt idx="16">
                  <c:v>0.4</c:v>
                </c:pt>
                <c:pt idx="17">
                  <c:v>0.5</c:v>
                </c:pt>
                <c:pt idx="18">
                  <c:v>0</c:v>
                </c:pt>
                <c:pt idx="19">
                  <c:v>0.1</c:v>
                </c:pt>
                <c:pt idx="20">
                  <c:v>0.2</c:v>
                </c:pt>
                <c:pt idx="21">
                  <c:v>0.3</c:v>
                </c:pt>
                <c:pt idx="22">
                  <c:v>0.4</c:v>
                </c:pt>
                <c:pt idx="23">
                  <c:v>0.5</c:v>
                </c:pt>
                <c:pt idx="24">
                  <c:v>0</c:v>
                </c:pt>
                <c:pt idx="25">
                  <c:v>0.1</c:v>
                </c:pt>
                <c:pt idx="26">
                  <c:v>0.2</c:v>
                </c:pt>
                <c:pt idx="27">
                  <c:v>0.3</c:v>
                </c:pt>
                <c:pt idx="28">
                  <c:v>0.4</c:v>
                </c:pt>
                <c:pt idx="29">
                  <c:v>0.5</c:v>
                </c:pt>
                <c:pt idx="30">
                  <c:v>0</c:v>
                </c:pt>
                <c:pt idx="31">
                  <c:v>0.1</c:v>
                </c:pt>
                <c:pt idx="32">
                  <c:v>0.2</c:v>
                </c:pt>
                <c:pt idx="33">
                  <c:v>0.3</c:v>
                </c:pt>
                <c:pt idx="34">
                  <c:v>0.4</c:v>
                </c:pt>
                <c:pt idx="35">
                  <c:v>0.5</c:v>
                </c:pt>
              </c:numCache>
            </c:numRef>
          </c:yVal>
          <c:smooth val="0"/>
          <c:extLst>
            <c:ext xmlns:c16="http://schemas.microsoft.com/office/drawing/2014/chart" uri="{C3380CC4-5D6E-409C-BE32-E72D297353CC}">
              <c16:uniqueId val="{00000000-807E-4A3D-9566-6BFFC733F4B5}"/>
            </c:ext>
          </c:extLst>
        </c:ser>
        <c:dLbls>
          <c:showLegendKey val="0"/>
          <c:showVal val="1"/>
          <c:showCatName val="0"/>
          <c:showSerName val="0"/>
          <c:showPercent val="0"/>
          <c:showBubbleSize val="0"/>
        </c:dLbls>
        <c:axId val="1153381136"/>
        <c:axId val="1153228960"/>
      </c:scatterChart>
      <c:valAx>
        <c:axId val="1153381136"/>
        <c:scaling>
          <c:orientation val="minMax"/>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时间</a:t>
                </a:r>
                <a:r>
                  <a:rPr lang="en-US" altLang="zh-CN"/>
                  <a:t>t</a:t>
                </a:r>
                <a:endParaRPr lang="zh-CN" altLang="en-US"/>
              </a:p>
            </c:rich>
          </c:tx>
          <c:overlay val="0"/>
          <c:spPr>
            <a:noFill/>
            <a:ln>
              <a:noFill/>
            </a:ln>
            <a:effectLst/>
          </c:spPr>
          <c:txPr>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3228960"/>
        <c:crosses val="autoZero"/>
        <c:crossBetween val="midCat"/>
      </c:valAx>
      <c:valAx>
        <c:axId val="1153228960"/>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股票价格 </a:t>
                </a:r>
                <a:r>
                  <a:rPr lang="en-US" altLang="zh-CN"/>
                  <a:t>S</a:t>
                </a:r>
                <a:endParaRPr lang="zh-CN" altLang="en-US"/>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3381136"/>
        <c:crosses val="autoZero"/>
        <c:crossBetween val="midCat"/>
      </c:valAx>
      <c:spPr>
        <a:noFill/>
        <a:ln w="25400">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0">
                <a:solidFill>
                  <a:schemeClr val="tx1"/>
                </a:solidFill>
                <a:latin typeface="微软雅黑" panose="020B0503020204020204" pitchFamily="34" charset="-122"/>
                <a:ea typeface="微软雅黑" panose="020B0503020204020204" pitchFamily="34" charset="-122"/>
              </a:rPr>
              <a:t>有限差分网络</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dk1">
                  <a:tint val="88500"/>
                </a:schemeClr>
              </a:solidFill>
              <a:ln w="9525">
                <a:solidFill>
                  <a:schemeClr val="dk1">
                    <a:tint val="88500"/>
                  </a:schemeClr>
                </a:solidFill>
              </a:ln>
              <a:effectLst/>
            </c:spPr>
          </c:marker>
          <c:dLbls>
            <c:delete val="1"/>
          </c:dLbls>
          <c:xVal>
            <c:numRef>
              <c:f>Sheet1!$A$2:$A$37</c:f>
              <c:numCache>
                <c:formatCode>General</c:formatCode>
                <c:ptCount val="36"/>
                <c:pt idx="0">
                  <c:v>0</c:v>
                </c:pt>
                <c:pt idx="1">
                  <c:v>0</c:v>
                </c:pt>
                <c:pt idx="2">
                  <c:v>0</c:v>
                </c:pt>
                <c:pt idx="3">
                  <c:v>0</c:v>
                </c:pt>
                <c:pt idx="4">
                  <c:v>0</c:v>
                </c:pt>
                <c:pt idx="5">
                  <c:v>0</c:v>
                </c:pt>
                <c:pt idx="6">
                  <c:v>0.1</c:v>
                </c:pt>
                <c:pt idx="7">
                  <c:v>0.1</c:v>
                </c:pt>
                <c:pt idx="8">
                  <c:v>0.1</c:v>
                </c:pt>
                <c:pt idx="9">
                  <c:v>0.1</c:v>
                </c:pt>
                <c:pt idx="10">
                  <c:v>0.1</c:v>
                </c:pt>
                <c:pt idx="11">
                  <c:v>0.1</c:v>
                </c:pt>
                <c:pt idx="12">
                  <c:v>0.2</c:v>
                </c:pt>
                <c:pt idx="13">
                  <c:v>0.2</c:v>
                </c:pt>
                <c:pt idx="14">
                  <c:v>0.2</c:v>
                </c:pt>
                <c:pt idx="15">
                  <c:v>0.2</c:v>
                </c:pt>
                <c:pt idx="16">
                  <c:v>0.2</c:v>
                </c:pt>
                <c:pt idx="17">
                  <c:v>0.2</c:v>
                </c:pt>
                <c:pt idx="18">
                  <c:v>0.3</c:v>
                </c:pt>
                <c:pt idx="19">
                  <c:v>0.3</c:v>
                </c:pt>
                <c:pt idx="20">
                  <c:v>0.3</c:v>
                </c:pt>
                <c:pt idx="21">
                  <c:v>0.3</c:v>
                </c:pt>
                <c:pt idx="22">
                  <c:v>0.3</c:v>
                </c:pt>
                <c:pt idx="23">
                  <c:v>0.3</c:v>
                </c:pt>
                <c:pt idx="24">
                  <c:v>0.4</c:v>
                </c:pt>
                <c:pt idx="25">
                  <c:v>0.4</c:v>
                </c:pt>
                <c:pt idx="26">
                  <c:v>0.4</c:v>
                </c:pt>
                <c:pt idx="27">
                  <c:v>0.4</c:v>
                </c:pt>
                <c:pt idx="28">
                  <c:v>0.4</c:v>
                </c:pt>
                <c:pt idx="29">
                  <c:v>0.4</c:v>
                </c:pt>
                <c:pt idx="30">
                  <c:v>0.5</c:v>
                </c:pt>
                <c:pt idx="31">
                  <c:v>0.5</c:v>
                </c:pt>
                <c:pt idx="32">
                  <c:v>0.5</c:v>
                </c:pt>
                <c:pt idx="33">
                  <c:v>0.5</c:v>
                </c:pt>
                <c:pt idx="34">
                  <c:v>0.5</c:v>
                </c:pt>
                <c:pt idx="35">
                  <c:v>0.5</c:v>
                </c:pt>
              </c:numCache>
            </c:numRef>
          </c:xVal>
          <c:yVal>
            <c:numRef>
              <c:f>Sheet1!$B$2:$B$37</c:f>
              <c:numCache>
                <c:formatCode>General</c:formatCode>
                <c:ptCount val="36"/>
                <c:pt idx="0">
                  <c:v>0</c:v>
                </c:pt>
                <c:pt idx="1">
                  <c:v>0.1</c:v>
                </c:pt>
                <c:pt idx="2">
                  <c:v>0.2</c:v>
                </c:pt>
                <c:pt idx="3">
                  <c:v>0.3</c:v>
                </c:pt>
                <c:pt idx="4">
                  <c:v>0.4</c:v>
                </c:pt>
                <c:pt idx="5">
                  <c:v>0.5</c:v>
                </c:pt>
                <c:pt idx="6">
                  <c:v>0</c:v>
                </c:pt>
                <c:pt idx="7">
                  <c:v>0.1</c:v>
                </c:pt>
                <c:pt idx="8">
                  <c:v>0.2</c:v>
                </c:pt>
                <c:pt idx="9">
                  <c:v>0.3</c:v>
                </c:pt>
                <c:pt idx="10">
                  <c:v>0.4</c:v>
                </c:pt>
                <c:pt idx="11">
                  <c:v>0.5</c:v>
                </c:pt>
                <c:pt idx="12">
                  <c:v>0</c:v>
                </c:pt>
                <c:pt idx="13">
                  <c:v>0.1</c:v>
                </c:pt>
                <c:pt idx="14">
                  <c:v>0.2</c:v>
                </c:pt>
                <c:pt idx="15">
                  <c:v>0.3</c:v>
                </c:pt>
                <c:pt idx="16">
                  <c:v>0.4</c:v>
                </c:pt>
                <c:pt idx="17">
                  <c:v>0.5</c:v>
                </c:pt>
                <c:pt idx="18">
                  <c:v>0</c:v>
                </c:pt>
                <c:pt idx="19">
                  <c:v>0.1</c:v>
                </c:pt>
                <c:pt idx="20">
                  <c:v>0.2</c:v>
                </c:pt>
                <c:pt idx="21">
                  <c:v>0.3</c:v>
                </c:pt>
                <c:pt idx="22">
                  <c:v>0.4</c:v>
                </c:pt>
                <c:pt idx="23">
                  <c:v>0.5</c:v>
                </c:pt>
                <c:pt idx="24">
                  <c:v>0</c:v>
                </c:pt>
                <c:pt idx="25">
                  <c:v>0.1</c:v>
                </c:pt>
                <c:pt idx="26">
                  <c:v>0.2</c:v>
                </c:pt>
                <c:pt idx="27">
                  <c:v>0.3</c:v>
                </c:pt>
                <c:pt idx="28">
                  <c:v>0.4</c:v>
                </c:pt>
                <c:pt idx="29">
                  <c:v>0.5</c:v>
                </c:pt>
                <c:pt idx="30">
                  <c:v>0</c:v>
                </c:pt>
                <c:pt idx="31">
                  <c:v>0.1</c:v>
                </c:pt>
                <c:pt idx="32">
                  <c:v>0.2</c:v>
                </c:pt>
                <c:pt idx="33">
                  <c:v>0.3</c:v>
                </c:pt>
                <c:pt idx="34">
                  <c:v>0.4</c:v>
                </c:pt>
                <c:pt idx="35">
                  <c:v>0.5</c:v>
                </c:pt>
              </c:numCache>
            </c:numRef>
          </c:yVal>
          <c:smooth val="0"/>
          <c:extLst>
            <c:ext xmlns:c16="http://schemas.microsoft.com/office/drawing/2014/chart" uri="{C3380CC4-5D6E-409C-BE32-E72D297353CC}">
              <c16:uniqueId val="{00000000-0A93-4CEC-889E-A04D9C1CB93A}"/>
            </c:ext>
          </c:extLst>
        </c:ser>
        <c:dLbls>
          <c:showLegendKey val="0"/>
          <c:showVal val="1"/>
          <c:showCatName val="0"/>
          <c:showSerName val="0"/>
          <c:showPercent val="0"/>
          <c:showBubbleSize val="0"/>
        </c:dLbls>
        <c:axId val="1152969680"/>
        <c:axId val="1152971808"/>
      </c:scatterChart>
      <c:valAx>
        <c:axId val="1152969680"/>
        <c:scaling>
          <c:orientation val="minMax"/>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时间</a:t>
                </a:r>
                <a:r>
                  <a:rPr lang="en-US" altLang="zh-CN"/>
                  <a:t>t</a:t>
                </a:r>
                <a:endParaRPr lang="zh-CN" altLang="en-US"/>
              </a:p>
            </c:rich>
          </c:tx>
          <c:overlay val="0"/>
          <c:spPr>
            <a:noFill/>
            <a:ln>
              <a:noFill/>
            </a:ln>
            <a:effectLst/>
          </c:spPr>
          <c:txPr>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2971808"/>
        <c:crosses val="autoZero"/>
        <c:crossBetween val="midCat"/>
      </c:valAx>
      <c:valAx>
        <c:axId val="1152971808"/>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股票价格 </a:t>
                </a:r>
                <a:r>
                  <a:rPr lang="en-US" altLang="zh-CN"/>
                  <a:t>S</a:t>
                </a:r>
                <a:endParaRPr lang="zh-CN" altLang="en-US"/>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2969680"/>
        <c:crosses val="autoZero"/>
        <c:crossBetween val="midCat"/>
      </c:valAx>
      <c:spPr>
        <a:noFill/>
        <a:ln w="25400">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0.08016</cdr:x>
      <cdr:y>0.28687</cdr:y>
    </cdr:from>
    <cdr:to>
      <cdr:x>0.8333</cdr:x>
      <cdr:y>0.28687</cdr:y>
    </cdr:to>
    <cdr:cxnSp macro="">
      <cdr:nvCxnSpPr>
        <cdr:cNvPr id="2" name="直接连接符 1">
          <a:extLst xmlns:a="http://schemas.openxmlformats.org/drawingml/2006/main">
            <a:ext uri="{FF2B5EF4-FFF2-40B4-BE49-F238E27FC236}">
              <a16:creationId xmlns:a16="http://schemas.microsoft.com/office/drawing/2014/main" id="{8769E26C-B6E6-4661-3708-CCF8B7999C44}"/>
            </a:ext>
          </a:extLst>
        </cdr:cNvPr>
        <cdr:cNvCxnSpPr/>
      </cdr:nvCxnSpPr>
      <cdr:spPr>
        <a:xfrm xmlns:a="http://schemas.openxmlformats.org/drawingml/2006/main">
          <a:off x="466914" y="1117574"/>
          <a:ext cx="4386778" cy="0"/>
        </a:xfrm>
        <a:prstGeom xmlns:a="http://schemas.openxmlformats.org/drawingml/2006/main" prst="line">
          <a:avLst/>
        </a:prstGeom>
        <a:ln xmlns:a="http://schemas.openxmlformats.org/drawingml/2006/main">
          <a:solidFill>
            <a:srgbClr val="7030A0"/>
          </a:solidFill>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0.07789</cdr:x>
      <cdr:y>0.28687</cdr:y>
    </cdr:from>
    <cdr:to>
      <cdr:x>0.82836</cdr:x>
      <cdr:y>0.28687</cdr:y>
    </cdr:to>
    <cdr:cxnSp macro="">
      <cdr:nvCxnSpPr>
        <cdr:cNvPr id="2" name="直接连接符 1">
          <a:extLst xmlns:a="http://schemas.openxmlformats.org/drawingml/2006/main">
            <a:ext uri="{FF2B5EF4-FFF2-40B4-BE49-F238E27FC236}">
              <a16:creationId xmlns:a16="http://schemas.microsoft.com/office/drawing/2014/main" id="{1FBB4E55-152A-D3ED-D459-5D3CC5190B2F}"/>
            </a:ext>
          </a:extLst>
        </cdr:cNvPr>
        <cdr:cNvCxnSpPr/>
      </cdr:nvCxnSpPr>
      <cdr:spPr>
        <a:xfrm xmlns:a="http://schemas.openxmlformats.org/drawingml/2006/main">
          <a:off x="453693" y="1117574"/>
          <a:ext cx="4371244" cy="0"/>
        </a:xfrm>
        <a:prstGeom xmlns:a="http://schemas.openxmlformats.org/drawingml/2006/main" prst="line">
          <a:avLst/>
        </a:prstGeom>
        <a:ln xmlns:a="http://schemas.openxmlformats.org/drawingml/2006/main">
          <a:solidFill>
            <a:srgbClr val="7030A0"/>
          </a:solidFill>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0.07987</cdr:x>
      <cdr:y>0.28766</cdr:y>
    </cdr:from>
    <cdr:to>
      <cdr:x>0.82836</cdr:x>
      <cdr:y>0.28766</cdr:y>
    </cdr:to>
    <cdr:cxnSp macro="">
      <cdr:nvCxnSpPr>
        <cdr:cNvPr id="2" name="直接连接符 1">
          <a:extLst xmlns:a="http://schemas.openxmlformats.org/drawingml/2006/main">
            <a:ext uri="{FF2B5EF4-FFF2-40B4-BE49-F238E27FC236}">
              <a16:creationId xmlns:a16="http://schemas.microsoft.com/office/drawing/2014/main" id="{BB60D2A4-754E-EBE2-6EB8-231ABC45F2D0}"/>
            </a:ext>
          </a:extLst>
        </cdr:cNvPr>
        <cdr:cNvCxnSpPr/>
      </cdr:nvCxnSpPr>
      <cdr:spPr>
        <a:xfrm xmlns:a="http://schemas.openxmlformats.org/drawingml/2006/main">
          <a:off x="465223" y="1120661"/>
          <a:ext cx="4359743" cy="0"/>
        </a:xfrm>
        <a:prstGeom xmlns:a="http://schemas.openxmlformats.org/drawingml/2006/main" prst="line">
          <a:avLst/>
        </a:prstGeom>
        <a:ln xmlns:a="http://schemas.openxmlformats.org/drawingml/2006/main">
          <a:solidFill>
            <a:srgbClr val="7030A0"/>
          </a:solidFill>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0.53136</cdr:x>
      <cdr:y>0.52456</cdr:y>
    </cdr:from>
    <cdr:to>
      <cdr:x>0.67738</cdr:x>
      <cdr:y>0.52456</cdr:y>
    </cdr:to>
    <cdr:cxnSp macro="">
      <cdr:nvCxnSpPr>
        <cdr:cNvPr id="3" name="直接箭头连接符 2">
          <a:extLst xmlns:a="http://schemas.openxmlformats.org/drawingml/2006/main">
            <a:ext uri="{FF2B5EF4-FFF2-40B4-BE49-F238E27FC236}">
              <a16:creationId xmlns:a16="http://schemas.microsoft.com/office/drawing/2014/main" id="{E2353868-CBD9-B3FF-3E76-F6D611519784}"/>
            </a:ext>
          </a:extLst>
        </cdr:cNvPr>
        <cdr:cNvCxnSpPr/>
      </cdr:nvCxnSpPr>
      <cdr:spPr>
        <a:xfrm xmlns:a="http://schemas.openxmlformats.org/drawingml/2006/main" flipH="1">
          <a:off x="3095032" y="2043575"/>
          <a:ext cx="850521" cy="0"/>
        </a:xfrm>
        <a:prstGeom xmlns:a="http://schemas.openxmlformats.org/drawingml/2006/main" prst="straightConnector1">
          <a:avLst/>
        </a:prstGeom>
        <a:ln xmlns:a="http://schemas.openxmlformats.org/drawingml/2006/main">
          <a:tailEnd type="triangle"/>
        </a:l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6A51FE-6F96-4E8E-A49A-EB293A893ACB}" type="datetimeFigureOut">
              <a:rPr lang="zh-CN" altLang="en-US" smtClean="0"/>
              <a:t>2023/10/23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F7D9D8-DF95-4665-85C1-82527CDBBC3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42149-9384-4D46-B20C-A31CB36F1888}" type="datetimeFigureOut">
              <a:rPr lang="zh-CN" altLang="en-US" smtClean="0"/>
              <a:t>2023/10/23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96EAE-40E0-41EF-BE24-BFC6198EB1D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096EAE-40E0-41EF-BE24-BFC6198EB1D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风险中性是相对于风险偏好和风险厌恶的概念</a:t>
            </a:r>
            <a:r>
              <a:rPr lang="en-US" altLang="zh-CN" dirty="0"/>
              <a:t>,</a:t>
            </a:r>
            <a:r>
              <a:rPr lang="zh-CN" altLang="en-US" dirty="0"/>
              <a:t>风险中性的投资者对自己承担的风险并不要求风险补偿</a:t>
            </a:r>
            <a:r>
              <a:rPr lang="en-US" altLang="zh-CN" dirty="0"/>
              <a:t>.</a:t>
            </a:r>
            <a:r>
              <a:rPr lang="zh-CN" altLang="en-US" dirty="0"/>
              <a:t>我们把每个人都是风险中性的世界称之为风险中性世界</a:t>
            </a:r>
            <a:r>
              <a:rPr lang="en-US" altLang="zh-CN" dirty="0"/>
              <a:t>(Risk-Neutral World),</a:t>
            </a:r>
            <a:r>
              <a:rPr lang="zh-CN" altLang="en-US" dirty="0"/>
              <a:t>这样的世界里</a:t>
            </a:r>
            <a:r>
              <a:rPr lang="en-US" altLang="zh-CN" dirty="0"/>
              <a:t>,</a:t>
            </a:r>
            <a:r>
              <a:rPr lang="zh-CN" altLang="en-US" dirty="0"/>
              <a:t>投资者对风险不要补偿</a:t>
            </a:r>
            <a:r>
              <a:rPr lang="en-US" altLang="zh-CN" dirty="0"/>
              <a:t>,</a:t>
            </a:r>
            <a:r>
              <a:rPr lang="zh-CN" altLang="en-US" dirty="0"/>
              <a:t>所有证券的预期收益率都是无风险利率</a:t>
            </a:r>
            <a:r>
              <a:rPr lang="en-US" altLang="zh-CN" dirty="0"/>
              <a:t>.</a:t>
            </a:r>
            <a:r>
              <a:rPr lang="zh-CN" altLang="en-US" dirty="0"/>
              <a:t>需要强调的是</a:t>
            </a:r>
            <a:r>
              <a:rPr lang="en-US" altLang="zh-CN" dirty="0"/>
              <a:t>,</a:t>
            </a:r>
            <a:r>
              <a:rPr lang="zh-CN" altLang="en-US" dirty="0"/>
              <a:t>风险中性假设下得到的衍生物估值同样可以应用于非风险中性的世界</a:t>
            </a:r>
            <a:r>
              <a:rPr lang="en-US" altLang="zh-CN" dirty="0"/>
              <a:t>.</a:t>
            </a:r>
            <a:r>
              <a:rPr lang="zh-CN" altLang="en-US" dirty="0"/>
              <a:t>真实世界里的投资者尽管在风险偏好方面存在差异</a:t>
            </a:r>
            <a:r>
              <a:rPr lang="en-US" altLang="zh-CN" dirty="0"/>
              <a:t>,</a:t>
            </a:r>
            <a:r>
              <a:rPr lang="zh-CN" altLang="en-US" dirty="0"/>
              <a:t>但当套利机会出现时</a:t>
            </a:r>
            <a:r>
              <a:rPr lang="en-US" altLang="zh-CN" dirty="0"/>
              <a:t>,</a:t>
            </a:r>
            <a:r>
              <a:rPr lang="zh-CN" altLang="en-US" dirty="0"/>
              <a:t>投资者无论风险偏好如何都会采取套利行为</a:t>
            </a:r>
            <a:r>
              <a:rPr lang="en-US" altLang="zh-CN" dirty="0"/>
              <a:t>,</a:t>
            </a:r>
            <a:r>
              <a:rPr lang="zh-CN" altLang="en-US" dirty="0"/>
              <a:t>消除套利机会后的均衡价格与投资者的风险偏好无关</a:t>
            </a:r>
            <a:r>
              <a:rPr lang="en-US" altLang="zh-CN" dirty="0"/>
              <a:t>,</a:t>
            </a:r>
            <a:r>
              <a:rPr lang="zh-CN" altLang="en-US" dirty="0"/>
              <a:t>罗斯</a:t>
            </a:r>
            <a:r>
              <a:rPr lang="en-US" altLang="zh-CN" dirty="0"/>
              <a:t>(</a:t>
            </a:r>
            <a:r>
              <a:rPr lang="en-US" altLang="zh-CN" dirty="0" err="1"/>
              <a:t>Ross,1976</a:t>
            </a:r>
            <a:r>
              <a:rPr lang="en-US" altLang="zh-CN" dirty="0"/>
              <a:t>)</a:t>
            </a:r>
            <a:r>
              <a:rPr lang="zh-CN" altLang="en-US" dirty="0"/>
              <a:t>严格证明了这一逻辑</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风险中性是相对于风险偏好和风险厌恶的概念</a:t>
            </a:r>
            <a:r>
              <a:rPr lang="en-US" altLang="zh-CN" dirty="0"/>
              <a:t>,</a:t>
            </a:r>
            <a:r>
              <a:rPr lang="zh-CN" altLang="en-US" dirty="0"/>
              <a:t>风险中性的投资者对自己承担的风险并不要求风险补偿</a:t>
            </a:r>
            <a:r>
              <a:rPr lang="en-US" altLang="zh-CN" dirty="0"/>
              <a:t>.</a:t>
            </a:r>
            <a:r>
              <a:rPr lang="zh-CN" altLang="en-US" dirty="0"/>
              <a:t>我们把每个人都是风险中性的世界称之为风险中性世界</a:t>
            </a:r>
            <a:r>
              <a:rPr lang="en-US" altLang="zh-CN" dirty="0"/>
              <a:t>(Risk-Neutral World),</a:t>
            </a:r>
            <a:r>
              <a:rPr lang="zh-CN" altLang="en-US" dirty="0"/>
              <a:t>这样的世界里</a:t>
            </a:r>
            <a:r>
              <a:rPr lang="en-US" altLang="zh-CN" dirty="0"/>
              <a:t>,</a:t>
            </a:r>
            <a:r>
              <a:rPr lang="zh-CN" altLang="en-US" dirty="0"/>
              <a:t>投资者对风险不要补偿</a:t>
            </a:r>
            <a:r>
              <a:rPr lang="en-US" altLang="zh-CN" dirty="0"/>
              <a:t>,</a:t>
            </a:r>
            <a:r>
              <a:rPr lang="zh-CN" altLang="en-US" dirty="0"/>
              <a:t>所有证券的预期收益率都是无风险利率</a:t>
            </a:r>
            <a:r>
              <a:rPr lang="en-US" altLang="zh-CN" dirty="0"/>
              <a:t>.</a:t>
            </a:r>
            <a:r>
              <a:rPr lang="zh-CN" altLang="en-US" dirty="0"/>
              <a:t>需要强调的是</a:t>
            </a:r>
            <a:r>
              <a:rPr lang="en-US" altLang="zh-CN" dirty="0"/>
              <a:t>,</a:t>
            </a:r>
            <a:r>
              <a:rPr lang="zh-CN" altLang="en-US" dirty="0"/>
              <a:t>风险中性假设下得到的衍生物估值同样可以应用于非风险中性的世界</a:t>
            </a:r>
            <a:r>
              <a:rPr lang="en-US" altLang="zh-CN" dirty="0"/>
              <a:t>.</a:t>
            </a:r>
            <a:r>
              <a:rPr lang="zh-CN" altLang="en-US" dirty="0"/>
              <a:t>真实世界里的投资者尽管在风险偏好方面存在差异</a:t>
            </a:r>
            <a:r>
              <a:rPr lang="en-US" altLang="zh-CN" dirty="0"/>
              <a:t>,</a:t>
            </a:r>
            <a:r>
              <a:rPr lang="zh-CN" altLang="en-US" dirty="0"/>
              <a:t>但当套利机会出现时</a:t>
            </a:r>
            <a:r>
              <a:rPr lang="en-US" altLang="zh-CN" dirty="0"/>
              <a:t>,</a:t>
            </a:r>
            <a:r>
              <a:rPr lang="zh-CN" altLang="en-US" dirty="0"/>
              <a:t>投资者无论风险偏好如何都会采取套利行为</a:t>
            </a:r>
            <a:r>
              <a:rPr lang="en-US" altLang="zh-CN" dirty="0"/>
              <a:t>,</a:t>
            </a:r>
            <a:r>
              <a:rPr lang="zh-CN" altLang="en-US" dirty="0"/>
              <a:t>消除套利机会后的均衡价格与投资者的风险偏好无关</a:t>
            </a:r>
            <a:r>
              <a:rPr lang="en-US" altLang="zh-CN" dirty="0"/>
              <a:t>,</a:t>
            </a:r>
            <a:r>
              <a:rPr lang="zh-CN" altLang="en-US" dirty="0"/>
              <a:t>罗斯</a:t>
            </a:r>
            <a:r>
              <a:rPr lang="en-US" altLang="zh-CN" dirty="0"/>
              <a:t>(</a:t>
            </a:r>
            <a:r>
              <a:rPr lang="en-US" altLang="zh-CN" dirty="0" err="1"/>
              <a:t>Ross,1976</a:t>
            </a:r>
            <a:r>
              <a:rPr lang="en-US" altLang="zh-CN" dirty="0"/>
              <a:t>)</a:t>
            </a:r>
            <a:r>
              <a:rPr lang="zh-CN" altLang="en-US" dirty="0"/>
              <a:t>严格证明了这一逻辑</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风险中性是相对于风险偏好和风险厌恶的概念</a:t>
            </a:r>
            <a:r>
              <a:rPr lang="en-US" altLang="zh-CN" dirty="0"/>
              <a:t>,</a:t>
            </a:r>
            <a:r>
              <a:rPr lang="zh-CN" altLang="en-US" dirty="0"/>
              <a:t>风险中性的投资者对自己承担的风险并不要求风险补偿</a:t>
            </a:r>
            <a:r>
              <a:rPr lang="en-US" altLang="zh-CN" dirty="0"/>
              <a:t>.</a:t>
            </a:r>
            <a:r>
              <a:rPr lang="zh-CN" altLang="en-US" dirty="0"/>
              <a:t>我们把每个人都是风险中性的世界称之为风险中性世界</a:t>
            </a:r>
            <a:r>
              <a:rPr lang="en-US" altLang="zh-CN" dirty="0"/>
              <a:t>(Risk-Neutral World),</a:t>
            </a:r>
            <a:r>
              <a:rPr lang="zh-CN" altLang="en-US" dirty="0"/>
              <a:t>这样的世界里</a:t>
            </a:r>
            <a:r>
              <a:rPr lang="en-US" altLang="zh-CN" dirty="0"/>
              <a:t>,</a:t>
            </a:r>
            <a:r>
              <a:rPr lang="zh-CN" altLang="en-US" dirty="0"/>
              <a:t>投资者对风险不要补偿</a:t>
            </a:r>
            <a:r>
              <a:rPr lang="en-US" altLang="zh-CN" dirty="0"/>
              <a:t>,</a:t>
            </a:r>
            <a:r>
              <a:rPr lang="zh-CN" altLang="en-US" dirty="0"/>
              <a:t>所有证券的预期收益率都是无风险利率</a:t>
            </a:r>
            <a:r>
              <a:rPr lang="en-US" altLang="zh-CN" dirty="0"/>
              <a:t>.</a:t>
            </a:r>
            <a:r>
              <a:rPr lang="zh-CN" altLang="en-US" dirty="0"/>
              <a:t>需要强调的是</a:t>
            </a:r>
            <a:r>
              <a:rPr lang="en-US" altLang="zh-CN" dirty="0"/>
              <a:t>,</a:t>
            </a:r>
            <a:r>
              <a:rPr lang="zh-CN" altLang="en-US" dirty="0"/>
              <a:t>风险中性假设下得到的衍生物估值同样可以应用于非风险中性的世界</a:t>
            </a:r>
            <a:r>
              <a:rPr lang="en-US" altLang="zh-CN" dirty="0"/>
              <a:t>.</a:t>
            </a:r>
            <a:r>
              <a:rPr lang="zh-CN" altLang="en-US" dirty="0"/>
              <a:t>真实世界里的投资者尽管在风险偏好方面存在差异</a:t>
            </a:r>
            <a:r>
              <a:rPr lang="en-US" altLang="zh-CN" dirty="0"/>
              <a:t>,</a:t>
            </a:r>
            <a:r>
              <a:rPr lang="zh-CN" altLang="en-US" dirty="0"/>
              <a:t>但当套利机会出现时</a:t>
            </a:r>
            <a:r>
              <a:rPr lang="en-US" altLang="zh-CN" dirty="0"/>
              <a:t>,</a:t>
            </a:r>
            <a:r>
              <a:rPr lang="zh-CN" altLang="en-US" dirty="0"/>
              <a:t>投资者无论风险偏好如何都会采取套利行为</a:t>
            </a:r>
            <a:r>
              <a:rPr lang="en-US" altLang="zh-CN" dirty="0"/>
              <a:t>,</a:t>
            </a:r>
            <a:r>
              <a:rPr lang="zh-CN" altLang="en-US" dirty="0"/>
              <a:t>消除套利机会后的均衡价格与投资者的风险偏好无关</a:t>
            </a:r>
            <a:r>
              <a:rPr lang="en-US" altLang="zh-CN" dirty="0"/>
              <a:t>,</a:t>
            </a:r>
            <a:r>
              <a:rPr lang="zh-CN" altLang="en-US" dirty="0"/>
              <a:t>罗斯</a:t>
            </a:r>
            <a:r>
              <a:rPr lang="en-US" altLang="zh-CN" dirty="0"/>
              <a:t>(</a:t>
            </a:r>
            <a:r>
              <a:rPr lang="en-US" altLang="zh-CN" dirty="0" err="1"/>
              <a:t>Ross,1976</a:t>
            </a:r>
            <a:r>
              <a:rPr lang="en-US" altLang="zh-CN" dirty="0"/>
              <a:t>)</a:t>
            </a:r>
            <a:r>
              <a:rPr lang="zh-CN" altLang="en-US" dirty="0"/>
              <a:t>严格证明了这一逻辑</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BS model </a:t>
            </a:r>
            <a:r>
              <a:rPr lang="zh-CN" altLang="en-US" dirty="0">
                <a:latin typeface="Times New Roman" panose="02020603050405020304" pitchFamily="18" charset="0"/>
                <a:cs typeface="Times New Roman" panose="02020603050405020304" pitchFamily="18" charset="0"/>
              </a:rPr>
              <a:t>的直观理解</a:t>
            </a:r>
          </a:p>
          <a:p>
            <a:r>
              <a:rPr lang="en-US" altLang="zh-CN" dirty="0">
                <a:latin typeface="Times New Roman" panose="02020603050405020304" pitchFamily="18" charset="0"/>
                <a:cs typeface="Times New Roman" panose="02020603050405020304" pitchFamily="18" charset="0"/>
              </a:rPr>
              <a:t>long asset-or-nothing call + short cash-or-nothing call</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Realized Volatility</a:t>
            </a:r>
            <a:r>
              <a:rPr lang="zh-CN" altLang="en-US" dirty="0">
                <a:latin typeface="Times New Roman" panose="02020603050405020304" pitchFamily="18" charset="0"/>
                <a:cs typeface="Times New Roman" panose="02020603050405020304" pitchFamily="18" charset="0"/>
              </a:rPr>
              <a:t>： 假设漂移项为</a:t>
            </a:r>
            <a:r>
              <a:rPr lang="en-US" altLang="zh-CN" dirty="0">
                <a:latin typeface="Times New Roman" panose="02020603050405020304" pitchFamily="18" charset="0"/>
                <a:cs typeface="Times New Roman" panose="02020603050405020304" pitchFamily="18" charset="0"/>
              </a:rPr>
              <a:t>0</a:t>
            </a:r>
          </a:p>
          <a:p>
            <a:r>
              <a:rPr lang="zh-CN" altLang="en-US" dirty="0">
                <a:latin typeface="Times New Roman" panose="02020603050405020304" pitchFamily="18" charset="0"/>
                <a:cs typeface="Times New Roman" panose="02020603050405020304" pitchFamily="18" charset="0"/>
              </a:rPr>
              <a:t>预期收益率可以为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（鞅）、风险收益率、过去一段时间的动量</a:t>
            </a: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期权做市商策略</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期权做市商策略</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https://www.zhihu.com/question/52172444</a:t>
            </a:r>
          </a:p>
          <a:p>
            <a:r>
              <a:rPr lang="en-US" altLang="zh-CN" b="0" i="0" dirty="0">
                <a:solidFill>
                  <a:srgbClr val="121212"/>
                </a:solidFill>
                <a:effectLst/>
                <a:latin typeface="-apple-system"/>
              </a:rPr>
              <a:t>&lt;Trading Volatility, Correlation, Term Structure and Skew&gt;</a:t>
            </a:r>
          </a:p>
          <a:p>
            <a:r>
              <a:rPr lang="zh-CN" altLang="en-US" b="0" i="0" dirty="0">
                <a:solidFill>
                  <a:srgbClr val="121212"/>
                </a:solidFill>
                <a:effectLst/>
                <a:latin typeface="-apple-system"/>
              </a:rPr>
              <a:t>日历价差：远月的 </a:t>
            </a:r>
            <a:r>
              <a:rPr lang="en-US" altLang="zh-CN" b="0" i="0" dirty="0">
                <a:solidFill>
                  <a:srgbClr val="121212"/>
                </a:solidFill>
                <a:effectLst/>
                <a:latin typeface="-apple-system"/>
              </a:rPr>
              <a:t>Vega </a:t>
            </a:r>
            <a:r>
              <a:rPr lang="zh-CN" altLang="en-US" b="0" i="0" dirty="0">
                <a:solidFill>
                  <a:srgbClr val="121212"/>
                </a:solidFill>
                <a:effectLst/>
                <a:latin typeface="-apple-system"/>
              </a:rPr>
              <a:t>大的，近月是小的，所以正</a:t>
            </a:r>
            <a:r>
              <a:rPr lang="en-US" altLang="zh-CN" b="0" i="0" dirty="0">
                <a:solidFill>
                  <a:srgbClr val="121212"/>
                </a:solidFill>
                <a:effectLst/>
                <a:latin typeface="-apple-system"/>
              </a:rPr>
              <a:t>Vega;</a:t>
            </a:r>
            <a:r>
              <a:rPr lang="zh-CN" altLang="en-US" b="0" i="0" dirty="0">
                <a:solidFill>
                  <a:srgbClr val="121212"/>
                </a:solidFill>
                <a:effectLst/>
                <a:latin typeface="-apple-system"/>
              </a:rPr>
              <a:t>近期</a:t>
            </a:r>
            <a:r>
              <a:rPr lang="en-US" altLang="zh-CN" b="0" i="0" dirty="0">
                <a:solidFill>
                  <a:srgbClr val="121212"/>
                </a:solidFill>
                <a:effectLst/>
                <a:latin typeface="-apple-system"/>
              </a:rPr>
              <a:t>Gamma </a:t>
            </a:r>
            <a:r>
              <a:rPr lang="zh-CN" altLang="en-US" b="0" i="0" dirty="0">
                <a:solidFill>
                  <a:srgbClr val="121212"/>
                </a:solidFill>
                <a:effectLst/>
                <a:latin typeface="-apple-system"/>
              </a:rPr>
              <a:t>大远期 </a:t>
            </a:r>
            <a:r>
              <a:rPr lang="en-US" altLang="zh-CN" b="0" i="0" dirty="0">
                <a:solidFill>
                  <a:srgbClr val="121212"/>
                </a:solidFill>
                <a:effectLst/>
                <a:latin typeface="-apple-system"/>
              </a:rPr>
              <a:t>Gamma </a:t>
            </a:r>
            <a:r>
              <a:rPr lang="zh-CN" altLang="en-US" b="0" i="0" dirty="0">
                <a:solidFill>
                  <a:srgbClr val="121212"/>
                </a:solidFill>
                <a:effectLst/>
                <a:latin typeface="-apple-system"/>
              </a:rPr>
              <a:t>小，所以 </a:t>
            </a:r>
            <a:r>
              <a:rPr lang="en-US" altLang="zh-CN" b="0" i="0" dirty="0">
                <a:solidFill>
                  <a:srgbClr val="121212"/>
                </a:solidFill>
                <a:effectLst/>
                <a:latin typeface="-apple-system"/>
              </a:rPr>
              <a:t>Gamma </a:t>
            </a:r>
            <a:r>
              <a:rPr lang="zh-CN" altLang="en-US" b="0" i="0" dirty="0">
                <a:solidFill>
                  <a:srgbClr val="121212"/>
                </a:solidFill>
                <a:effectLst/>
                <a:latin typeface="-apple-system"/>
              </a:rPr>
              <a:t>是负的，</a:t>
            </a:r>
            <a:r>
              <a:rPr lang="en-US" altLang="zh-CN" b="0" i="0" dirty="0">
                <a:solidFill>
                  <a:srgbClr val="121212"/>
                </a:solidFill>
                <a:effectLst/>
                <a:latin typeface="-apple-system"/>
              </a:rPr>
              <a:t>theta</a:t>
            </a:r>
            <a:r>
              <a:rPr lang="zh-CN" altLang="en-US" b="0" i="0" dirty="0">
                <a:solidFill>
                  <a:srgbClr val="121212"/>
                </a:solidFill>
                <a:effectLst/>
                <a:latin typeface="-apple-system"/>
              </a:rPr>
              <a:t>是正的</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pPr algn="l"/>
            <a:r>
              <a:rPr lang="zh-CN" altLang="en-US" sz="1800" b="0" i="0" u="none" strike="noStrike" baseline="0" dirty="0">
                <a:latin typeface="楷体" panose="02010609060101010101" pitchFamily="49" charset="-122"/>
                <a:ea typeface="楷体" panose="02010609060101010101" pitchFamily="49" charset="-122"/>
              </a:rPr>
              <a:t>在</a:t>
            </a:r>
            <a:r>
              <a:rPr lang="en-US" altLang="zh-CN" sz="1800" b="0" i="0" u="none" strike="noStrike" baseline="0" dirty="0">
                <a:latin typeface="Arial" panose="020B0604020202020204" pitchFamily="34" charset="0"/>
                <a:ea typeface="楷体" panose="02010609060101010101" pitchFamily="49" charset="-122"/>
              </a:rPr>
              <a:t>t</a:t>
            </a:r>
            <a:r>
              <a:rPr lang="zh-CN" altLang="en-US" sz="1800" b="0" i="0" u="none" strike="noStrike" baseline="0" dirty="0">
                <a:latin typeface="楷体" panose="02010609060101010101" pitchFamily="49" charset="-122"/>
                <a:ea typeface="楷体" panose="02010609060101010101" pitchFamily="49" charset="-122"/>
              </a:rPr>
              <a:t>时刻，一个完整的波动率曲面可以视作当前市场参与者对于标的资产在不同</a:t>
            </a:r>
          </a:p>
          <a:p>
            <a:pPr algn="l"/>
            <a:r>
              <a:rPr lang="zh-CN" altLang="en-US" sz="1800" b="0" i="0" u="none" strike="noStrike" baseline="0" dirty="0">
                <a:latin typeface="楷体" panose="02010609060101010101" pitchFamily="49" charset="-122"/>
                <a:ea typeface="楷体" panose="02010609060101010101" pitchFamily="49" charset="-122"/>
              </a:rPr>
              <a:t>价位、不同期限上涨跌观点的综合反映。随着时间推移和市场环境的变化，波动率</a:t>
            </a:r>
          </a:p>
          <a:p>
            <a:pPr algn="l"/>
            <a:r>
              <a:rPr lang="zh-CN" altLang="en-US" sz="1800" b="0" i="0" u="none" strike="noStrike" baseline="0" dirty="0">
                <a:latin typeface="楷体" panose="02010609060101010101" pitchFamily="49" charset="-122"/>
                <a:ea typeface="楷体" panose="02010609060101010101" pitchFamily="49" charset="-122"/>
              </a:rPr>
              <a:t>曲面的形状会发生变化。例如当市场行情转好时，认购期权估值可能会升高，从而</a:t>
            </a:r>
          </a:p>
          <a:p>
            <a:pPr algn="l"/>
            <a:r>
              <a:rPr lang="zh-CN" altLang="en-US" sz="1800" b="0" i="0" u="none" strike="noStrike" baseline="0" dirty="0">
                <a:latin typeface="楷体" panose="02010609060101010101" pitchFamily="49" charset="-122"/>
                <a:ea typeface="楷体" panose="02010609060101010101" pitchFamily="49" charset="-122"/>
              </a:rPr>
              <a:t>带来整个的认购期权波动率曲面的整体上升；当由于某类突发事件，导致市场形成</a:t>
            </a:r>
          </a:p>
          <a:p>
            <a:pPr algn="l"/>
            <a:r>
              <a:rPr lang="zh-CN" altLang="en-US" sz="1800" b="0" i="0" u="none" strike="noStrike" baseline="0" dirty="0">
                <a:latin typeface="楷体" panose="02010609060101010101" pitchFamily="49" charset="-122"/>
                <a:ea typeface="楷体" panose="02010609060101010101" pitchFamily="49" charset="-122"/>
              </a:rPr>
              <a:t>一致性预期时，某个特定价格范围的期权波动率可能会比其它合约的波动率上升的</a:t>
            </a:r>
          </a:p>
          <a:p>
            <a:pPr algn="l"/>
            <a:r>
              <a:rPr lang="zh-CN" altLang="en-US" sz="1800" b="0" i="0" u="none" strike="noStrike" baseline="0" dirty="0">
                <a:latin typeface="楷体" panose="02010609060101010101" pitchFamily="49" charset="-122"/>
                <a:ea typeface="楷体" panose="02010609060101010101" pitchFamily="49" charset="-122"/>
              </a:rPr>
              <a:t>更多，从而带来波动率曲面局部变陡。</a:t>
            </a:r>
            <a:endParaRPr lang="en-US" altLang="zh-CN" sz="1800" b="0" i="0" u="none" strike="noStrike" baseline="0" dirty="0">
              <a:latin typeface="楷体" panose="02010609060101010101" pitchFamily="49" charset="-122"/>
              <a:ea typeface="楷体" panose="02010609060101010101" pitchFamily="49" charset="-122"/>
            </a:endParaRPr>
          </a:p>
          <a:p>
            <a:pPr algn="l"/>
            <a:endParaRPr lang="en-US" altLang="zh-CN" sz="1800" b="0" i="0" u="none" strike="noStrike" baseline="0" dirty="0">
              <a:latin typeface="楷体" panose="02010609060101010101" pitchFamily="49" charset="-122"/>
              <a:ea typeface="楷体" panose="02010609060101010101" pitchFamily="49" charset="-122"/>
            </a:endParaRPr>
          </a:p>
          <a:p>
            <a:pPr algn="l"/>
            <a:r>
              <a:rPr lang="zh-CN" altLang="en-US" b="0" i="0" dirty="0">
                <a:solidFill>
                  <a:srgbClr val="191919"/>
                </a:solidFill>
                <a:effectLst/>
                <a:latin typeface="PingFang SC"/>
              </a:rPr>
              <a:t>（</a:t>
            </a:r>
            <a:r>
              <a:rPr lang="en-US" altLang="zh-CN" b="0" i="0" dirty="0">
                <a:solidFill>
                  <a:srgbClr val="191919"/>
                </a:solidFill>
                <a:effectLst/>
                <a:latin typeface="PingFang SC"/>
              </a:rPr>
              <a:t>1</a:t>
            </a:r>
            <a:r>
              <a:rPr lang="zh-CN" altLang="en-US" b="0" i="0" dirty="0">
                <a:solidFill>
                  <a:srgbClr val="191919"/>
                </a:solidFill>
                <a:effectLst/>
                <a:latin typeface="PingFang SC"/>
              </a:rPr>
              <a:t>）到期加挂。当月合约到期摘牌，需要挂牌新月份合约。（</a:t>
            </a:r>
            <a:r>
              <a:rPr lang="en-US" altLang="zh-CN" b="0" i="0" dirty="0">
                <a:solidFill>
                  <a:srgbClr val="191919"/>
                </a:solidFill>
                <a:effectLst/>
                <a:latin typeface="PingFang SC"/>
              </a:rPr>
              <a:t>2</a:t>
            </a:r>
            <a:r>
              <a:rPr lang="zh-CN" altLang="en-US" b="0" i="0" dirty="0">
                <a:solidFill>
                  <a:srgbClr val="191919"/>
                </a:solidFill>
                <a:effectLst/>
                <a:latin typeface="PingFang SC"/>
              </a:rPr>
              <a:t>）波动加挂。合约存续期间，当与标的证券收盘价导致实值合约或虚值合约少于两个时，需在下一交易日按行权价格间距按照次序增挂新行权价格合约，直至实值或虚值合约数至少两个为止。（</a:t>
            </a:r>
            <a:r>
              <a:rPr lang="en-US" altLang="zh-CN" b="0" i="0" dirty="0">
                <a:solidFill>
                  <a:srgbClr val="191919"/>
                </a:solidFill>
                <a:effectLst/>
                <a:latin typeface="PingFang SC"/>
              </a:rPr>
              <a:t>3</a:t>
            </a:r>
            <a:r>
              <a:rPr lang="zh-CN" altLang="en-US" b="0" i="0" dirty="0">
                <a:solidFill>
                  <a:srgbClr val="191919"/>
                </a:solidFill>
                <a:effectLst/>
                <a:latin typeface="PingFang SC"/>
              </a:rPr>
              <a:t>）调整加挂。当标的证券除权除息时，除对原合约进行调整外，将按照标的证券除权除息后价格新挂合约，所需新挂的合约包括认购、认沽，四个到期月份，五个行权价（包括一个平值期权、两个实值期权、两个虚值期权）组合共</a:t>
            </a:r>
            <a:r>
              <a:rPr lang="en-US" altLang="zh-CN" b="0" i="0" dirty="0">
                <a:solidFill>
                  <a:srgbClr val="191919"/>
                </a:solidFill>
                <a:effectLst/>
                <a:latin typeface="PingFang SC"/>
              </a:rPr>
              <a:t>40</a:t>
            </a:r>
            <a:r>
              <a:rPr lang="zh-CN" altLang="en-US" b="0" i="0" dirty="0">
                <a:solidFill>
                  <a:srgbClr val="191919"/>
                </a:solidFill>
                <a:effectLst/>
                <a:latin typeface="PingFang SC"/>
              </a:rPr>
              <a:t>个合约。</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BS model </a:t>
            </a:r>
            <a:r>
              <a:rPr lang="zh-CN" altLang="en-US" dirty="0">
                <a:latin typeface="Times New Roman" panose="02020603050405020304" pitchFamily="18" charset="0"/>
                <a:cs typeface="Times New Roman" panose="02020603050405020304" pitchFamily="18" charset="0"/>
              </a:rPr>
              <a:t>的直观理解</a:t>
            </a:r>
          </a:p>
          <a:p>
            <a:r>
              <a:rPr lang="en-US" altLang="zh-CN" dirty="0">
                <a:latin typeface="Times New Roman" panose="02020603050405020304" pitchFamily="18" charset="0"/>
                <a:cs typeface="Times New Roman" panose="02020603050405020304" pitchFamily="18" charset="0"/>
              </a:rPr>
              <a:t>long asset-or-nothing call + short cash-or-nothing call</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Realized Volatility</a:t>
            </a:r>
            <a:r>
              <a:rPr lang="zh-CN" altLang="en-US" dirty="0">
                <a:latin typeface="Times New Roman" panose="02020603050405020304" pitchFamily="18" charset="0"/>
                <a:cs typeface="Times New Roman" panose="02020603050405020304" pitchFamily="18" charset="0"/>
              </a:rPr>
              <a:t>： 假设漂移项为</a:t>
            </a:r>
            <a:r>
              <a:rPr lang="en-US" altLang="zh-CN" dirty="0">
                <a:latin typeface="Times New Roman" panose="02020603050405020304" pitchFamily="18" charset="0"/>
                <a:cs typeface="Times New Roman" panose="02020603050405020304" pitchFamily="18" charset="0"/>
              </a:rPr>
              <a:t>0</a:t>
            </a:r>
          </a:p>
          <a:p>
            <a:r>
              <a:rPr lang="zh-CN" altLang="en-US" dirty="0">
                <a:latin typeface="Times New Roman" panose="02020603050405020304" pitchFamily="18" charset="0"/>
                <a:cs typeface="Times New Roman" panose="02020603050405020304" pitchFamily="18" charset="0"/>
              </a:rPr>
              <a:t>预期收益率可以为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（鞅）、风险收益率、过去一段时间的动量</a:t>
            </a: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BS model </a:t>
            </a:r>
            <a:r>
              <a:rPr lang="zh-CN" altLang="en-US" dirty="0">
                <a:latin typeface="Times New Roman" panose="02020603050405020304" pitchFamily="18" charset="0"/>
                <a:cs typeface="Times New Roman" panose="02020603050405020304" pitchFamily="18" charset="0"/>
              </a:rPr>
              <a:t>的直观理解</a:t>
            </a:r>
          </a:p>
          <a:p>
            <a:r>
              <a:rPr lang="en-US" altLang="zh-CN" dirty="0">
                <a:latin typeface="Times New Roman" panose="02020603050405020304" pitchFamily="18" charset="0"/>
                <a:cs typeface="Times New Roman" panose="02020603050405020304" pitchFamily="18" charset="0"/>
              </a:rPr>
              <a:t>long asset-or-nothing call + short cash-or-nothing call</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Realized Volatility</a:t>
            </a:r>
            <a:r>
              <a:rPr lang="zh-CN" altLang="en-US" dirty="0">
                <a:latin typeface="Times New Roman" panose="02020603050405020304" pitchFamily="18" charset="0"/>
                <a:cs typeface="Times New Roman" panose="02020603050405020304" pitchFamily="18" charset="0"/>
              </a:rPr>
              <a:t>： 假设漂移项为</a:t>
            </a:r>
            <a:r>
              <a:rPr lang="en-US" altLang="zh-CN" dirty="0">
                <a:latin typeface="Times New Roman" panose="02020603050405020304" pitchFamily="18" charset="0"/>
                <a:cs typeface="Times New Roman" panose="02020603050405020304" pitchFamily="18" charset="0"/>
              </a:rPr>
              <a:t>0</a:t>
            </a:r>
          </a:p>
          <a:p>
            <a:r>
              <a:rPr lang="zh-CN" altLang="en-US" dirty="0">
                <a:latin typeface="Times New Roman" panose="02020603050405020304" pitchFamily="18" charset="0"/>
                <a:cs typeface="Times New Roman" panose="02020603050405020304" pitchFamily="18" charset="0"/>
              </a:rPr>
              <a:t>预期收益率可以为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（鞅）、风险收益率、过去一段时间的动量</a:t>
            </a: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BS model </a:t>
            </a:r>
            <a:r>
              <a:rPr lang="zh-CN" altLang="en-US" dirty="0">
                <a:latin typeface="Times New Roman" panose="02020603050405020304" pitchFamily="18" charset="0"/>
                <a:cs typeface="Times New Roman" panose="02020603050405020304" pitchFamily="18" charset="0"/>
              </a:rPr>
              <a:t>的直观理解</a:t>
            </a:r>
          </a:p>
          <a:p>
            <a:r>
              <a:rPr lang="en-US" altLang="zh-CN" dirty="0">
                <a:latin typeface="Times New Roman" panose="02020603050405020304" pitchFamily="18" charset="0"/>
                <a:cs typeface="Times New Roman" panose="02020603050405020304" pitchFamily="18" charset="0"/>
              </a:rPr>
              <a:t>long asset-or-nothing call + short cash-or-nothing call</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Realized Volatility</a:t>
            </a:r>
            <a:r>
              <a:rPr lang="zh-CN" altLang="en-US" dirty="0">
                <a:latin typeface="Times New Roman" panose="02020603050405020304" pitchFamily="18" charset="0"/>
                <a:cs typeface="Times New Roman" panose="02020603050405020304" pitchFamily="18" charset="0"/>
              </a:rPr>
              <a:t>： 假设漂移项为</a:t>
            </a:r>
            <a:r>
              <a:rPr lang="en-US" altLang="zh-CN" dirty="0">
                <a:latin typeface="Times New Roman" panose="02020603050405020304" pitchFamily="18" charset="0"/>
                <a:cs typeface="Times New Roman" panose="02020603050405020304" pitchFamily="18" charset="0"/>
              </a:rPr>
              <a:t>0</a:t>
            </a:r>
          </a:p>
          <a:p>
            <a:r>
              <a:rPr lang="zh-CN" altLang="en-US" dirty="0">
                <a:latin typeface="Times New Roman" panose="02020603050405020304" pitchFamily="18" charset="0"/>
                <a:cs typeface="Times New Roman" panose="02020603050405020304" pitchFamily="18" charset="0"/>
              </a:rPr>
              <a:t>预期收益率可以为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（鞅）、风险收益率、过去一段时间的动量</a:t>
            </a: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合并，远期与期货的</a:t>
            </a:r>
            <a:r>
              <a:rPr lang="en-US" altLang="zh-CN" dirty="0"/>
              <a:t>diff</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期权作为人为设计的金融衍生产品，具有众多参数影响期权的价格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0927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因而当看涨期权深入价内，其有越大的概率被行权，更接近实物标的的性质，因而其</a:t>
                </a:r>
                <a14:m>
                  <m:oMath xmlns:m="http://schemas.openxmlformats.org/officeDocument/2006/math">
                    <m:sSub>
                      <m:sSubPr>
                        <m:ctrlPr>
                          <a:rPr kumimoji="0" lang="el-GR"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bPr>
                      <m:e>
                        <m:r>
                          <m:rPr>
                            <m:sty m:val="p"/>
                          </m:rPr>
                          <a:rPr lang="el-GR" altLang="zh-CN" sz="1200" i="1">
                            <a:solidFill>
                              <a:prstClr val="black"/>
                            </a:solidFill>
                            <a:latin typeface="Cambria Math" panose="02040503050406030204" pitchFamily="18" charset="0"/>
                            <a:ea typeface="Cambria Math" panose="02040503050406030204" pitchFamily="18" charset="0"/>
                            <a:cs typeface="+mn-ea"/>
                            <a:sym typeface="+mn-lt"/>
                          </a:rPr>
                          <m:t>Δ</m:t>
                        </m:r>
                      </m:e>
                      <m:sub>
                        <m:r>
                          <m:rPr>
                            <m:sty m:val="p"/>
                          </m:rPr>
                          <a:rPr lang="en-US" altLang="zh-CN" sz="1200" i="1">
                            <a:solidFill>
                              <a:prstClr val="black"/>
                            </a:solidFill>
                            <a:latin typeface="Cambria Math" panose="02040503050406030204" pitchFamily="18" charset="0"/>
                            <a:ea typeface="Cambria Math" panose="02040503050406030204" pitchFamily="18" charset="0"/>
                            <a:cs typeface="+mn-ea"/>
                            <a:sym typeface="+mn-lt"/>
                          </a:rPr>
                          <m:t>c</m:t>
                        </m:r>
                        <m:r>
                          <a:rPr lang="en-US" altLang="zh-CN" sz="1200" b="0" i="1" smtClean="0">
                            <a:solidFill>
                              <a:prstClr val="black"/>
                            </a:solidFill>
                            <a:latin typeface="Cambria Math" panose="02040503050406030204" pitchFamily="18" charset="0"/>
                            <a:ea typeface="Cambria Math" panose="02040503050406030204" pitchFamily="18" charset="0"/>
                            <a:cs typeface="+mn-ea"/>
                            <a:sym typeface="+mn-lt"/>
                          </a:rPr>
                          <m:t>𝑎𝑙𝑙</m:t>
                        </m:r>
                      </m:sub>
                    </m:sSub>
                  </m:oMath>
                </a14:m>
                <a:r>
                  <a:rPr kumimoji="0" lang="zh-CN" altLang="en-US" sz="1200" b="0" i="0" u="none" strike="noStrike" kern="1200" cap="none" spc="0" normalizeH="0" baseline="0" noProof="0" dirty="0">
                    <a:ln>
                      <a:noFill/>
                    </a:ln>
                    <a:solidFill>
                      <a:prstClr val="black"/>
                    </a:solidFill>
                    <a:effectLst/>
                    <a:uLnTx/>
                    <a:uFillTx/>
                    <a:cs typeface="+mn-ea"/>
                    <a:sym typeface="+mn-lt"/>
                  </a:rPr>
                  <a:t>越趋近于</a:t>
                </a:r>
                <a:r>
                  <a:rPr lang="en-US" altLang="zh-CN" sz="1200" noProof="0" dirty="0">
                    <a:solidFill>
                      <a:prstClr val="black"/>
                    </a:solidFill>
                    <a:cs typeface="+mn-ea"/>
                    <a:sym typeface="+mn-lt"/>
                  </a:rPr>
                  <a:t>1.</a:t>
                </a:r>
                <a:endParaRPr kumimoji="0" lang="en-US" altLang="zh-CN" sz="1200" b="0" i="0" u="none" strike="noStrike" kern="1200" cap="none" spc="0" normalizeH="0" baseline="0" noProof="0" dirty="0">
                  <a:ln>
                    <a:noFill/>
                  </a:ln>
                  <a:solidFill>
                    <a:prstClr val="black"/>
                  </a:solidFill>
                  <a:effectLst/>
                  <a:uLnTx/>
                  <a:uFillTx/>
                  <a:cs typeface="+mn-ea"/>
                  <a:sym typeface="+mn-lt"/>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cs typeface="+mn-ea"/>
                    <a:sym typeface="+mn-lt"/>
                  </a:rPr>
                  <a:t>因而当看涨期权深入价内，其有越大的概率被行权，更接近实物标的的性质，因而其</a:t>
                </a:r>
                <a:r>
                  <a:rPr lang="el-GR" altLang="zh-CN" sz="1200" i="0">
                    <a:solidFill>
                      <a:prstClr val="black"/>
                    </a:solidFill>
                    <a:latin typeface="Cambria Math" panose="02040503050406030204" pitchFamily="18" charset="0"/>
                    <a:ea typeface="Cambria Math" panose="02040503050406030204" pitchFamily="18" charset="0"/>
                    <a:cs typeface="+mn-ea"/>
                    <a:sym typeface="+mn-lt"/>
                  </a:rPr>
                  <a:t>Δ</a:t>
                </a:r>
                <a:r>
                  <a:rPr kumimoji="0" lang="el-GR" altLang="zh-CN" sz="12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a:t>_</a:t>
                </a:r>
                <a:r>
                  <a:rPr lang="en-US" altLang="zh-CN" sz="1200" i="0">
                    <a:solidFill>
                      <a:prstClr val="black"/>
                    </a:solidFill>
                    <a:latin typeface="Cambria Math" panose="02040503050406030204" pitchFamily="18" charset="0"/>
                    <a:ea typeface="Cambria Math" panose="02040503050406030204" pitchFamily="18" charset="0"/>
                    <a:cs typeface="+mn-ea"/>
                    <a:sym typeface="+mn-lt"/>
                  </a:rPr>
                  <a:t>c</a:t>
                </a:r>
                <a:r>
                  <a:rPr lang="en-US" altLang="zh-CN" sz="1200" b="0" i="0">
                    <a:solidFill>
                      <a:prstClr val="black"/>
                    </a:solidFill>
                    <a:latin typeface="Cambria Math" panose="02040503050406030204" pitchFamily="18" charset="0"/>
                    <a:ea typeface="Cambria Math" panose="02040503050406030204" pitchFamily="18" charset="0"/>
                    <a:cs typeface="+mn-ea"/>
                    <a:sym typeface="+mn-lt"/>
                  </a:rPr>
                  <a:t>𝑎𝑙𝑙</a:t>
                </a:r>
                <a:r>
                  <a:rPr kumimoji="0" lang="zh-CN" altLang="en-US" sz="1200" b="0" i="0" u="none" strike="noStrike" kern="1200" cap="none" spc="0" normalizeH="0" baseline="0" noProof="0" dirty="0">
                    <a:ln>
                      <a:noFill/>
                    </a:ln>
                    <a:solidFill>
                      <a:prstClr val="black"/>
                    </a:solidFill>
                    <a:effectLst/>
                    <a:uLnTx/>
                    <a:uFillTx/>
                    <a:cs typeface="+mn-ea"/>
                    <a:sym typeface="+mn-lt"/>
                  </a:rPr>
                  <a:t>越趋近于</a:t>
                </a:r>
                <a:r>
                  <a:rPr lang="en-US" altLang="zh-CN" sz="1200" noProof="0" dirty="0">
                    <a:solidFill>
                      <a:prstClr val="black"/>
                    </a:solidFill>
                    <a:cs typeface="+mn-ea"/>
                    <a:sym typeface="+mn-lt"/>
                  </a:rPr>
                  <a:t>1.</a:t>
                </a:r>
                <a:endParaRPr kumimoji="0" lang="en-US" altLang="zh-CN" sz="1200" b="0" i="0" u="none" strike="noStrike" kern="1200" cap="none" spc="0" normalizeH="0" baseline="0" noProof="0" dirty="0">
                  <a:ln>
                    <a:noFill/>
                  </a:ln>
                  <a:solidFill>
                    <a:prstClr val="black"/>
                  </a:solidFill>
                  <a:effectLst/>
                  <a:uLnTx/>
                  <a:uFillTx/>
                  <a:cs typeface="+mn-ea"/>
                  <a:sym typeface="+mn-lt"/>
                </a:endParaRPr>
              </a:p>
              <a:p>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97136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0599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实际波动率过小，导致单位时间内变化过小，小于隐含波动率</a:t>
            </a:r>
            <a:endParaRPr lang="en-US" altLang="zh-CN" dirty="0"/>
          </a:p>
          <a:p>
            <a:r>
              <a:rPr lang="en-US" altLang="zh-CN" dirty="0"/>
              <a:t>2.</a:t>
            </a:r>
            <a:r>
              <a:rPr lang="zh-CN" altLang="en-US" dirty="0"/>
              <a:t>单位时间内价格变化过小，导致</a:t>
            </a:r>
            <a:r>
              <a:rPr lang="en-US" altLang="zh-CN" dirty="0"/>
              <a:t>gamma</a:t>
            </a:r>
            <a:r>
              <a:rPr lang="zh-CN" altLang="en-US" dirty="0"/>
              <a:t>的收益小于</a:t>
            </a:r>
            <a:r>
              <a:rPr lang="en-US" altLang="zh-CN" dirty="0"/>
              <a:t>theta</a:t>
            </a:r>
            <a:r>
              <a:rPr lang="zh-CN" altLang="en-US" dirty="0"/>
              <a:t>的损耗</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729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31673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实际波动率过小，导致单位时间内变化过小，小于隐含波动率</a:t>
            </a:r>
            <a:endParaRPr lang="en-US" altLang="zh-CN" dirty="0"/>
          </a:p>
          <a:p>
            <a:r>
              <a:rPr lang="en-US" altLang="zh-CN" dirty="0"/>
              <a:t>2.</a:t>
            </a:r>
            <a:r>
              <a:rPr lang="zh-CN" altLang="en-US" dirty="0"/>
              <a:t>单位时间内价格变化过小，导致</a:t>
            </a:r>
            <a:r>
              <a:rPr lang="en-US" altLang="zh-CN" dirty="0"/>
              <a:t>gamma</a:t>
            </a:r>
            <a:r>
              <a:rPr lang="zh-CN" altLang="en-US" dirty="0"/>
              <a:t>的收益小于</a:t>
            </a:r>
            <a:r>
              <a:rPr lang="en-US" altLang="zh-CN" dirty="0"/>
              <a:t>theta</a:t>
            </a:r>
            <a:r>
              <a:rPr lang="zh-CN" altLang="en-US" dirty="0"/>
              <a:t>的损耗</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9198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下表是模拟一百万支股票价格随机路径后对应</a:t>
            </a:r>
            <a:r>
              <a:rPr lang="en-US" altLang="zh-CN" dirty="0"/>
              <a:t>delta</a:t>
            </a:r>
            <a:r>
              <a:rPr lang="zh-CN" altLang="en-US" dirty="0"/>
              <a:t>对冲的效果，效果由对冲费用的标准差与</a:t>
            </a:r>
            <a:r>
              <a:rPr lang="en-US" altLang="zh-CN" dirty="0" err="1"/>
              <a:t>Bs</a:t>
            </a:r>
            <a:r>
              <a:rPr lang="zh-CN" altLang="en-US" dirty="0"/>
              <a:t>模型价格的比率来衡量，随着调整频率的提高，</a:t>
            </a:r>
            <a:r>
              <a:rPr lang="en-US" altLang="zh-CN" dirty="0"/>
              <a:t>delta</a:t>
            </a:r>
            <a:r>
              <a:rPr lang="zh-CN" altLang="en-US" dirty="0"/>
              <a:t>对冲的效果也不断提高。</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774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Delta</a:t>
            </a:r>
            <a:r>
              <a:rPr lang="zh-CN" altLang="en-US" dirty="0"/>
              <a:t>中性保证了在对冲再平衡之间交易组合价值不受股票价格微小变化的影响，</a:t>
            </a:r>
            <a:r>
              <a:rPr lang="en-US" altLang="zh-CN" dirty="0"/>
              <a:t>Gamma</a:t>
            </a:r>
            <a:r>
              <a:rPr lang="zh-CN" altLang="en-US" dirty="0"/>
              <a:t>中性保证了交易组合价值不受股票价格较大变化的影响。</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2454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https://www.zhihu.com/question/52172444</a:t>
            </a:r>
          </a:p>
          <a:p>
            <a:r>
              <a:rPr lang="en-US" altLang="zh-CN" b="0" i="0" dirty="0">
                <a:solidFill>
                  <a:srgbClr val="121212"/>
                </a:solidFill>
                <a:effectLst/>
                <a:latin typeface="-apple-system"/>
              </a:rPr>
              <a:t>&lt;Trading Volatility, Correlation, Term Structure and Skew&gt;</a:t>
            </a:r>
          </a:p>
          <a:p>
            <a:r>
              <a:rPr lang="zh-CN" altLang="en-US" b="0" i="0" dirty="0">
                <a:solidFill>
                  <a:srgbClr val="121212"/>
                </a:solidFill>
                <a:effectLst/>
                <a:latin typeface="-apple-system"/>
              </a:rPr>
              <a:t>日历价差：远月的 </a:t>
            </a:r>
            <a:r>
              <a:rPr lang="en-US" altLang="zh-CN" b="0" i="0" dirty="0">
                <a:solidFill>
                  <a:srgbClr val="121212"/>
                </a:solidFill>
                <a:effectLst/>
                <a:latin typeface="-apple-system"/>
              </a:rPr>
              <a:t>Vega </a:t>
            </a:r>
            <a:r>
              <a:rPr lang="zh-CN" altLang="en-US" b="0" i="0" dirty="0">
                <a:solidFill>
                  <a:srgbClr val="121212"/>
                </a:solidFill>
                <a:effectLst/>
                <a:latin typeface="-apple-system"/>
              </a:rPr>
              <a:t>大的，近月是小的，所以正</a:t>
            </a:r>
            <a:r>
              <a:rPr lang="en-US" altLang="zh-CN" b="0" i="0" dirty="0">
                <a:solidFill>
                  <a:srgbClr val="121212"/>
                </a:solidFill>
                <a:effectLst/>
                <a:latin typeface="-apple-system"/>
              </a:rPr>
              <a:t>Vega;</a:t>
            </a:r>
            <a:r>
              <a:rPr lang="zh-CN" altLang="en-US" b="0" i="0" dirty="0">
                <a:solidFill>
                  <a:srgbClr val="121212"/>
                </a:solidFill>
                <a:effectLst/>
                <a:latin typeface="-apple-system"/>
              </a:rPr>
              <a:t>近期</a:t>
            </a:r>
            <a:r>
              <a:rPr lang="en-US" altLang="zh-CN" b="0" i="0" dirty="0">
                <a:solidFill>
                  <a:srgbClr val="121212"/>
                </a:solidFill>
                <a:effectLst/>
                <a:latin typeface="-apple-system"/>
              </a:rPr>
              <a:t>Gamma </a:t>
            </a:r>
            <a:r>
              <a:rPr lang="zh-CN" altLang="en-US" b="0" i="0" dirty="0">
                <a:solidFill>
                  <a:srgbClr val="121212"/>
                </a:solidFill>
                <a:effectLst/>
                <a:latin typeface="-apple-system"/>
              </a:rPr>
              <a:t>大远期 </a:t>
            </a:r>
            <a:r>
              <a:rPr lang="en-US" altLang="zh-CN" b="0" i="0" dirty="0">
                <a:solidFill>
                  <a:srgbClr val="121212"/>
                </a:solidFill>
                <a:effectLst/>
                <a:latin typeface="-apple-system"/>
              </a:rPr>
              <a:t>Gamma </a:t>
            </a:r>
            <a:r>
              <a:rPr lang="zh-CN" altLang="en-US" b="0" i="0" dirty="0">
                <a:solidFill>
                  <a:srgbClr val="121212"/>
                </a:solidFill>
                <a:effectLst/>
                <a:latin typeface="-apple-system"/>
              </a:rPr>
              <a:t>小，所以 </a:t>
            </a:r>
            <a:r>
              <a:rPr lang="en-US" altLang="zh-CN" b="0" i="0" dirty="0">
                <a:solidFill>
                  <a:srgbClr val="121212"/>
                </a:solidFill>
                <a:effectLst/>
                <a:latin typeface="-apple-system"/>
              </a:rPr>
              <a:t>Gamma </a:t>
            </a:r>
            <a:r>
              <a:rPr lang="zh-CN" altLang="en-US" b="0" i="0" dirty="0">
                <a:solidFill>
                  <a:srgbClr val="121212"/>
                </a:solidFill>
                <a:effectLst/>
                <a:latin typeface="-apple-system"/>
              </a:rPr>
              <a:t>是负的，</a:t>
            </a:r>
            <a:r>
              <a:rPr lang="en-US" altLang="zh-CN" b="0" i="0" dirty="0">
                <a:solidFill>
                  <a:srgbClr val="121212"/>
                </a:solidFill>
                <a:effectLst/>
                <a:latin typeface="-apple-system"/>
              </a:rPr>
              <a:t>theta</a:t>
            </a:r>
            <a:r>
              <a:rPr lang="zh-CN" altLang="en-US" b="0" i="0" dirty="0">
                <a:solidFill>
                  <a:srgbClr val="121212"/>
                </a:solidFill>
                <a:effectLst/>
                <a:latin typeface="-apple-system"/>
              </a:rPr>
              <a:t>是正的</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pPr algn="l"/>
            <a:r>
              <a:rPr lang="zh-CN" altLang="en-US" sz="1800" b="0" i="0" u="none" strike="noStrike" baseline="0" dirty="0">
                <a:latin typeface="楷体" panose="02010609060101010101" pitchFamily="49" charset="-122"/>
                <a:ea typeface="楷体" panose="02010609060101010101" pitchFamily="49" charset="-122"/>
              </a:rPr>
              <a:t>在</a:t>
            </a:r>
            <a:r>
              <a:rPr lang="en-US" altLang="zh-CN" sz="1800" b="0" i="0" u="none" strike="noStrike" baseline="0" dirty="0">
                <a:latin typeface="Arial" panose="020B0604020202020204" pitchFamily="34" charset="0"/>
                <a:ea typeface="楷体" panose="02010609060101010101" pitchFamily="49" charset="-122"/>
              </a:rPr>
              <a:t>t</a:t>
            </a:r>
            <a:r>
              <a:rPr lang="zh-CN" altLang="en-US" sz="1800" b="0" i="0" u="none" strike="noStrike" baseline="0" dirty="0">
                <a:latin typeface="楷体" panose="02010609060101010101" pitchFamily="49" charset="-122"/>
                <a:ea typeface="楷体" panose="02010609060101010101" pitchFamily="49" charset="-122"/>
              </a:rPr>
              <a:t>时刻，一个完整的波动率曲面可以视作当前市场参与者对于标的资产在不同</a:t>
            </a:r>
          </a:p>
          <a:p>
            <a:pPr algn="l"/>
            <a:r>
              <a:rPr lang="zh-CN" altLang="en-US" sz="1800" b="0" i="0" u="none" strike="noStrike" baseline="0" dirty="0">
                <a:latin typeface="楷体" panose="02010609060101010101" pitchFamily="49" charset="-122"/>
                <a:ea typeface="楷体" panose="02010609060101010101" pitchFamily="49" charset="-122"/>
              </a:rPr>
              <a:t>价位、不同期限上涨跌观点的综合反映。随着时间推移和市场环境的变化，波动率</a:t>
            </a:r>
          </a:p>
          <a:p>
            <a:pPr algn="l"/>
            <a:r>
              <a:rPr lang="zh-CN" altLang="en-US" sz="1800" b="0" i="0" u="none" strike="noStrike" baseline="0" dirty="0">
                <a:latin typeface="楷体" panose="02010609060101010101" pitchFamily="49" charset="-122"/>
                <a:ea typeface="楷体" panose="02010609060101010101" pitchFamily="49" charset="-122"/>
              </a:rPr>
              <a:t>曲面的形状会发生变化。例如当市场行情转好时，认购期权估值可能会升高，从而</a:t>
            </a:r>
          </a:p>
          <a:p>
            <a:pPr algn="l"/>
            <a:r>
              <a:rPr lang="zh-CN" altLang="en-US" sz="1800" b="0" i="0" u="none" strike="noStrike" baseline="0" dirty="0">
                <a:latin typeface="楷体" panose="02010609060101010101" pitchFamily="49" charset="-122"/>
                <a:ea typeface="楷体" panose="02010609060101010101" pitchFamily="49" charset="-122"/>
              </a:rPr>
              <a:t>带来整个的认购期权波动率曲面的整体上升；当由于某类突发事件，导致市场形成</a:t>
            </a:r>
          </a:p>
          <a:p>
            <a:pPr algn="l"/>
            <a:r>
              <a:rPr lang="zh-CN" altLang="en-US" sz="1800" b="0" i="0" u="none" strike="noStrike" baseline="0" dirty="0">
                <a:latin typeface="楷体" panose="02010609060101010101" pitchFamily="49" charset="-122"/>
                <a:ea typeface="楷体" panose="02010609060101010101" pitchFamily="49" charset="-122"/>
              </a:rPr>
              <a:t>一致性预期时，某个特定价格范围的期权波动率可能会比其它合约的波动率上升的</a:t>
            </a:r>
          </a:p>
          <a:p>
            <a:pPr algn="l"/>
            <a:r>
              <a:rPr lang="zh-CN" altLang="en-US" sz="1800" b="0" i="0" u="none" strike="noStrike" baseline="0" dirty="0">
                <a:latin typeface="楷体" panose="02010609060101010101" pitchFamily="49" charset="-122"/>
                <a:ea typeface="楷体" panose="02010609060101010101" pitchFamily="49" charset="-122"/>
              </a:rPr>
              <a:t>更多，从而带来波动率曲面局部变陡。</a:t>
            </a:r>
            <a:endParaRPr lang="en-US" altLang="zh-CN" sz="1800" b="0" i="0" u="none" strike="noStrike" baseline="0" dirty="0">
              <a:latin typeface="楷体" panose="02010609060101010101" pitchFamily="49" charset="-122"/>
              <a:ea typeface="楷体" panose="02010609060101010101" pitchFamily="49" charset="-122"/>
            </a:endParaRPr>
          </a:p>
          <a:p>
            <a:pPr algn="l"/>
            <a:endParaRPr lang="en-US" altLang="zh-CN" sz="1800" b="0" i="0" u="none" strike="noStrike" baseline="0" dirty="0">
              <a:latin typeface="楷体" panose="02010609060101010101" pitchFamily="49" charset="-122"/>
              <a:ea typeface="楷体" panose="02010609060101010101" pitchFamily="49" charset="-122"/>
            </a:endParaRPr>
          </a:p>
          <a:p>
            <a:pPr algn="l"/>
            <a:r>
              <a:rPr lang="zh-CN" altLang="en-US" b="0" i="0" dirty="0">
                <a:solidFill>
                  <a:srgbClr val="191919"/>
                </a:solidFill>
                <a:effectLst/>
                <a:latin typeface="PingFang SC"/>
              </a:rPr>
              <a:t>（</a:t>
            </a:r>
            <a:r>
              <a:rPr lang="en-US" altLang="zh-CN" b="0" i="0" dirty="0">
                <a:solidFill>
                  <a:srgbClr val="191919"/>
                </a:solidFill>
                <a:effectLst/>
                <a:latin typeface="PingFang SC"/>
              </a:rPr>
              <a:t>1</a:t>
            </a:r>
            <a:r>
              <a:rPr lang="zh-CN" altLang="en-US" b="0" i="0" dirty="0">
                <a:solidFill>
                  <a:srgbClr val="191919"/>
                </a:solidFill>
                <a:effectLst/>
                <a:latin typeface="PingFang SC"/>
              </a:rPr>
              <a:t>）到期加挂。当月合约到期摘牌，需要挂牌新月份合约。（</a:t>
            </a:r>
            <a:r>
              <a:rPr lang="en-US" altLang="zh-CN" b="0" i="0" dirty="0">
                <a:solidFill>
                  <a:srgbClr val="191919"/>
                </a:solidFill>
                <a:effectLst/>
                <a:latin typeface="PingFang SC"/>
              </a:rPr>
              <a:t>2</a:t>
            </a:r>
            <a:r>
              <a:rPr lang="zh-CN" altLang="en-US" b="0" i="0" dirty="0">
                <a:solidFill>
                  <a:srgbClr val="191919"/>
                </a:solidFill>
                <a:effectLst/>
                <a:latin typeface="PingFang SC"/>
              </a:rPr>
              <a:t>）波动加挂。合约存续期间，当与标的证券收盘价导致实值合约或虚值合约少于两个时，需在下一交易日按行权价格间距按照次序增挂新行权价格合约，直至实值或虚值合约数至少两个为止。（</a:t>
            </a:r>
            <a:r>
              <a:rPr lang="en-US" altLang="zh-CN" b="0" i="0" dirty="0">
                <a:solidFill>
                  <a:srgbClr val="191919"/>
                </a:solidFill>
                <a:effectLst/>
                <a:latin typeface="PingFang SC"/>
              </a:rPr>
              <a:t>3</a:t>
            </a:r>
            <a:r>
              <a:rPr lang="zh-CN" altLang="en-US" b="0" i="0" dirty="0">
                <a:solidFill>
                  <a:srgbClr val="191919"/>
                </a:solidFill>
                <a:effectLst/>
                <a:latin typeface="PingFang SC"/>
              </a:rPr>
              <a:t>）调整加挂。当标的证券除权除息时，除对原合约进行调整外，将按照标的证券除权除息后价格新挂合约，所需新挂的合约包括认购、认沽，四个到期月份，五个行权价（包括一个平值期权、两个实值期权、两个虚值期权）组合共</a:t>
            </a:r>
            <a:r>
              <a:rPr lang="en-US" altLang="zh-CN" b="0" i="0" dirty="0">
                <a:solidFill>
                  <a:srgbClr val="191919"/>
                </a:solidFill>
                <a:effectLst/>
                <a:latin typeface="PingFang SC"/>
              </a:rPr>
              <a:t>40</a:t>
            </a:r>
            <a:r>
              <a:rPr lang="zh-CN" altLang="en-US" b="0" i="0" dirty="0">
                <a:solidFill>
                  <a:srgbClr val="191919"/>
                </a:solidFill>
                <a:effectLst/>
                <a:latin typeface="PingFang SC"/>
              </a:rPr>
              <a:t>个合约。</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7706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SDE </a:t>
            </a:r>
            <a:r>
              <a:rPr lang="zh-CN" altLang="en-US" dirty="0"/>
              <a:t>随机微分方程</a:t>
            </a:r>
          </a:p>
          <a:p>
            <a:endParaRPr lang="zh-CN" altLang="en-US" dirty="0"/>
          </a:p>
          <a:p>
            <a:r>
              <a:rPr lang="zh-CN" altLang="en-US" dirty="0"/>
              <a:t>假设无风险利率和波动率为常数，这是</a:t>
            </a:r>
            <a:r>
              <a:rPr lang="en-US" altLang="zh-CN" dirty="0"/>
              <a:t>BS model </a:t>
            </a:r>
            <a:r>
              <a:rPr lang="zh-CN" altLang="en-US" dirty="0"/>
              <a:t>最重要的简化，</a:t>
            </a:r>
            <a:endParaRPr lang="en-US" altLang="zh-CN" dirty="0"/>
          </a:p>
          <a:p>
            <a:endParaRPr lang="en-US" altLang="zh-CN" dirty="0"/>
          </a:p>
          <a:p>
            <a:r>
              <a:rPr lang="en-US" altLang="zh-CN" dirty="0"/>
              <a:t>μ</a:t>
            </a:r>
            <a:r>
              <a:rPr lang="zh-CN" altLang="en-US" dirty="0"/>
              <a:t>通过无套利定价被消去（</a:t>
            </a:r>
            <a:r>
              <a:rPr lang="en-US" altLang="zh-CN" dirty="0"/>
              <a:t>μ</a:t>
            </a:r>
            <a:r>
              <a:rPr lang="zh-CN" altLang="en-US" dirty="0"/>
              <a:t>可以看成风险收益率）</a:t>
            </a:r>
            <a:r>
              <a:rPr lang="en-US" altLang="zh-CN" dirty="0"/>
              <a:t>,</a:t>
            </a:r>
            <a:r>
              <a:rPr lang="zh-CN" altLang="en-US" dirty="0"/>
              <a:t>为什么一个预期收益为</a:t>
            </a:r>
            <a:r>
              <a:rPr lang="en-US" altLang="zh-CN" dirty="0"/>
              <a:t>10%</a:t>
            </a:r>
            <a:r>
              <a:rPr lang="zh-CN" altLang="en-US" dirty="0"/>
              <a:t>的股票和预期收益仅为</a:t>
            </a:r>
            <a:r>
              <a:rPr lang="en-US" altLang="zh-CN" dirty="0"/>
              <a:t>5%</a:t>
            </a:r>
            <a:r>
              <a:rPr lang="zh-CN" altLang="en-US" dirty="0"/>
              <a:t>的股票期权价值相等</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SDE </a:t>
            </a:r>
            <a:r>
              <a:rPr lang="zh-CN" altLang="en-US" dirty="0"/>
              <a:t>随机微分方程</a:t>
            </a:r>
          </a:p>
          <a:p>
            <a:r>
              <a:rPr lang="en-US" altLang="zh-CN" dirty="0">
                <a:latin typeface="Times New Roman" panose="02020603050405020304" pitchFamily="18" charset="0"/>
                <a:cs typeface="Times New Roman" panose="02020603050405020304" pitchFamily="18" charset="0"/>
              </a:rPr>
              <a:t>θ Δ Γ</a:t>
            </a: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解中没有股票的漂移项</a:t>
            </a:r>
            <a:r>
              <a:rPr lang="en-US" altLang="zh-CN" dirty="0">
                <a:latin typeface="Times New Roman" panose="02020603050405020304" pitchFamily="18" charset="0"/>
                <a:cs typeface="Times New Roman" panose="02020603050405020304" pitchFamily="18" charset="0"/>
              </a:rPr>
              <a:t>μ</a:t>
            </a:r>
            <a:r>
              <a:rPr lang="zh-CN" altLang="en-US" dirty="0">
                <a:latin typeface="Times New Roman" panose="02020603050405020304" pitchFamily="18" charset="0"/>
                <a:cs typeface="Times New Roman" panose="02020603050405020304" pitchFamily="18" charset="0"/>
              </a:rPr>
              <a:t>，无套利定价的思想决定了期权价值与</a:t>
            </a:r>
            <a:r>
              <a:rPr lang="en-US" altLang="zh-CN" dirty="0">
                <a:latin typeface="Times New Roman" panose="02020603050405020304" pitchFamily="18" charset="0"/>
                <a:cs typeface="Times New Roman" panose="02020603050405020304" pitchFamily="18" charset="0"/>
              </a:rPr>
              <a:t>μ</a:t>
            </a:r>
            <a:r>
              <a:rPr lang="zh-CN" altLang="en-US" dirty="0">
                <a:latin typeface="Times New Roman" panose="02020603050405020304" pitchFamily="18" charset="0"/>
                <a:cs typeface="Times New Roman" panose="02020603050405020304" pitchFamily="18" charset="0"/>
              </a:rPr>
              <a:t>无关</a:t>
            </a:r>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BS model </a:t>
            </a:r>
            <a:r>
              <a:rPr lang="zh-CN" altLang="en-US" dirty="0">
                <a:latin typeface="Times New Roman" panose="02020603050405020304" pitchFamily="18" charset="0"/>
                <a:cs typeface="Times New Roman" panose="02020603050405020304" pitchFamily="18" charset="0"/>
              </a:rPr>
              <a:t>的直观理解</a:t>
            </a:r>
          </a:p>
          <a:p>
            <a:r>
              <a:rPr lang="en-US" altLang="zh-CN" dirty="0">
                <a:latin typeface="Times New Roman" panose="02020603050405020304" pitchFamily="18" charset="0"/>
                <a:cs typeface="Times New Roman" panose="02020603050405020304" pitchFamily="18" charset="0"/>
              </a:rPr>
              <a:t>long asset-or-nothing call + short cash-or-nothing call</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Realized Volatility</a:t>
            </a:r>
            <a:r>
              <a:rPr lang="zh-CN" altLang="en-US" dirty="0">
                <a:latin typeface="Times New Roman" panose="02020603050405020304" pitchFamily="18" charset="0"/>
                <a:cs typeface="Times New Roman" panose="02020603050405020304" pitchFamily="18" charset="0"/>
              </a:rPr>
              <a:t>： 假设漂移项为</a:t>
            </a:r>
            <a:r>
              <a:rPr lang="en-US" altLang="zh-CN" dirty="0">
                <a:latin typeface="Times New Roman" panose="02020603050405020304" pitchFamily="18" charset="0"/>
                <a:cs typeface="Times New Roman" panose="02020603050405020304" pitchFamily="18" charset="0"/>
              </a:rPr>
              <a:t>0</a:t>
            </a:r>
          </a:p>
          <a:p>
            <a:r>
              <a:rPr lang="zh-CN" altLang="en-US" dirty="0">
                <a:latin typeface="Times New Roman" panose="02020603050405020304" pitchFamily="18" charset="0"/>
                <a:cs typeface="Times New Roman" panose="02020603050405020304" pitchFamily="18" charset="0"/>
              </a:rPr>
              <a:t>预期收益率可以为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（鞅）、风险收益率、过去一段时间的动量</a:t>
            </a: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 unspecified term λ(S, v, t) represents the price of volatility risk, and must be independent of the particular asset</a:t>
                </a:r>
              </a:p>
              <a:p>
                <a:r>
                  <a:rPr lang="en-US" altLang="zh-CN" dirty="0" err="1"/>
                  <a:t>CBAP</a:t>
                </a:r>
                <a:r>
                  <a:rPr lang="zh-CN" altLang="en-US" dirty="0"/>
                  <a:t>，</a:t>
                </a:r>
                <a:r>
                  <a:rPr lang="en-US" altLang="zh-CN" dirty="0" err="1"/>
                  <a:t>countercycle</a:t>
                </a:r>
                <a:r>
                  <a:rPr lang="en-US" altLang="zh-CN" dirty="0"/>
                  <a:t> or </a:t>
                </a:r>
                <a:r>
                  <a:rPr lang="en-US" altLang="zh-CN" dirty="0" err="1"/>
                  <a:t>procyclical</a:t>
                </a:r>
                <a:r>
                  <a:rPr lang="en-US" altLang="zh-CN" dirty="0"/>
                  <a:t>               </a:t>
                </a:r>
              </a:p>
              <a:p>
                <a:r>
                  <a:rPr lang="en-US" altLang="zh-CN" dirty="0" err="1"/>
                  <a:t>Cov</a:t>
                </a:r>
                <a:r>
                  <a:rPr lang="en-US" altLang="zh-CN" dirty="0"/>
                  <a:t>(dv,</a:t>
                </a:r>
                <a:r>
                  <a:rPr lang="en-US" altLang="zh-CN" baseline="0" dirty="0"/>
                  <a:t> </a:t>
                </a:r>
                <a:r>
                  <a:rPr lang="en-US" altLang="zh-CN" baseline="0" dirty="0" err="1"/>
                  <a:t>dC</a:t>
                </a:r>
                <a:r>
                  <a:rPr lang="en-US" altLang="zh-CN" baseline="0" dirty="0"/>
                  <a:t>/C</a:t>
                </a:r>
                <a:r>
                  <a:rPr lang="en-US" altLang="zh-CN" dirty="0"/>
                  <a:t>)</a:t>
                </a:r>
              </a:p>
              <a:p>
                <a:endParaRPr lang="en-US" altLang="zh-CN" dirty="0"/>
              </a:p>
              <a:p>
                <a:r>
                  <a:rPr lang="zh-CN" altLang="en-US" dirty="0"/>
                  <a:t>如何估计参数：矩估计，极大似然法估计</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left"/>
                    </m:oMathParaPr>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𝑑𝐶</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𝑡</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𝑆</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𝜎</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𝜃</m:t>
                      </m:r>
                      <m:r>
                        <a:rPr lang="en-US" altLang="zh-CN" sz="1200" i="1" kern="1200" smtClean="0">
                          <a:solidFill>
                            <a:schemeClr val="tx1"/>
                          </a:solidFill>
                          <a:effectLst/>
                          <a:latin typeface="Cambria Math" panose="02040503050406030204" pitchFamily="18" charset="0"/>
                          <a:ea typeface="+mn-ea"/>
                          <a:cs typeface="+mn-cs"/>
                        </a:rPr>
                        <m:t>𝑑𝑡</m:t>
                      </m:r>
                      <m:r>
                        <a:rPr lang="en-US" altLang="zh-CN" sz="1200" i="1" kern="1200" smtClean="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Δ</m:t>
                      </m:r>
                      <m:r>
                        <a:rPr lang="en-US" altLang="zh-CN" sz="1200" i="1" kern="1200">
                          <a:solidFill>
                            <a:schemeClr val="tx1"/>
                          </a:solidFill>
                          <a:effectLst/>
                          <a:latin typeface="Cambria Math" panose="02040503050406030204" pitchFamily="18" charset="0"/>
                          <a:ea typeface="+mn-ea"/>
                          <a:cs typeface="+mn-cs"/>
                        </a:rPr>
                        <m:t>𝑑𝑆</m:t>
                      </m:r>
                      <m:r>
                        <a:rPr lang="en-US" altLang="zh-CN" sz="1200" i="1" kern="1200">
                          <a:solidFill>
                            <a:schemeClr val="tx1"/>
                          </a:solidFill>
                          <a:effectLst/>
                          <a:latin typeface="Cambria Math" panose="02040503050406030204" pitchFamily="18" charset="0"/>
                          <a:ea typeface="+mn-ea"/>
                          <a:cs typeface="+mn-cs"/>
                        </a:rPr>
                        <m:t>+</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Vega</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d</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2</m:t>
                          </m:r>
                        </m:den>
                      </m:f>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Γ</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Volga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m:t>
                          </m:r>
                          <m:r>
                            <a:rPr lang="en-US" altLang="zh-CN" sz="1200" i="1" kern="1200">
                              <a:solidFill>
                                <a:schemeClr val="tx1"/>
                              </a:solidFill>
                              <a:effectLst/>
                              <a:latin typeface="Cambria Math" panose="02040503050406030204" pitchFamily="18" charset="0"/>
                              <a:ea typeface="+mn-ea"/>
                              <a:cs typeface="+mn-cs"/>
                            </a:rPr>
                            <m:t>𝜎</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e>
                      </m:d>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Vanna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𝑑𝑆𝑑</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oMath>
                  </m:oMathPara>
                </a14:m>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5A096EAE-40E0-41EF-BE24-BFC6198EB1DF}" type="slidenum">
              <a:rPr lang="zh-CN" altLang="en-US" smtClean="0"/>
              <a:t>48</a:t>
            </a:fld>
            <a:endParaRPr lang="zh-CN" altLang="en-US"/>
          </a:p>
        </p:txBody>
      </p:sp>
    </p:spTree>
    <p:extLst>
      <p:ext uri="{BB962C8B-B14F-4D97-AF65-F5344CB8AC3E}">
        <p14:creationId xmlns:p14="http://schemas.microsoft.com/office/powerpoint/2010/main" val="3930711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 unspecified term λ(S, v, t) represents the price of volatility risk, and must be independent of the particular asset</a:t>
                </a:r>
              </a:p>
              <a:p>
                <a:r>
                  <a:rPr lang="en-US" altLang="zh-CN" dirty="0" err="1"/>
                  <a:t>CBAP</a:t>
                </a:r>
                <a:r>
                  <a:rPr lang="zh-CN" altLang="en-US" dirty="0"/>
                  <a:t>，</a:t>
                </a:r>
                <a:r>
                  <a:rPr lang="en-US" altLang="zh-CN" dirty="0" err="1"/>
                  <a:t>countercycle</a:t>
                </a:r>
                <a:r>
                  <a:rPr lang="en-US" altLang="zh-CN" dirty="0"/>
                  <a:t> or </a:t>
                </a:r>
                <a:r>
                  <a:rPr lang="en-US" altLang="zh-CN" dirty="0" err="1"/>
                  <a:t>procyclical</a:t>
                </a:r>
                <a:r>
                  <a:rPr lang="en-US" altLang="zh-CN" dirty="0"/>
                  <a:t>               </a:t>
                </a:r>
              </a:p>
              <a:p>
                <a:r>
                  <a:rPr lang="en-US" altLang="zh-CN" dirty="0" err="1"/>
                  <a:t>Cov</a:t>
                </a:r>
                <a:r>
                  <a:rPr lang="en-US" altLang="zh-CN" dirty="0"/>
                  <a:t>(dv,</a:t>
                </a:r>
                <a:r>
                  <a:rPr lang="en-US" altLang="zh-CN" baseline="0" dirty="0"/>
                  <a:t> </a:t>
                </a:r>
                <a:r>
                  <a:rPr lang="en-US" altLang="zh-CN" baseline="0" dirty="0" err="1"/>
                  <a:t>dC</a:t>
                </a:r>
                <a:r>
                  <a:rPr lang="en-US" altLang="zh-CN" baseline="0" dirty="0"/>
                  <a:t>/C</a:t>
                </a:r>
                <a:r>
                  <a:rPr lang="en-US" altLang="zh-CN" dirty="0"/>
                  <a:t>)</a:t>
                </a:r>
              </a:p>
              <a:p>
                <a:endParaRPr lang="en-US" altLang="zh-CN" dirty="0"/>
              </a:p>
              <a:p>
                <a:r>
                  <a:rPr lang="zh-CN" altLang="en-US" dirty="0"/>
                  <a:t>如何估计参数：矩估计，极大似然法估计</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left"/>
                    </m:oMathParaPr>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𝑑𝐶</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𝑡</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𝑆</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𝜎</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𝜃</m:t>
                      </m:r>
                      <m:r>
                        <a:rPr lang="en-US" altLang="zh-CN" sz="1200" i="1" kern="1200" smtClean="0">
                          <a:solidFill>
                            <a:schemeClr val="tx1"/>
                          </a:solidFill>
                          <a:effectLst/>
                          <a:latin typeface="Cambria Math" panose="02040503050406030204" pitchFamily="18" charset="0"/>
                          <a:ea typeface="+mn-ea"/>
                          <a:cs typeface="+mn-cs"/>
                        </a:rPr>
                        <m:t>𝑑𝑡</m:t>
                      </m:r>
                      <m:r>
                        <a:rPr lang="en-US" altLang="zh-CN" sz="1200" i="1" kern="1200" smtClean="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Δ</m:t>
                      </m:r>
                      <m:r>
                        <a:rPr lang="en-US" altLang="zh-CN" sz="1200" i="1" kern="1200">
                          <a:solidFill>
                            <a:schemeClr val="tx1"/>
                          </a:solidFill>
                          <a:effectLst/>
                          <a:latin typeface="Cambria Math" panose="02040503050406030204" pitchFamily="18" charset="0"/>
                          <a:ea typeface="+mn-ea"/>
                          <a:cs typeface="+mn-cs"/>
                        </a:rPr>
                        <m:t>𝑑𝑆</m:t>
                      </m:r>
                      <m:r>
                        <a:rPr lang="en-US" altLang="zh-CN" sz="1200" i="1" kern="1200">
                          <a:solidFill>
                            <a:schemeClr val="tx1"/>
                          </a:solidFill>
                          <a:effectLst/>
                          <a:latin typeface="Cambria Math" panose="02040503050406030204" pitchFamily="18" charset="0"/>
                          <a:ea typeface="+mn-ea"/>
                          <a:cs typeface="+mn-cs"/>
                        </a:rPr>
                        <m:t>+</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Vega</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d</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2</m:t>
                          </m:r>
                        </m:den>
                      </m:f>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Γ</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Volga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m:t>
                          </m:r>
                          <m:r>
                            <a:rPr lang="en-US" altLang="zh-CN" sz="1200" i="1" kern="1200">
                              <a:solidFill>
                                <a:schemeClr val="tx1"/>
                              </a:solidFill>
                              <a:effectLst/>
                              <a:latin typeface="Cambria Math" panose="02040503050406030204" pitchFamily="18" charset="0"/>
                              <a:ea typeface="+mn-ea"/>
                              <a:cs typeface="+mn-cs"/>
                            </a:rPr>
                            <m:t>𝜎</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e>
                      </m:d>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Vanna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𝑑𝑆𝑑</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oMath>
                  </m:oMathPara>
                </a14:m>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5A096EAE-40E0-41EF-BE24-BFC6198EB1DF}" type="slidenum">
              <a:rPr lang="zh-CN" altLang="en-US" smtClean="0"/>
              <a:t>49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 unspecified term λ(S, v, t) represents the price of volatility risk, and must be independent of the particular asset</a:t>
                </a:r>
              </a:p>
              <a:p>
                <a:r>
                  <a:rPr lang="en-US" altLang="zh-CN" dirty="0" err="1"/>
                  <a:t>CBAP</a:t>
                </a:r>
                <a:r>
                  <a:rPr lang="zh-CN" altLang="en-US" dirty="0"/>
                  <a:t>，</a:t>
                </a:r>
                <a:r>
                  <a:rPr lang="en-US" altLang="zh-CN" dirty="0" err="1"/>
                  <a:t>countercycle</a:t>
                </a:r>
                <a:r>
                  <a:rPr lang="en-US" altLang="zh-CN" dirty="0"/>
                  <a:t> or </a:t>
                </a:r>
                <a:r>
                  <a:rPr lang="en-US" altLang="zh-CN" dirty="0" err="1"/>
                  <a:t>procyclical</a:t>
                </a:r>
                <a:r>
                  <a:rPr lang="en-US" altLang="zh-CN" dirty="0"/>
                  <a:t>               </a:t>
                </a:r>
              </a:p>
              <a:p>
                <a:r>
                  <a:rPr lang="en-US" altLang="zh-CN" dirty="0" err="1"/>
                  <a:t>Cov</a:t>
                </a:r>
                <a:r>
                  <a:rPr lang="en-US" altLang="zh-CN" dirty="0"/>
                  <a:t>(dv,</a:t>
                </a:r>
                <a:r>
                  <a:rPr lang="en-US" altLang="zh-CN" baseline="0" dirty="0"/>
                  <a:t> </a:t>
                </a:r>
                <a:r>
                  <a:rPr lang="en-US" altLang="zh-CN" baseline="0" dirty="0" err="1"/>
                  <a:t>dC</a:t>
                </a:r>
                <a:r>
                  <a:rPr lang="en-US" altLang="zh-CN" baseline="0" dirty="0"/>
                  <a:t>/C</a:t>
                </a:r>
                <a:r>
                  <a:rPr lang="en-US" altLang="zh-CN" dirty="0"/>
                  <a:t>)</a:t>
                </a:r>
              </a:p>
              <a:p>
                <a:endParaRPr lang="en-US" altLang="zh-CN" dirty="0"/>
              </a:p>
              <a:p>
                <a:r>
                  <a:rPr lang="zh-CN" altLang="en-US" dirty="0"/>
                  <a:t>如何估计参数：矩估计，极大似然法估计</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left"/>
                    </m:oMathParaPr>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𝑑𝐶</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𝑡</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𝑆</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𝜎</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𝜃</m:t>
                      </m:r>
                      <m:r>
                        <a:rPr lang="en-US" altLang="zh-CN" sz="1200" i="1" kern="1200" smtClean="0">
                          <a:solidFill>
                            <a:schemeClr val="tx1"/>
                          </a:solidFill>
                          <a:effectLst/>
                          <a:latin typeface="Cambria Math" panose="02040503050406030204" pitchFamily="18" charset="0"/>
                          <a:ea typeface="+mn-ea"/>
                          <a:cs typeface="+mn-cs"/>
                        </a:rPr>
                        <m:t>𝑑𝑡</m:t>
                      </m:r>
                      <m:r>
                        <a:rPr lang="en-US" altLang="zh-CN" sz="1200" i="1" kern="1200" smtClean="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Δ</m:t>
                      </m:r>
                      <m:r>
                        <a:rPr lang="en-US" altLang="zh-CN" sz="1200" i="1" kern="1200">
                          <a:solidFill>
                            <a:schemeClr val="tx1"/>
                          </a:solidFill>
                          <a:effectLst/>
                          <a:latin typeface="Cambria Math" panose="02040503050406030204" pitchFamily="18" charset="0"/>
                          <a:ea typeface="+mn-ea"/>
                          <a:cs typeface="+mn-cs"/>
                        </a:rPr>
                        <m:t>𝑑𝑆</m:t>
                      </m:r>
                      <m:r>
                        <a:rPr lang="en-US" altLang="zh-CN" sz="1200" i="1" kern="1200">
                          <a:solidFill>
                            <a:schemeClr val="tx1"/>
                          </a:solidFill>
                          <a:effectLst/>
                          <a:latin typeface="Cambria Math" panose="02040503050406030204" pitchFamily="18" charset="0"/>
                          <a:ea typeface="+mn-ea"/>
                          <a:cs typeface="+mn-cs"/>
                        </a:rPr>
                        <m:t>+</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Vega</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d</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2</m:t>
                          </m:r>
                        </m:den>
                      </m:f>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Γ</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Volga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m:t>
                          </m:r>
                          <m:r>
                            <a:rPr lang="en-US" altLang="zh-CN" sz="1200" i="1" kern="1200">
                              <a:solidFill>
                                <a:schemeClr val="tx1"/>
                              </a:solidFill>
                              <a:effectLst/>
                              <a:latin typeface="Cambria Math" panose="02040503050406030204" pitchFamily="18" charset="0"/>
                              <a:ea typeface="+mn-ea"/>
                              <a:cs typeface="+mn-cs"/>
                            </a:rPr>
                            <m:t>𝜎</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e>
                      </m:d>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Vanna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𝑑𝑆𝑑</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oMath>
                  </m:oMathPara>
                </a14:m>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5A096EAE-40E0-41EF-BE24-BFC6198EB1DF}" type="slidenum">
              <a:rPr lang="zh-CN" altLang="en-US" smtClean="0"/>
              <a:t>50</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 unspecified term λ(S, v, t) represents the price of volatility risk, and must be independent of the particular asset</a:t>
                </a:r>
              </a:p>
              <a:p>
                <a:r>
                  <a:rPr lang="en-US" altLang="zh-CN" dirty="0" err="1"/>
                  <a:t>CBAP</a:t>
                </a:r>
                <a:r>
                  <a:rPr lang="zh-CN" altLang="en-US" dirty="0"/>
                  <a:t>，</a:t>
                </a:r>
                <a:r>
                  <a:rPr lang="en-US" altLang="zh-CN" dirty="0" err="1"/>
                  <a:t>countercycle</a:t>
                </a:r>
                <a:r>
                  <a:rPr lang="en-US" altLang="zh-CN" dirty="0"/>
                  <a:t> or </a:t>
                </a:r>
                <a:r>
                  <a:rPr lang="en-US" altLang="zh-CN" dirty="0" err="1"/>
                  <a:t>procyclical</a:t>
                </a:r>
                <a:r>
                  <a:rPr lang="en-US" altLang="zh-CN" dirty="0"/>
                  <a:t>               </a:t>
                </a:r>
              </a:p>
              <a:p>
                <a:r>
                  <a:rPr lang="en-US" altLang="zh-CN" dirty="0" err="1"/>
                  <a:t>Cov</a:t>
                </a:r>
                <a:r>
                  <a:rPr lang="en-US" altLang="zh-CN" dirty="0"/>
                  <a:t>(dv,</a:t>
                </a:r>
                <a:r>
                  <a:rPr lang="en-US" altLang="zh-CN" baseline="0" dirty="0"/>
                  <a:t> </a:t>
                </a:r>
                <a:r>
                  <a:rPr lang="en-US" altLang="zh-CN" baseline="0" dirty="0" err="1"/>
                  <a:t>dC</a:t>
                </a:r>
                <a:r>
                  <a:rPr lang="en-US" altLang="zh-CN" baseline="0" dirty="0"/>
                  <a:t>/C</a:t>
                </a:r>
                <a:r>
                  <a:rPr lang="en-US" altLang="zh-CN" dirty="0"/>
                  <a:t>)</a:t>
                </a:r>
              </a:p>
              <a:p>
                <a:endParaRPr lang="en-US" altLang="zh-CN" dirty="0"/>
              </a:p>
              <a:p>
                <a:r>
                  <a:rPr lang="zh-CN" altLang="en-US" dirty="0"/>
                  <a:t>如何估计参数：矩估计，极大似然法估计</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left"/>
                    </m:oMathParaPr>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𝑑𝐶</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𝑡</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𝑆</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𝜎</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𝜃</m:t>
                      </m:r>
                      <m:r>
                        <a:rPr lang="en-US" altLang="zh-CN" sz="1200" i="1" kern="1200" smtClean="0">
                          <a:solidFill>
                            <a:schemeClr val="tx1"/>
                          </a:solidFill>
                          <a:effectLst/>
                          <a:latin typeface="Cambria Math" panose="02040503050406030204" pitchFamily="18" charset="0"/>
                          <a:ea typeface="+mn-ea"/>
                          <a:cs typeface="+mn-cs"/>
                        </a:rPr>
                        <m:t>𝑑𝑡</m:t>
                      </m:r>
                      <m:r>
                        <a:rPr lang="en-US" altLang="zh-CN" sz="1200" i="1" kern="1200" smtClean="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Δ</m:t>
                      </m:r>
                      <m:r>
                        <a:rPr lang="en-US" altLang="zh-CN" sz="1200" i="1" kern="1200">
                          <a:solidFill>
                            <a:schemeClr val="tx1"/>
                          </a:solidFill>
                          <a:effectLst/>
                          <a:latin typeface="Cambria Math" panose="02040503050406030204" pitchFamily="18" charset="0"/>
                          <a:ea typeface="+mn-ea"/>
                          <a:cs typeface="+mn-cs"/>
                        </a:rPr>
                        <m:t>𝑑𝑆</m:t>
                      </m:r>
                      <m:r>
                        <a:rPr lang="en-US" altLang="zh-CN" sz="1200" i="1" kern="1200">
                          <a:solidFill>
                            <a:schemeClr val="tx1"/>
                          </a:solidFill>
                          <a:effectLst/>
                          <a:latin typeface="Cambria Math" panose="02040503050406030204" pitchFamily="18" charset="0"/>
                          <a:ea typeface="+mn-ea"/>
                          <a:cs typeface="+mn-cs"/>
                        </a:rPr>
                        <m:t>+</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Vega</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d</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2</m:t>
                          </m:r>
                        </m:den>
                      </m:f>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Γ</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Volga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m:t>
                          </m:r>
                          <m:r>
                            <a:rPr lang="en-US" altLang="zh-CN" sz="1200" i="1" kern="1200">
                              <a:solidFill>
                                <a:schemeClr val="tx1"/>
                              </a:solidFill>
                              <a:effectLst/>
                              <a:latin typeface="Cambria Math" panose="02040503050406030204" pitchFamily="18" charset="0"/>
                              <a:ea typeface="+mn-ea"/>
                              <a:cs typeface="+mn-cs"/>
                            </a:rPr>
                            <m:t>𝜎</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e>
                      </m:d>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Vanna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𝑑𝑆𝑑</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oMath>
                  </m:oMathPara>
                </a14:m>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5A096EAE-40E0-41EF-BE24-BFC6198EB1DF}" type="slidenum">
              <a:rPr lang="zh-CN" altLang="en-US" smtClean="0"/>
              <a:t>51</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55</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56</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57</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此时行权是有利的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，期权为实值期权；</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行权与不行权具有相同的效果</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，期权为平值；</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S&lt;K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投资者不会行权</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，此时期权为虚值期权。</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59</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60</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61</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62</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63</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64</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65</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66</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68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FZLTHK--GBK1-0"/>
              </a:rPr>
              <a:t>天风证券</a:t>
            </a:r>
            <a:r>
              <a:rPr lang="en-US" altLang="zh-CN" sz="1800" b="1">
                <a:solidFill>
                  <a:srgbClr val="FFFFFF"/>
                </a:solidFill>
                <a:effectLst/>
                <a:latin typeface="FZLTHK--GBK1-0"/>
              </a:rPr>
              <a:t>《</a:t>
            </a:r>
            <a:r>
              <a:rPr lang="zh-CN" altLang="en-US" sz="1800" b="1">
                <a:solidFill>
                  <a:srgbClr val="FFFFFF"/>
                </a:solidFill>
                <a:effectLst/>
                <a:latin typeface="FZLTHK--GBK1-0"/>
              </a:rPr>
              <a:t>新竹高于旧竹枝</a:t>
            </a:r>
            <a:r>
              <a:rPr lang="en-US" altLang="zh-CN" sz="1800" b="1">
                <a:solidFill>
                  <a:srgbClr val="FFFFFF"/>
                </a:solidFill>
                <a:effectLst/>
                <a:latin typeface="DengXian-Bold"/>
              </a:rPr>
              <a:t>——</a:t>
            </a:r>
            <a:r>
              <a:rPr lang="zh-CN" altLang="en-US" sz="1800" b="1">
                <a:solidFill>
                  <a:srgbClr val="FFFFFF"/>
                </a:solidFill>
                <a:effectLst/>
                <a:latin typeface="FZLTHK--GBK1-0"/>
              </a:rPr>
              <a:t>详解第三轮扩表和场外衍生品业务</a:t>
            </a:r>
            <a:r>
              <a:rPr lang="en-US" altLang="zh-CN" sz="1800" b="1">
                <a:solidFill>
                  <a:srgbClr val="FFFFFF"/>
                </a:solidFill>
                <a:effectLst/>
                <a:latin typeface="FZLTHK--GBK1-0"/>
              </a:rPr>
              <a:t>》</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69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合并优化，内含价值和时间价值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en-US" altLang="zh-CN" sz="1200" b="1">
              <a:solidFill>
                <a:srgbClr val="FFFFFF"/>
              </a:solidFill>
              <a:effectLst/>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70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en-US" altLang="zh-CN" sz="1200" b="1">
              <a:solidFill>
                <a:srgbClr val="FFFFFF"/>
              </a:solidFill>
              <a:effectLst/>
              <a:latin typeface="黑体" panose="02010609060101010101" pitchFamily="49" charset="-122"/>
              <a:ea typeface="黑体" panose="02010609060101010101" pitchFamily="49" charset="-122"/>
            </a:endParaRPr>
          </a:p>
          <a:p>
            <a:endParaRPr lang="zh-CN" altLang="en-US"/>
          </a:p>
        </p:txBody>
      </p:sp>
      <p:sp>
        <p:nvSpPr>
          <p:cNvPr id="4" name="灯片编号占位符 3"/>
          <p:cNvSpPr>
            <a:spLocks noGrp="1"/>
          </p:cNvSpPr>
          <p:nvPr>
            <p:ph type="sldNum" sz="quarter" idx="5"/>
          </p:nvPr>
        </p:nvSpPr>
        <p:spPr/>
        <p:txBody>
          <a:bodyPr/>
          <a:lstStyle/>
          <a:p>
            <a:fld id="{5A096EAE-40E0-41EF-BE24-BFC6198EB1DF}" type="slidenum">
              <a:rPr lang="zh-CN" altLang="en-US" smtClean="0"/>
              <a:t>71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en-US" altLang="zh-CN" sz="1200" b="1">
              <a:solidFill>
                <a:srgbClr val="FFFFFF"/>
              </a:solidFill>
              <a:effectLst/>
              <a:latin typeface="黑体" panose="02010609060101010101" pitchFamily="49" charset="-122"/>
              <a:ea typeface="黑体" panose="02010609060101010101" pitchFamily="49" charset="-122"/>
            </a:endParaRPr>
          </a:p>
          <a:p>
            <a:r>
              <a:rPr lang="zh-CN" altLang="en-US"/>
              <a:t>华金证券 </a:t>
            </a:r>
            <a:r>
              <a:rPr lang="zh-CN" altLang="en-US" sz="1800" b="1">
                <a:solidFill>
                  <a:srgbClr val="000000"/>
                </a:solidFill>
                <a:effectLst/>
                <a:latin typeface="黑体" panose="02010609060101010101" pitchFamily="49" charset="-122"/>
                <a:ea typeface="黑体" panose="02010609060101010101" pitchFamily="49" charset="-122"/>
              </a:rPr>
              <a:t>潜力业务（</a:t>
            </a:r>
            <a:r>
              <a:rPr lang="en-US" altLang="zh-CN" sz="1800" b="1">
                <a:solidFill>
                  <a:srgbClr val="000000"/>
                </a:solidFill>
                <a:effectLst/>
                <a:latin typeface="Arial-BoldMT"/>
              </a:rPr>
              <a:t>2</a:t>
            </a:r>
            <a:r>
              <a:rPr lang="zh-CN" altLang="en-US" sz="1800" b="1">
                <a:solidFill>
                  <a:srgbClr val="000000"/>
                </a:solidFill>
                <a:effectLst/>
                <a:latin typeface="黑体" panose="02010609060101010101" pitchFamily="49" charset="-122"/>
                <a:ea typeface="黑体" panose="02010609060101010101" pitchFamily="49" charset="-122"/>
              </a:rPr>
              <a:t>）：场外衍生品案例解析 </a:t>
            </a:r>
            <a:endParaRPr lang="zh-CN" altLang="en-US"/>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72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73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买方减少费用，卖方收益保护</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a:solidFill>
                  <a:srgbClr val="191919"/>
                </a:solidFill>
                <a:effectLst/>
                <a:latin typeface="PingFang SC"/>
              </a:rPr>
              <a:t>【</a:t>
            </a:r>
            <a:r>
              <a:rPr lang="zh-CN" altLang="en-US" b="1" i="0">
                <a:solidFill>
                  <a:srgbClr val="191919"/>
                </a:solidFill>
                <a:effectLst/>
                <a:latin typeface="PingFang SC"/>
              </a:rPr>
              <a:t>兴业定量任瞳团队</a:t>
            </a:r>
            <a:r>
              <a:rPr lang="en-US" altLang="zh-CN" b="1" i="0">
                <a:solidFill>
                  <a:srgbClr val="191919"/>
                </a:solidFill>
                <a:effectLst/>
                <a:latin typeface="PingFang SC"/>
              </a:rPr>
              <a:t>】</a:t>
            </a:r>
            <a:r>
              <a:rPr lang="zh-CN" altLang="en-US" b="1" i="0">
                <a:solidFill>
                  <a:srgbClr val="191919"/>
                </a:solidFill>
                <a:effectLst/>
                <a:latin typeface="PingFang SC"/>
              </a:rPr>
              <a:t>场外期权系列之鲨鱼鳍期权及其理财产品</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74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a:solidFill>
                  <a:srgbClr val="191919"/>
                </a:solidFill>
                <a:effectLst/>
                <a:latin typeface="PingFang SC"/>
              </a:rPr>
              <a:t>【</a:t>
            </a:r>
            <a:r>
              <a:rPr lang="zh-CN" altLang="en-US" b="1" i="0">
                <a:solidFill>
                  <a:srgbClr val="191919"/>
                </a:solidFill>
                <a:effectLst/>
                <a:latin typeface="PingFang SC"/>
              </a:rPr>
              <a:t>兴业定量任瞳团队</a:t>
            </a:r>
            <a:r>
              <a:rPr lang="en-US" altLang="zh-CN" b="1" i="0">
                <a:solidFill>
                  <a:srgbClr val="191919"/>
                </a:solidFill>
                <a:effectLst/>
                <a:latin typeface="PingFang SC"/>
              </a:rPr>
              <a:t>】</a:t>
            </a:r>
            <a:r>
              <a:rPr lang="zh-CN" altLang="en-US" b="1" i="0">
                <a:solidFill>
                  <a:srgbClr val="191919"/>
                </a:solidFill>
                <a:effectLst/>
                <a:latin typeface="PingFang SC"/>
              </a:rPr>
              <a:t>场外期权系列之鲨鱼鳍期权及其理财产品</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75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a:solidFill>
                  <a:srgbClr val="191919"/>
                </a:solidFill>
                <a:effectLst/>
                <a:latin typeface="PingFang SC"/>
              </a:rPr>
              <a:t>【</a:t>
            </a:r>
            <a:r>
              <a:rPr lang="zh-CN" altLang="en-US" b="1" i="0">
                <a:solidFill>
                  <a:srgbClr val="191919"/>
                </a:solidFill>
                <a:effectLst/>
                <a:latin typeface="PingFang SC"/>
              </a:rPr>
              <a:t>兴业定量任瞳团队</a:t>
            </a:r>
            <a:r>
              <a:rPr lang="en-US" altLang="zh-CN" b="1" i="0">
                <a:solidFill>
                  <a:srgbClr val="191919"/>
                </a:solidFill>
                <a:effectLst/>
                <a:latin typeface="PingFang SC"/>
              </a:rPr>
              <a:t>】</a:t>
            </a:r>
            <a:r>
              <a:rPr lang="zh-CN" altLang="en-US" b="1" i="0">
                <a:solidFill>
                  <a:srgbClr val="191919"/>
                </a:solidFill>
                <a:effectLst/>
                <a:latin typeface="PingFang SC"/>
              </a:rPr>
              <a:t>场外期权系列之鲨鱼鳍期权及其理财产品</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76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77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a:t>
            </a:r>
            <a:r>
              <a:rPr lang="zh-CN" altLang="en-US" sz="1200" b="0">
                <a:solidFill>
                  <a:schemeClr val="tx1"/>
                </a:solidFill>
                <a:effectLst/>
                <a:latin typeface="+mn-lt"/>
                <a:ea typeface="+mn-ea"/>
              </a:rPr>
              <a:t> </a:t>
            </a:r>
            <a:r>
              <a:rPr lang="zh-CN" altLang="en-US" sz="1800" b="1">
                <a:solidFill>
                  <a:srgbClr val="FFFFFF"/>
                </a:solidFill>
                <a:effectLst/>
                <a:latin typeface="黑体" panose="02010609060101010101" pitchFamily="49" charset="-122"/>
                <a:ea typeface="黑体" panose="02010609060101010101" pitchFamily="49" charset="-122"/>
              </a:rPr>
              <a:t>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78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a:t>
            </a:r>
            <a:r>
              <a:rPr lang="zh-CN" altLang="en-US" sz="1200" b="0">
                <a:solidFill>
                  <a:schemeClr val="tx1"/>
                </a:solidFill>
                <a:effectLst/>
                <a:latin typeface="+mn-lt"/>
                <a:ea typeface="+mn-ea"/>
              </a:rPr>
              <a:t> </a:t>
            </a:r>
            <a:r>
              <a:rPr lang="zh-CN" altLang="en-US" sz="1800" b="1">
                <a:solidFill>
                  <a:srgbClr val="FFFFFF"/>
                </a:solidFill>
                <a:effectLst/>
                <a:latin typeface="黑体" panose="02010609060101010101" pitchFamily="49" charset="-122"/>
                <a:ea typeface="黑体" panose="02010609060101010101" pitchFamily="49" charset="-122"/>
              </a:rPr>
              <a:t>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79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a:solidFill>
                  <a:srgbClr val="33353C"/>
                </a:solidFill>
                <a:effectLst/>
                <a:latin typeface="Biaodian Pro Sans GB"/>
              </a:rPr>
              <a:t>“衍生品小汪”：雪球期权终极篇之一：雪球、凤凰、触发、同鑫结构的比较</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80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华金证券</a:t>
            </a:r>
            <a:r>
              <a:rPr lang="en-US" altLang="zh-CN"/>
              <a:t>《</a:t>
            </a:r>
            <a:r>
              <a:rPr lang="zh-CN" altLang="en-US" sz="1800" b="1">
                <a:solidFill>
                  <a:srgbClr val="000000"/>
                </a:solidFill>
                <a:effectLst/>
                <a:latin typeface="黑体" panose="02010609060101010101" pitchFamily="49" charset="-122"/>
                <a:ea typeface="黑体" panose="02010609060101010101" pitchFamily="49" charset="-122"/>
              </a:rPr>
              <a:t>潜力业务（</a:t>
            </a:r>
            <a:r>
              <a:rPr lang="en-US" altLang="zh-CN" sz="1800" b="1">
                <a:solidFill>
                  <a:srgbClr val="000000"/>
                </a:solidFill>
                <a:effectLst/>
                <a:latin typeface="Arial-BoldMT"/>
              </a:rPr>
              <a:t>1</a:t>
            </a:r>
            <a:r>
              <a:rPr lang="zh-CN" altLang="en-US" sz="1800" b="1">
                <a:solidFill>
                  <a:srgbClr val="000000"/>
                </a:solidFill>
                <a:effectLst/>
                <a:latin typeface="黑体" panose="02010609060101010101" pitchFamily="49" charset="-122"/>
                <a:ea typeface="黑体" panose="02010609060101010101" pitchFamily="49" charset="-122"/>
              </a:rPr>
              <a:t>）：后雪球时代的场外衍生品 </a:t>
            </a:r>
            <a:r>
              <a:rPr lang="en-US" altLang="zh-CN"/>
              <a:t>》</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81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68909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风险中性是相对于风险偏好和风险厌恶的概念</a:t>
            </a:r>
            <a:r>
              <a:rPr lang="en-US" altLang="zh-CN" dirty="0"/>
              <a:t>,</a:t>
            </a:r>
            <a:r>
              <a:rPr lang="zh-CN" altLang="en-US" dirty="0"/>
              <a:t>风险中性的投资者对自己承担的风险并不要求风险补偿</a:t>
            </a:r>
            <a:r>
              <a:rPr lang="en-US" altLang="zh-CN" dirty="0"/>
              <a:t>.</a:t>
            </a:r>
            <a:r>
              <a:rPr lang="zh-CN" altLang="en-US" dirty="0"/>
              <a:t>我们把每个人都是风险中性的世界称之为风险中性世界</a:t>
            </a:r>
            <a:r>
              <a:rPr lang="en-US" altLang="zh-CN" dirty="0"/>
              <a:t>(Risk-Neutral World),</a:t>
            </a:r>
            <a:r>
              <a:rPr lang="zh-CN" altLang="en-US" dirty="0"/>
              <a:t>这样的世界里</a:t>
            </a:r>
            <a:r>
              <a:rPr lang="en-US" altLang="zh-CN" dirty="0"/>
              <a:t>,</a:t>
            </a:r>
            <a:r>
              <a:rPr lang="zh-CN" altLang="en-US" dirty="0"/>
              <a:t>投资者对风险不要补偿</a:t>
            </a:r>
            <a:r>
              <a:rPr lang="en-US" altLang="zh-CN" dirty="0"/>
              <a:t>,</a:t>
            </a:r>
            <a:r>
              <a:rPr lang="zh-CN" altLang="en-US" dirty="0"/>
              <a:t>所有证券的预期收益率都是无风险利率</a:t>
            </a:r>
            <a:r>
              <a:rPr lang="en-US" altLang="zh-CN" dirty="0"/>
              <a:t>.</a:t>
            </a:r>
            <a:r>
              <a:rPr lang="zh-CN" altLang="en-US" dirty="0"/>
              <a:t>需要强调的是</a:t>
            </a:r>
            <a:r>
              <a:rPr lang="en-US" altLang="zh-CN" dirty="0"/>
              <a:t>,</a:t>
            </a:r>
            <a:r>
              <a:rPr lang="zh-CN" altLang="en-US" dirty="0"/>
              <a:t>风险中性假设下得到的衍生物估值同样可以应用于非风险中性的世界</a:t>
            </a:r>
            <a:r>
              <a:rPr lang="en-US" altLang="zh-CN" dirty="0"/>
              <a:t>.</a:t>
            </a:r>
            <a:r>
              <a:rPr lang="zh-CN" altLang="en-US" dirty="0"/>
              <a:t>真实世界里的投资者尽管在风险偏好方面存在差异</a:t>
            </a:r>
            <a:r>
              <a:rPr lang="en-US" altLang="zh-CN" dirty="0"/>
              <a:t>,</a:t>
            </a:r>
            <a:r>
              <a:rPr lang="zh-CN" altLang="en-US" dirty="0"/>
              <a:t>但当套利机会出现时</a:t>
            </a:r>
            <a:r>
              <a:rPr lang="en-US" altLang="zh-CN" dirty="0"/>
              <a:t>,</a:t>
            </a:r>
            <a:r>
              <a:rPr lang="zh-CN" altLang="en-US" dirty="0"/>
              <a:t>投资者无论风险偏好如何都会采取套利行为</a:t>
            </a:r>
            <a:r>
              <a:rPr lang="en-US" altLang="zh-CN" dirty="0"/>
              <a:t>,</a:t>
            </a:r>
            <a:r>
              <a:rPr lang="zh-CN" altLang="en-US" dirty="0"/>
              <a:t>消除套利机会后的均衡价格与投资者的风险偏好无关</a:t>
            </a:r>
            <a:r>
              <a:rPr lang="en-US" altLang="zh-CN" dirty="0"/>
              <a:t>,</a:t>
            </a:r>
            <a:r>
              <a:rPr lang="zh-CN" altLang="en-US" dirty="0"/>
              <a:t>罗斯</a:t>
            </a:r>
            <a:r>
              <a:rPr lang="en-US" altLang="zh-CN" dirty="0"/>
              <a:t>(</a:t>
            </a:r>
            <a:r>
              <a:rPr lang="en-US" altLang="zh-CN" dirty="0" err="1"/>
              <a:t>Ross,1976</a:t>
            </a:r>
            <a:r>
              <a:rPr lang="en-US" altLang="zh-CN" dirty="0"/>
              <a:t>)</a:t>
            </a:r>
            <a:r>
              <a:rPr lang="zh-CN" altLang="en-US" dirty="0"/>
              <a:t>严格证明了这一逻辑</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descr="北大汇丰名片汇总-29"/>
          <p:cNvPicPr>
            <a:picLocks noChangeAspect="1"/>
          </p:cNvPicPr>
          <p:nvPr userDrawn="1"/>
        </p:nvPicPr>
        <p:blipFill rotWithShape="1">
          <a:blip r:embed="rId2" cstate="print">
            <a:clrChange>
              <a:clrFrom>
                <a:srgbClr val="575050"/>
              </a:clrFrom>
              <a:clrTo>
                <a:srgbClr val="575050">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saturation sat="62000"/>
                    </a14:imgEffect>
                  </a14:imgLayer>
                </a14:imgProps>
              </a:ext>
            </a:extLst>
          </a:blip>
          <a:srcRect l="3397" t="17515" r="3304" b="43865"/>
          <a:stretch>
            <a:fillRect/>
          </a:stretch>
        </p:blipFill>
        <p:spPr>
          <a:xfrm>
            <a:off x="-8022" y="-16042"/>
            <a:ext cx="12192000" cy="4448329"/>
          </a:xfrm>
          <a:prstGeom prst="rect">
            <a:avLst/>
          </a:prstGeom>
        </p:spPr>
      </p:pic>
      <p:pic>
        <p:nvPicPr>
          <p:cNvPr id="3" name="图片 2" descr="北大汇丰名片汇总-29"/>
          <p:cNvPicPr>
            <a:picLocks noChangeAspect="1"/>
          </p:cNvPicPr>
          <p:nvPr userDrawn="1"/>
        </p:nvPicPr>
        <p:blipFill rotWithShape="1">
          <a:blip r:embed="rId4" cstate="print"/>
          <a:srcRect l="3397" t="14689" r="3304" b="43865"/>
          <a:stretch>
            <a:fillRect/>
          </a:stretch>
        </p:blipFill>
        <p:spPr>
          <a:xfrm flipV="1">
            <a:off x="-2" y="2156337"/>
            <a:ext cx="12192000" cy="4773851"/>
          </a:xfrm>
          <a:prstGeom prst="rect">
            <a:avLst/>
          </a:prstGeom>
        </p:spPr>
      </p:pic>
      <p:sp>
        <p:nvSpPr>
          <p:cNvPr id="7" name="椭圆 6"/>
          <p:cNvSpPr/>
          <p:nvPr userDrawn="1"/>
        </p:nvSpPr>
        <p:spPr>
          <a:xfrm>
            <a:off x="10686197" y="607909"/>
            <a:ext cx="1009934" cy="1009934"/>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
        <p:nvSpPr>
          <p:cNvPr id="2" name="标题 1"/>
          <p:cNvSpPr>
            <a:spLocks noGrp="1"/>
          </p:cNvSpPr>
          <p:nvPr>
            <p:ph type="title"/>
          </p:nvPr>
        </p:nvSpPr>
        <p:spPr>
          <a:xfrm>
            <a:off x="459197" y="384696"/>
            <a:ext cx="10515600" cy="780501"/>
          </a:xfrm>
        </p:spPr>
        <p:txBody>
          <a:bodyPr>
            <a:normAutofit/>
          </a:bodyPr>
          <a:lstStyle>
            <a:lvl1pPr>
              <a:defRPr sz="3200" b="1">
                <a:solidFill>
                  <a:srgbClr val="9C030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9" name="矩形: 圆角 7"/>
          <p:cNvSpPr/>
          <p:nvPr userDrawn="1"/>
        </p:nvSpPr>
        <p:spPr>
          <a:xfrm>
            <a:off x="3716989" y="2051915"/>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4408364" y="2564872"/>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1" name="矩形: 圆角 18"/>
          <p:cNvSpPr/>
          <p:nvPr userDrawn="1"/>
        </p:nvSpPr>
        <p:spPr>
          <a:xfrm>
            <a:off x="3716990" y="2938634"/>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4408365" y="3451591"/>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3" name="矩形: 圆角 20"/>
          <p:cNvSpPr/>
          <p:nvPr userDrawn="1"/>
        </p:nvSpPr>
        <p:spPr>
          <a:xfrm>
            <a:off x="3716990" y="3966208"/>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3</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userDrawn="1"/>
        </p:nvCxnSpPr>
        <p:spPr>
          <a:xfrm>
            <a:off x="4408365" y="4459895"/>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7" name="灯片编号占位符 5"/>
          <p:cNvSpPr>
            <a:spLocks noGrp="1"/>
          </p:cNvSpPr>
          <p:nvPr>
            <p:ph type="sldNum" sz="quarter" idx="12"/>
          </p:nvPr>
        </p:nvSpPr>
        <p:spPr>
          <a:xfrm>
            <a:off x="9216464" y="6371727"/>
            <a:ext cx="2743200" cy="365125"/>
          </a:xfrm>
        </p:spPr>
        <p:txBody>
          <a:bodyPr/>
          <a:lstStyle>
            <a:lvl1pPr>
              <a:defRPr sz="1800" baseline="0">
                <a:solidFill>
                  <a:schemeClr val="bg1"/>
                </a:solidFill>
                <a:ea typeface="黑体" panose="02010609060101010101" pitchFamily="49" charset="-122"/>
              </a:defRPr>
            </a:lvl1pPr>
          </a:lstStyle>
          <a:p>
            <a:fld id="{B3D16A10-271B-4362-BAC4-0DEA405ED26B}"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261" y="-16162"/>
            <a:ext cx="10338100" cy="1072212"/>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7" name="灯片编号占位符 5"/>
          <p:cNvSpPr>
            <a:spLocks noGrp="1"/>
          </p:cNvSpPr>
          <p:nvPr>
            <p:ph type="sldNum" sz="quarter" idx="12"/>
          </p:nvPr>
        </p:nvSpPr>
        <p:spPr>
          <a:xfrm>
            <a:off x="9216899" y="6353269"/>
            <a:ext cx="2743200" cy="365125"/>
          </a:xfrm>
        </p:spPr>
        <p:txBody>
          <a:bodyPr/>
          <a:lstStyle>
            <a:lvl1pPr>
              <a:defRPr sz="1800" baseline="0">
                <a:solidFill>
                  <a:schemeClr val="bg1"/>
                </a:solidFill>
                <a:ea typeface="黑体" panose="02010609060101010101" pitchFamily="49" charset="-122"/>
              </a:defRPr>
            </a:lvl1pPr>
          </a:lstStyle>
          <a:p>
            <a:fld id="{1EA6C56D-0CE0-47FB-86BA-7B1B4E55B176}" type="slidenum">
              <a:rPr lang="zh-CN" altLang="en-US" smtClean="0"/>
              <a:t>‹#›</a:t>
            </a:fld>
            <a:endParaRPr lang="zh-CN" altLang="en-US" dirty="0"/>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
        <p:nvSpPr>
          <p:cNvPr id="3" name="矩形 2"/>
          <p:cNvSpPr/>
          <p:nvPr userDrawn="1"/>
        </p:nvSpPr>
        <p:spPr>
          <a:xfrm>
            <a:off x="363532" y="328132"/>
            <a:ext cx="132857" cy="351135"/>
          </a:xfrm>
          <a:prstGeom prst="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有页码">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a:xfrm>
            <a:off x="9216464" y="6346593"/>
            <a:ext cx="2743200" cy="365125"/>
          </a:xfrm>
        </p:spPr>
        <p:txBody>
          <a:bodyPr/>
          <a:lstStyle>
            <a:lvl1pPr>
              <a:defRPr sz="1800" baseline="0">
                <a:solidFill>
                  <a:schemeClr val="bg1"/>
                </a:solidFill>
                <a:ea typeface="黑体" panose="02010609060101010101" pitchFamily="49" charset="-122"/>
              </a:defRPr>
            </a:lvl1pPr>
          </a:lstStyle>
          <a:p>
            <a:fld id="{1827CD8D-0C45-4313-8514-3276C2338651}" type="slidenum">
              <a:rPr lang="zh-CN" altLang="en-US" smtClean="0"/>
              <a:t>‹#›</a:t>
            </a:fld>
            <a:endParaRPr lang="zh-CN" altLang="en-US" dirty="0"/>
          </a:p>
        </p:txBody>
      </p:sp>
      <p:sp>
        <p:nvSpPr>
          <p:cNvPr id="5" name="燕尾形 4"/>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6" name="灯片编号占位符 5"/>
          <p:cNvSpPr txBox="1"/>
          <p:nvPr userDrawn="1"/>
        </p:nvSpPr>
        <p:spPr>
          <a:xfrm>
            <a:off x="9216464" y="6371374"/>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无页码">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7C3A30-CC8C-4FC9-9ED3-BC11E1680573}" type="datetime1">
              <a:rPr lang="zh-CN" altLang="en-US" smtClean="0"/>
              <a:t>2023/10/23</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EF584-9A5A-47B7-B151-5D7AAE46835C}"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90.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56.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7.png"/><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260.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270.png"/><Relationship Id="rId9" Type="http://schemas.openxmlformats.org/officeDocument/2006/relationships/image" Target="../media/image82.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830.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97.png"/><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03.jpeg"/><Relationship Id="rId5" Type="http://schemas.openxmlformats.org/officeDocument/2006/relationships/image" Target="../media/image10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05.jpeg"/><Relationship Id="rId4" Type="http://schemas.openxmlformats.org/officeDocument/2006/relationships/image" Target="../media/image10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96.png"/><Relationship Id="rId7"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97.png"/><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96.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35.xml"/><Relationship Id="rId16"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06.jpeg"/><Relationship Id="rId19" Type="http://schemas.openxmlformats.org/officeDocument/2006/relationships/image" Target="../media/image101.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s>
</file>

<file path=ppt/slides/_rels/slide4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29.png"/><Relationship Id="rId18" Type="http://schemas.openxmlformats.org/officeDocument/2006/relationships/image" Target="../media/image138.png"/><Relationship Id="rId3" Type="http://schemas.openxmlformats.org/officeDocument/2006/relationships/image" Target="../media/image107.jpeg"/><Relationship Id="rId7" Type="http://schemas.openxmlformats.org/officeDocument/2006/relationships/image" Target="../media/image135.png"/><Relationship Id="rId12" Type="http://schemas.openxmlformats.org/officeDocument/2006/relationships/image" Target="../media/image128.png"/><Relationship Id="rId17" Type="http://schemas.openxmlformats.org/officeDocument/2006/relationships/image" Target="../media/image137.png"/><Relationship Id="rId2" Type="http://schemas.openxmlformats.org/officeDocument/2006/relationships/notesSlide" Target="../notesSlides/notesSlide36.xml"/><Relationship Id="rId16" Type="http://schemas.openxmlformats.org/officeDocument/2006/relationships/image" Target="../media/image132.png"/><Relationship Id="rId20"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19.png"/><Relationship Id="rId11" Type="http://schemas.openxmlformats.org/officeDocument/2006/relationships/image" Target="../media/image127.png"/><Relationship Id="rId5" Type="http://schemas.openxmlformats.org/officeDocument/2006/relationships/image" Target="../media/image96.png"/><Relationship Id="rId15" Type="http://schemas.openxmlformats.org/officeDocument/2006/relationships/image" Target="../media/image131.png"/><Relationship Id="rId10" Type="http://schemas.openxmlformats.org/officeDocument/2006/relationships/image" Target="../media/image126.png"/><Relationship Id="rId19" Type="http://schemas.openxmlformats.org/officeDocument/2006/relationships/image" Target="../media/image139.png"/><Relationship Id="rId4" Type="http://schemas.openxmlformats.org/officeDocument/2006/relationships/image" Target="../media/image108.jpeg"/><Relationship Id="rId9" Type="http://schemas.openxmlformats.org/officeDocument/2006/relationships/image" Target="../media/image125.png"/><Relationship Id="rId14" Type="http://schemas.openxmlformats.org/officeDocument/2006/relationships/image" Target="../media/image130.png"/></Relationships>
</file>

<file path=ppt/slides/_rels/slide43.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96.png"/><Relationship Id="rId7" Type="http://schemas.openxmlformats.org/officeDocument/2006/relationships/image" Target="../media/image144.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6.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10.png"/><Relationship Id="rId7" Type="http://schemas.openxmlformats.org/officeDocument/2006/relationships/image" Target="../media/image15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24.png"/><Relationship Id="rId4" Type="http://schemas.openxmlformats.org/officeDocument/2006/relationships/image" Target="../media/image111.png"/></Relationships>
</file>

<file path=ppt/slides/_rels/slide4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61.png"/><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image" Target="../media/image170.png"/></Relationships>
</file>

<file path=ppt/slides/_rels/slide5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56.png"/><Relationship Id="rId5" Type="http://schemas.openxmlformats.org/officeDocument/2006/relationships/image" Target="../media/image174.png"/><Relationship Id="rId4" Type="http://schemas.openxmlformats.org/officeDocument/2006/relationships/image" Target="../media/image17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72.png"/><Relationship Id="rId5" Type="http://schemas.openxmlformats.org/officeDocument/2006/relationships/image" Target="../media/image162.png"/><Relationship Id="rId4"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180.png"/><Relationship Id="rId5" Type="http://schemas.openxmlformats.org/officeDocument/2006/relationships/image" Target="../media/image175.png"/><Relationship Id="rId4" Type="http://schemas.openxmlformats.org/officeDocument/2006/relationships/image" Target="../media/image178.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0.xml"/><Relationship Id="rId13" Type="http://schemas.openxmlformats.org/officeDocument/2006/relationships/image" Target="../media/image182.png"/><Relationship Id="rId3" Type="http://schemas.openxmlformats.org/officeDocument/2006/relationships/tags" Target="../tags/tag8.xml"/><Relationship Id="rId7" Type="http://schemas.openxmlformats.org/officeDocument/2006/relationships/slideLayout" Target="../slideLayouts/slideLayout3.xml"/><Relationship Id="rId12" Type="http://schemas.openxmlformats.org/officeDocument/2006/relationships/image" Target="../media/image179.png"/><Relationship Id="rId17" Type="http://schemas.openxmlformats.org/officeDocument/2006/relationships/image" Target="../media/image188.png"/><Relationship Id="rId2" Type="http://schemas.openxmlformats.org/officeDocument/2006/relationships/tags" Target="../tags/tag7.xml"/><Relationship Id="rId16" Type="http://schemas.openxmlformats.org/officeDocument/2006/relationships/chart" Target="../charts/chart1.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77.png"/><Relationship Id="rId5" Type="http://schemas.openxmlformats.org/officeDocument/2006/relationships/tags" Target="../tags/tag10.xml"/><Relationship Id="rId15" Type="http://schemas.openxmlformats.org/officeDocument/2006/relationships/image" Target="../media/image184.png"/><Relationship Id="rId10" Type="http://schemas.openxmlformats.org/officeDocument/2006/relationships/image" Target="../media/image176.png"/><Relationship Id="rId4" Type="http://schemas.openxmlformats.org/officeDocument/2006/relationships/tags" Target="../tags/tag9.xml"/><Relationship Id="rId9" Type="http://schemas.openxmlformats.org/officeDocument/2006/relationships/image" Target="../media/image181.png"/><Relationship Id="rId14" Type="http://schemas.openxmlformats.org/officeDocument/2006/relationships/image" Target="../media/image18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tags" Target="../tags/tag14.xml"/><Relationship Id="rId7" Type="http://schemas.openxmlformats.org/officeDocument/2006/relationships/image" Target="../media/image189.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51.xml"/><Relationship Id="rId11" Type="http://schemas.openxmlformats.org/officeDocument/2006/relationships/image" Target="../media/image190.png"/><Relationship Id="rId5" Type="http://schemas.openxmlformats.org/officeDocument/2006/relationships/slideLayout" Target="../slideLayouts/slideLayout3.xml"/><Relationship Id="rId10" Type="http://schemas.openxmlformats.org/officeDocument/2006/relationships/image" Target="../media/image187.png"/><Relationship Id="rId4" Type="http://schemas.openxmlformats.org/officeDocument/2006/relationships/tags" Target="../tags/tag15.xml"/><Relationship Id="rId9" Type="http://schemas.openxmlformats.org/officeDocument/2006/relationships/image" Target="../media/image18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188.png"/><Relationship Id="rId5" Type="http://schemas.openxmlformats.org/officeDocument/2006/relationships/chart" Target="../charts/chart2.xml"/><Relationship Id="rId4" Type="http://schemas.openxmlformats.org/officeDocument/2006/relationships/image" Target="../media/image187.png"/></Relationships>
</file>

<file path=ppt/slides/_rels/slide62.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6.png"/><Relationship Id="rId3" Type="http://schemas.openxmlformats.org/officeDocument/2006/relationships/tags" Target="../tags/tag19.xml"/><Relationship Id="rId7" Type="http://schemas.openxmlformats.org/officeDocument/2006/relationships/notesSlide" Target="../notesSlides/notesSlide53.xml"/><Relationship Id="rId12" Type="http://schemas.openxmlformats.org/officeDocument/2006/relationships/image" Target="../media/image19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3.xml"/><Relationship Id="rId11" Type="http://schemas.openxmlformats.org/officeDocument/2006/relationships/image" Target="../media/image193.png"/><Relationship Id="rId5" Type="http://schemas.openxmlformats.org/officeDocument/2006/relationships/tags" Target="../tags/tag21.xml"/><Relationship Id="rId10" Type="http://schemas.openxmlformats.org/officeDocument/2006/relationships/image" Target="../media/image192.png"/><Relationship Id="rId4" Type="http://schemas.openxmlformats.org/officeDocument/2006/relationships/tags" Target="../tags/tag20.xml"/><Relationship Id="rId9" Type="http://schemas.openxmlformats.org/officeDocument/2006/relationships/image" Target="../media/image19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195.png"/><Relationship Id="rId5" Type="http://schemas.openxmlformats.org/officeDocument/2006/relationships/image" Target="../media/image188.png"/><Relationship Id="rId4" Type="http://schemas.openxmlformats.org/officeDocument/2006/relationships/chart" Target="../charts/char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9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05.png"/></Relationships>
</file>

<file path=ppt/slides/_rels/slide7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199.png"/></Relationships>
</file>

<file path=ppt/slides/_rels/slide7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s>
</file>

<file path=ppt/slides/_rels/slide7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09.png"/><Relationship Id="rId7" Type="http://schemas.openxmlformats.org/officeDocument/2006/relationships/image" Target="../media/image214.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13.png"/><Relationship Id="rId5" Type="http://schemas.openxmlformats.org/officeDocument/2006/relationships/image" Target="../media/image212.pn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png"/></Relationships>
</file>

<file path=ppt/slides/_rels/slide7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219.png"/></Relationships>
</file>

<file path=ppt/slides/_rels/slide7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222.png"/><Relationship Id="rId4" Type="http://schemas.openxmlformats.org/officeDocument/2006/relationships/image" Target="../media/image221.png"/></Relationships>
</file>

<file path=ppt/slides/_rels/slide7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227.png"/><Relationship Id="rId4" Type="http://schemas.openxmlformats.org/officeDocument/2006/relationships/image" Target="../media/image22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230.png"/><Relationship Id="rId4" Type="http://schemas.openxmlformats.org/officeDocument/2006/relationships/image" Target="../media/image229.png"/></Relationships>
</file>

<file path=ppt/slides/_rels/slide8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 y="3070497"/>
            <a:ext cx="12192000" cy="677108"/>
          </a:xfrm>
          <a:prstGeom prst="rect">
            <a:avLst/>
          </a:prstGeom>
          <a:noFill/>
        </p:spPr>
        <p:txBody>
          <a:bodyPr wrap="square" rtlCol="0">
            <a:spAutoFit/>
          </a:bodyPr>
          <a:lstStyle/>
          <a:p>
            <a:pPr algn="ctr">
              <a:spcAft>
                <a:spcPts val="50"/>
              </a:spcAft>
            </a:pPr>
            <a:r>
              <a:rPr lang="zh-CN" altLang="en-US" sz="3800" b="1" dirty="0">
                <a:solidFill>
                  <a:schemeClr val="bg1"/>
                </a:solidFill>
                <a:cs typeface="+mn-ea"/>
                <a:sym typeface="+mn-lt"/>
              </a:rPr>
              <a:t>衍生品</a:t>
            </a:r>
          </a:p>
        </p:txBody>
      </p:sp>
      <p:sp>
        <p:nvSpPr>
          <p:cNvPr id="13" name="文本框 12"/>
          <p:cNvSpPr txBox="1"/>
          <p:nvPr/>
        </p:nvSpPr>
        <p:spPr>
          <a:xfrm>
            <a:off x="0" y="4998087"/>
            <a:ext cx="12191999" cy="784830"/>
          </a:xfrm>
          <a:prstGeom prst="rect">
            <a:avLst/>
          </a:prstGeom>
          <a:noFill/>
        </p:spPr>
        <p:txBody>
          <a:bodyPr wrap="square" rtlCol="0">
            <a:spAutoFit/>
          </a:bodyPr>
          <a:lstStyle/>
          <a:p>
            <a:pPr algn="ctr">
              <a:spcAft>
                <a:spcPts val="600"/>
              </a:spcAft>
            </a:pPr>
            <a:r>
              <a:rPr lang="zh-CN" altLang="en-US" sz="2000" dirty="0">
                <a:solidFill>
                  <a:srgbClr val="972022"/>
                </a:solidFill>
                <a:cs typeface="+mn-ea"/>
                <a:sym typeface="+mn-lt"/>
              </a:rPr>
              <a:t>岳东旭 王静远 李泽轩 林贝贝 肖哲坤 陈满 刘欣雨</a:t>
            </a:r>
            <a:endParaRPr lang="en-US" altLang="zh-CN" sz="2000" dirty="0">
              <a:solidFill>
                <a:srgbClr val="972022"/>
              </a:solidFill>
              <a:cs typeface="+mn-ea"/>
              <a:sym typeface="+mn-lt"/>
            </a:endParaRPr>
          </a:p>
          <a:p>
            <a:pPr algn="ctr">
              <a:spcAft>
                <a:spcPts val="600"/>
              </a:spcAft>
            </a:pPr>
            <a:r>
              <a:rPr lang="en-US" altLang="zh-CN" sz="2000" dirty="0">
                <a:solidFill>
                  <a:srgbClr val="972022"/>
                </a:solidFill>
                <a:cs typeface="+mn-ea"/>
                <a:sym typeface="+mn-lt"/>
              </a:rPr>
              <a:t>2022/10/23</a:t>
            </a:r>
          </a:p>
        </p:txBody>
      </p:sp>
      <p:sp>
        <p:nvSpPr>
          <p:cNvPr id="15" name="文本框 14"/>
          <p:cNvSpPr txBox="1"/>
          <p:nvPr/>
        </p:nvSpPr>
        <p:spPr>
          <a:xfrm>
            <a:off x="1" y="2513482"/>
            <a:ext cx="12192000" cy="400110"/>
          </a:xfrm>
          <a:prstGeom prst="rect">
            <a:avLst/>
          </a:prstGeom>
          <a:noFill/>
        </p:spPr>
        <p:txBody>
          <a:bodyPr wrap="square" rtlCol="0">
            <a:spAutoFit/>
          </a:bodyPr>
          <a:lstStyle/>
          <a:p>
            <a:pPr algn="ctr">
              <a:spcAft>
                <a:spcPts val="50"/>
              </a:spcAft>
            </a:pPr>
            <a:r>
              <a:rPr lang="zh-CN" altLang="en-US" sz="2000" dirty="0">
                <a:solidFill>
                  <a:schemeClr val="bg1"/>
                </a:solidFill>
                <a:cs typeface="+mn-ea"/>
                <a:sym typeface="+mn-lt"/>
              </a:rPr>
              <a:t>北京大学量化交易协会</a:t>
            </a:r>
            <a:r>
              <a:rPr lang="en-US" altLang="zh-CN" sz="2000" dirty="0">
                <a:solidFill>
                  <a:schemeClr val="bg1"/>
                </a:solidFill>
                <a:cs typeface="+mn-ea"/>
                <a:sym typeface="+mn-lt"/>
              </a:rPr>
              <a:t>2022</a:t>
            </a:r>
            <a:r>
              <a:rPr lang="zh-CN" altLang="en-US" sz="2000" dirty="0">
                <a:solidFill>
                  <a:schemeClr val="bg1"/>
                </a:solidFill>
                <a:cs typeface="+mn-ea"/>
                <a:sym typeface="+mn-lt"/>
              </a:rPr>
              <a:t>级培训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47598" y="1941333"/>
            <a:ext cx="4453984" cy="400110"/>
          </a:xfrm>
          <a:prstGeom prst="rect">
            <a:avLst/>
          </a:prstGeom>
          <a:noFill/>
        </p:spPr>
        <p:txBody>
          <a:bodyPr wrap="square" rtlCol="0">
            <a:spAutoFit/>
          </a:bodyPr>
          <a:lstStyle/>
          <a:p>
            <a:pPr>
              <a:spcAft>
                <a:spcPts val="50"/>
              </a:spcAft>
              <a:defRPr/>
            </a:pPr>
            <a:r>
              <a:rPr lang="zh-CN" altLang="en-US" sz="2000" dirty="0">
                <a:solidFill>
                  <a:prstClr val="white">
                    <a:lumMod val="65000"/>
                  </a:prstClr>
                </a:solidFill>
                <a:cs typeface="+mn-ea"/>
                <a:sym typeface="+mn-lt"/>
              </a:rPr>
              <a:t>衍生品基本概念</a:t>
            </a:r>
          </a:p>
        </p:txBody>
      </p:sp>
      <p:sp>
        <p:nvSpPr>
          <p:cNvPr id="6" name="文本框 5"/>
          <p:cNvSpPr txBox="1"/>
          <p:nvPr/>
        </p:nvSpPr>
        <p:spPr>
          <a:xfrm>
            <a:off x="4647598" y="2802504"/>
            <a:ext cx="4453984" cy="400110"/>
          </a:xfrm>
          <a:prstGeom prst="rect">
            <a:avLst/>
          </a:prstGeom>
          <a:noFill/>
        </p:spPr>
        <p:txBody>
          <a:bodyPr wrap="square" rtlCol="0">
            <a:spAutoFit/>
          </a:bodyPr>
          <a:lstStyle/>
          <a:p>
            <a:pPr>
              <a:spcAft>
                <a:spcPts val="50"/>
              </a:spcAft>
              <a:defRPr/>
            </a:pPr>
            <a:r>
              <a:rPr lang="zh-CN" altLang="en-US" sz="2000" b="1" dirty="0">
                <a:solidFill>
                  <a:srgbClr val="9C0308"/>
                </a:solidFill>
                <a:cs typeface="+mn-ea"/>
                <a:sym typeface="+mn-lt"/>
              </a:rPr>
              <a:t>期权定价与策略</a:t>
            </a:r>
          </a:p>
        </p:txBody>
      </p:sp>
      <p:sp>
        <p:nvSpPr>
          <p:cNvPr id="7" name="文本框 6"/>
          <p:cNvSpPr txBox="1"/>
          <p:nvPr/>
        </p:nvSpPr>
        <p:spPr>
          <a:xfrm>
            <a:off x="4647598" y="3653352"/>
            <a:ext cx="4375830" cy="400110"/>
          </a:xfrm>
          <a:prstGeom prst="rect">
            <a:avLst/>
          </a:prstGeom>
          <a:noFill/>
        </p:spPr>
        <p:txBody>
          <a:bodyPr wrap="square" rtlCol="0">
            <a:spAutoFit/>
          </a:bodyPr>
          <a:lstStyle/>
          <a:p>
            <a:pPr marR="0" lvl="0" indent="0" fontAlgn="auto">
              <a:spcAft>
                <a:spcPts val="50"/>
              </a:spcAft>
              <a:buClrTx/>
              <a:buSzTx/>
              <a:buFontTx/>
              <a:buNone/>
              <a:defRPr/>
            </a:pPr>
            <a:r>
              <a:rPr lang="zh-CN" altLang="en-US" sz="2000" dirty="0">
                <a:solidFill>
                  <a:prstClr val="white">
                    <a:lumMod val="65000"/>
                  </a:prstClr>
                </a:solidFill>
                <a:cs typeface="+mn-ea"/>
                <a:sym typeface="+mn-lt"/>
              </a:rPr>
              <a:t>数值模拟方法</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10</a:t>
            </a:fld>
            <a:endParaRPr lang="zh-CN" altLang="en-US" dirty="0"/>
          </a:p>
        </p:txBody>
      </p:sp>
      <p:sp>
        <p:nvSpPr>
          <p:cNvPr id="3" name="矩形: 圆角 2"/>
          <p:cNvSpPr/>
          <p:nvPr/>
        </p:nvSpPr>
        <p:spPr>
          <a:xfrm>
            <a:off x="3968006" y="1889319"/>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580744" y="2435711"/>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968006" y="273684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580744" y="328323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968006" y="3590709"/>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580744" y="4137101"/>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968006" y="4444578"/>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580744" y="4990970"/>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23" name="文本框 22"/>
          <p:cNvSpPr txBox="1"/>
          <p:nvPr/>
        </p:nvSpPr>
        <p:spPr>
          <a:xfrm>
            <a:off x="4647598" y="4514523"/>
            <a:ext cx="6094428" cy="400110"/>
          </a:xfrm>
          <a:prstGeom prst="rect">
            <a:avLst/>
          </a:prstGeom>
          <a:noFill/>
        </p:spPr>
        <p:txBody>
          <a:bodyPr wrap="square">
            <a:spAutoFit/>
          </a:bodyPr>
          <a:lstStyle/>
          <a:p>
            <a:pPr marR="0" lvl="0" indent="0" fontAlgn="auto">
              <a:spcAft>
                <a:spcPts val="50"/>
              </a:spcAft>
              <a:buClrTx/>
              <a:buSzTx/>
              <a:buFontTx/>
              <a:buNone/>
              <a:defRPr/>
            </a:pPr>
            <a:r>
              <a:rPr lang="zh-CN" altLang="en-US" sz="2000" dirty="0">
                <a:solidFill>
                  <a:prstClr val="white">
                    <a:lumMod val="65000"/>
                  </a:prstClr>
                </a:solidFill>
                <a:cs typeface="+mn-ea"/>
                <a:sym typeface="+mn-lt"/>
              </a:rPr>
              <a:t>场外衍生品介绍</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5" name="灯片编号占位符 4"/>
          <p:cNvSpPr>
            <a:spLocks noGrp="1"/>
          </p:cNvSpPr>
          <p:nvPr>
            <p:ph type="sldNum" sz="quarter" idx="12"/>
          </p:nvPr>
        </p:nvSpPr>
        <p:spPr>
          <a:xfrm>
            <a:off x="9315197" y="6094225"/>
            <a:ext cx="2743200" cy="188662"/>
          </a:xfrm>
        </p:spPr>
        <p:txBody>
          <a:bodyPr/>
          <a:lstStyle/>
          <a:p>
            <a:fld id="{1EA6C56D-0CE0-47FB-86BA-7B1B4E55B176}" type="slidenum">
              <a:rPr lang="zh-CN" altLang="en-US" smtClean="0"/>
              <a:t>11</a:t>
            </a:fld>
            <a:endParaRPr lang="zh-CN" altLang="en-US" dirty="0"/>
          </a:p>
        </p:txBody>
      </p:sp>
      <mc:AlternateContent xmlns:mc="http://schemas.openxmlformats.org/markup-compatibility/2006" xmlns:a14="http://schemas.microsoft.com/office/drawing/2010/main">
        <mc:Choice Requires="a14">
          <p:sp>
            <p:nvSpPr>
              <p:cNvPr id="8" name="文本框 7"/>
              <p:cNvSpPr txBox="1"/>
              <p:nvPr/>
            </p:nvSpPr>
            <p:spPr>
              <a:xfrm>
                <a:off x="330201" y="1278567"/>
                <a:ext cx="11531600" cy="2657779"/>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prstClr val="black"/>
                    </a:solidFill>
                    <a:cs typeface="+mn-ea"/>
                    <a:sym typeface="+mn-lt"/>
                  </a:rPr>
                  <a:t>在模型设定中将资产（股票，债券和衍生品）当前（</a:t>
                </a:r>
                <a:r>
                  <a:rPr lang="en-US" altLang="zh-CN" sz="1600" dirty="0">
                    <a:solidFill>
                      <a:prstClr val="black"/>
                    </a:solidFill>
                    <a:cs typeface="+mn-ea"/>
                    <a:sym typeface="+mn-lt"/>
                  </a:rPr>
                  <a:t>0</a:t>
                </a:r>
                <a:r>
                  <a:rPr lang="zh-CN" altLang="en-US" sz="1600" dirty="0">
                    <a:solidFill>
                      <a:prstClr val="black"/>
                    </a:solidFill>
                    <a:cs typeface="+mn-ea"/>
                    <a:sym typeface="+mn-lt"/>
                  </a:rPr>
                  <a:t>时刻）与未来支付（</a:t>
                </a:r>
                <a:r>
                  <a:rPr lang="en-US" altLang="zh-CN" sz="1600" dirty="0">
                    <a:solidFill>
                      <a:prstClr val="black"/>
                    </a:solidFill>
                    <a:cs typeface="+mn-ea"/>
                    <a:sym typeface="+mn-lt"/>
                  </a:rPr>
                  <a:t>1</a:t>
                </a:r>
                <a:r>
                  <a:rPr lang="zh-CN" altLang="en-US" sz="1600" dirty="0">
                    <a:solidFill>
                      <a:prstClr val="black"/>
                    </a:solidFill>
                    <a:cs typeface="+mn-ea"/>
                    <a:sym typeface="+mn-lt"/>
                  </a:rPr>
                  <a:t>时刻）用二叉树的形式来表示假设了股票价格变化服从二项分布，在树形上的每一步，股票价格</a:t>
                </a:r>
                <a:r>
                  <a:rPr lang="en-US" altLang="zh-CN" sz="1600" dirty="0">
                    <a:solidFill>
                      <a:prstClr val="black"/>
                    </a:solidFill>
                    <a:cs typeface="+mn-ea"/>
                    <a:sym typeface="+mn-lt"/>
                  </a:rPr>
                  <a:t>S</a:t>
                </a:r>
                <a:r>
                  <a:rPr lang="zh-CN" altLang="en-US" sz="1600" dirty="0">
                    <a:solidFill>
                      <a:prstClr val="black"/>
                    </a:solidFill>
                    <a:cs typeface="+mn-ea"/>
                    <a:sym typeface="+mn-lt"/>
                  </a:rPr>
                  <a:t>会以概率 </a:t>
                </a:r>
                <a14:m>
                  <m:oMath xmlns:m="http://schemas.openxmlformats.org/officeDocument/2006/math">
                    <m:r>
                      <a:rPr lang="en-US" altLang="zh-CN" sz="1600" b="0" i="0" smtClean="0">
                        <a:solidFill>
                          <a:prstClr val="black"/>
                        </a:solidFill>
                        <a:latin typeface="Cambria Math" panose="02040503050406030204" pitchFamily="18" charset="0"/>
                        <a:cs typeface="+mn-ea"/>
                        <a:sym typeface="+mn-lt"/>
                      </a:rPr>
                      <m:t> </m:t>
                    </m:r>
                    <m:r>
                      <a:rPr lang="en-US" altLang="zh-CN" sz="1600" b="0" i="1" smtClean="0">
                        <a:solidFill>
                          <a:prstClr val="black"/>
                        </a:solidFill>
                        <a:latin typeface="Cambria Math" panose="02040503050406030204" pitchFamily="18" charset="0"/>
                        <a:cs typeface="+mn-ea"/>
                        <a:sym typeface="+mn-lt"/>
                      </a:rPr>
                      <m:t>𝑝</m:t>
                    </m:r>
                    <m:r>
                      <a:rPr lang="en-US" altLang="zh-CN" sz="1600" b="0" i="1" smtClean="0">
                        <a:solidFill>
                          <a:prstClr val="black"/>
                        </a:solidFill>
                        <a:latin typeface="Cambria Math" panose="02040503050406030204" pitchFamily="18" charset="0"/>
                        <a:cs typeface="+mn-ea"/>
                        <a:sym typeface="+mn-lt"/>
                      </a:rPr>
                      <m:t> </m:t>
                    </m:r>
                  </m:oMath>
                </a14:m>
                <a:r>
                  <a:rPr lang="zh-CN" altLang="en-US" sz="1600" dirty="0">
                    <a:solidFill>
                      <a:prstClr val="black"/>
                    </a:solidFill>
                    <a:cs typeface="+mn-ea"/>
                    <a:sym typeface="+mn-lt"/>
                  </a:rPr>
                  <a:t>向上移动至</a:t>
                </a:r>
                <a:r>
                  <a:rPr lang="en-US" altLang="zh-CN" sz="1600" dirty="0" err="1">
                    <a:solidFill>
                      <a:prstClr val="black"/>
                    </a:solidFill>
                    <a:cs typeface="+mn-ea"/>
                    <a:sym typeface="+mn-lt"/>
                  </a:rPr>
                  <a:t>uS</a:t>
                </a:r>
                <a:r>
                  <a:rPr lang="zh-CN" altLang="en-US" sz="1600" dirty="0">
                    <a:solidFill>
                      <a:prstClr val="black"/>
                    </a:solidFill>
                    <a:cs typeface="+mn-ea"/>
                    <a:sym typeface="+mn-lt"/>
                  </a:rPr>
                  <a:t>，或以概率</a:t>
                </a:r>
                <a:r>
                  <a:rPr lang="en-US" altLang="zh-CN" sz="1600" dirty="0">
                    <a:solidFill>
                      <a:prstClr val="black"/>
                    </a:solidFill>
                    <a:cs typeface="+mn-ea"/>
                    <a:sym typeface="+mn-lt"/>
                  </a:rPr>
                  <a:t>1-</a:t>
                </a:r>
                <a:r>
                  <a:rPr lang="el-GR" altLang="zh-CN" sz="1600" dirty="0">
                    <a:solidFill>
                      <a:prstClr val="black"/>
                    </a:solidFill>
                    <a:cs typeface="+mn-ea"/>
                    <a:sym typeface="+mn-lt"/>
                  </a:rPr>
                  <a:t> </a:t>
                </a:r>
                <a14:m>
                  <m:oMath xmlns:m="http://schemas.openxmlformats.org/officeDocument/2006/math">
                    <m:r>
                      <a:rPr lang="en-US" altLang="zh-CN" sz="1600" b="0" i="1" smtClean="0">
                        <a:solidFill>
                          <a:prstClr val="black"/>
                        </a:solidFill>
                        <a:latin typeface="Cambria Math" panose="02040503050406030204" pitchFamily="18" charset="0"/>
                        <a:cs typeface="+mn-ea"/>
                        <a:sym typeface="+mn-lt"/>
                      </a:rPr>
                      <m:t>𝑝</m:t>
                    </m:r>
                  </m:oMath>
                </a14:m>
                <a:r>
                  <a:rPr lang="zh-CN" altLang="en-US" sz="1600" dirty="0">
                    <a:solidFill>
                      <a:prstClr val="black"/>
                    </a:solidFill>
                    <a:cs typeface="+mn-ea"/>
                    <a:sym typeface="+mn-lt"/>
                  </a:rPr>
                  <a:t>向下移动至</a:t>
                </a:r>
                <a:r>
                  <a:rPr lang="en-US" altLang="zh-CN" sz="1600" dirty="0" err="1">
                    <a:solidFill>
                      <a:prstClr val="black"/>
                    </a:solidFill>
                    <a:cs typeface="+mn-ea"/>
                    <a:sym typeface="+mn-lt"/>
                  </a:rPr>
                  <a:t>dS</a:t>
                </a:r>
                <a:r>
                  <a:rPr lang="en-US" altLang="zh-CN" sz="1600" dirty="0">
                    <a:solidFill>
                      <a:prstClr val="black"/>
                    </a:solidFill>
                    <a:cs typeface="+mn-ea"/>
                    <a:sym typeface="+mn-lt"/>
                  </a:rPr>
                  <a:t>(</a:t>
                </a:r>
                <a14:m>
                  <m:oMath xmlns:m="http://schemas.openxmlformats.org/officeDocument/2006/math">
                    <m:r>
                      <a:rPr lang="en-US" altLang="zh-CN" sz="1600" i="1">
                        <a:solidFill>
                          <a:prstClr val="black"/>
                        </a:solidFill>
                        <a:latin typeface="Cambria Math" panose="02040503050406030204" pitchFamily="18" charset="0"/>
                        <a:cs typeface="+mn-ea"/>
                        <a:sym typeface="+mn-lt"/>
                      </a:rPr>
                      <m:t> </m:t>
                    </m:r>
                    <m:r>
                      <a:rPr lang="en-US" altLang="zh-CN" sz="1600" b="0" i="1" smtClean="0">
                        <a:solidFill>
                          <a:prstClr val="black"/>
                        </a:solidFill>
                        <a:latin typeface="Cambria Math" panose="02040503050406030204" pitchFamily="18" charset="0"/>
                        <a:cs typeface="+mn-ea"/>
                        <a:sym typeface="+mn-lt"/>
                      </a:rPr>
                      <m:t>𝑝</m:t>
                    </m:r>
                    <m:r>
                      <a:rPr lang="zh-CN" altLang="en-US" sz="1600" i="1" smtClean="0">
                        <a:solidFill>
                          <a:prstClr val="black"/>
                        </a:solidFill>
                        <a:latin typeface="Cambria Math" panose="02040503050406030204" pitchFamily="18" charset="0"/>
                        <a:cs typeface="+mn-ea"/>
                        <a:sym typeface="+mn-lt"/>
                      </a:rPr>
                      <m:t>未知</m:t>
                    </m:r>
                  </m:oMath>
                </a14:m>
                <a:r>
                  <a:rPr lang="en-US" altLang="zh-CN" sz="1600" dirty="0">
                    <a:solidFill>
                      <a:prstClr val="black"/>
                    </a:solidFill>
                    <a:cs typeface="+mn-ea"/>
                    <a:sym typeface="+mn-lt"/>
                  </a:rPr>
                  <a:t>)</a:t>
                </a: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30201" y="1278567"/>
                <a:ext cx="11531600" cy="2657779"/>
              </a:xfrm>
              <a:prstGeom prst="rect">
                <a:avLst/>
              </a:prstGeom>
              <a:blipFill rotWithShape="0">
                <a:blip r:embed="rId3"/>
                <a:stretch>
                  <a:fillRect l="-158" t="-1822"/>
                </a:stretch>
              </a:blipFill>
              <a:ln w="19050">
                <a:solidFill>
                  <a:srgbClr val="972022"/>
                </a:solidFill>
                <a:prstDash val="sysDash"/>
              </a:ln>
            </p:spPr>
            <p:txBody>
              <a:bodyPr/>
              <a:lstStyle/>
              <a:p>
                <a:r>
                  <a:rPr lang="zh-CN" altLang="en-US">
                    <a:noFill/>
                  </a:rPr>
                  <a:t> </a:t>
                </a:r>
              </a:p>
            </p:txBody>
          </p:sp>
        </mc:Fallback>
      </mc:AlternateContent>
      <p:sp>
        <p:nvSpPr>
          <p:cNvPr id="11" name="文本框 10"/>
          <p:cNvSpPr txBox="1"/>
          <p:nvPr/>
        </p:nvSpPr>
        <p:spPr>
          <a:xfrm>
            <a:off x="330200" y="791766"/>
            <a:ext cx="2439503"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en-US" altLang="zh-CN" dirty="0">
                <a:solidFill>
                  <a:prstClr val="white"/>
                </a:solidFill>
                <a:cs typeface="+mn-ea"/>
                <a:sym typeface="+mn-lt"/>
              </a:rPr>
              <a:t>One Step Binomial Tree</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4" name="图片 3"/>
          <p:cNvPicPr>
            <a:picLocks noChangeAspect="1"/>
          </p:cNvPicPr>
          <p:nvPr/>
        </p:nvPicPr>
        <p:blipFill>
          <a:blip r:embed="rId4"/>
          <a:stretch>
            <a:fillRect/>
          </a:stretch>
        </p:blipFill>
        <p:spPr>
          <a:xfrm>
            <a:off x="2827867" y="1803401"/>
            <a:ext cx="5810932" cy="2045154"/>
          </a:xfrm>
          <a:prstGeom prst="rect">
            <a:avLst/>
          </a:prstGeom>
        </p:spPr>
      </p:pic>
      <p:sp>
        <p:nvSpPr>
          <p:cNvPr id="6" name="文本框 5"/>
          <p:cNvSpPr txBox="1"/>
          <p:nvPr/>
        </p:nvSpPr>
        <p:spPr>
          <a:xfrm>
            <a:off x="330199" y="4552799"/>
            <a:ext cx="11531600" cy="1374735"/>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股票变化用乘法因子而非加法因子来表述，这样以免股票价格为负，更加贴合真实世界的情况</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衍生品</a:t>
            </a:r>
            <a:r>
              <a:rPr lang="en-US" altLang="zh-CN" sz="1600" dirty="0">
                <a:solidFill>
                  <a:prstClr val="black"/>
                </a:solidFill>
                <a:cs typeface="+mn-ea"/>
                <a:sym typeface="+mn-lt"/>
              </a:rPr>
              <a:t>1</a:t>
            </a:r>
            <a:r>
              <a:rPr lang="zh-CN" altLang="en-US" sz="1600" dirty="0">
                <a:solidFill>
                  <a:prstClr val="black"/>
                </a:solidFill>
                <a:cs typeface="+mn-ea"/>
                <a:sym typeface="+mn-lt"/>
              </a:rPr>
              <a:t>时刻的价值以一般形式给出，得出来的定价公式对所有衍生品都一样有效</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衍生品与股票价格的相关性：衍生品的价格基于其标的资产，知道了股票的价格，衍生品的价格可以被唯一地确定</a:t>
            </a:r>
            <a:endParaRPr lang="en-US" altLang="zh-CN" sz="1600" dirty="0">
              <a:solidFill>
                <a:prstClr val="black"/>
              </a:solidFill>
              <a:cs typeface="+mn-ea"/>
              <a:sym typeface="+mn-lt"/>
            </a:endParaRPr>
          </a:p>
        </p:txBody>
      </p:sp>
      <p:sp>
        <p:nvSpPr>
          <p:cNvPr id="7" name="文本框 6"/>
          <p:cNvSpPr txBox="1"/>
          <p:nvPr/>
        </p:nvSpPr>
        <p:spPr>
          <a:xfrm>
            <a:off x="330199" y="4065998"/>
            <a:ext cx="113453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几点说明</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5" name="灯片编号占位符 4"/>
          <p:cNvSpPr>
            <a:spLocks noGrp="1"/>
          </p:cNvSpPr>
          <p:nvPr>
            <p:ph type="sldNum" sz="quarter" idx="12"/>
          </p:nvPr>
        </p:nvSpPr>
        <p:spPr/>
        <p:txBody>
          <a:bodyPr/>
          <a:lstStyle/>
          <a:p>
            <a:fld id="{1EA6C56D-0CE0-47FB-86BA-7B1B4E55B176}" type="slidenum">
              <a:rPr lang="zh-CN" altLang="en-US" smtClean="0"/>
              <a:t>12</a:t>
            </a:fld>
            <a:endParaRPr lang="zh-CN" altLang="en-US" dirty="0"/>
          </a:p>
        </p:txBody>
      </p:sp>
      <p:sp>
        <p:nvSpPr>
          <p:cNvPr id="8" name="文本框 7"/>
          <p:cNvSpPr txBox="1"/>
          <p:nvPr/>
        </p:nvSpPr>
        <p:spPr>
          <a:xfrm>
            <a:off x="330201" y="1275417"/>
            <a:ext cx="11531600" cy="5519460"/>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构建投资组合，包括</a:t>
            </a:r>
            <a:r>
              <a:rPr lang="en-US" altLang="zh-CN" sz="1600" dirty="0">
                <a:solidFill>
                  <a:prstClr val="black"/>
                </a:solidFill>
                <a:cs typeface="+mn-ea"/>
                <a:sym typeface="+mn-lt"/>
              </a:rPr>
              <a:t>1</a:t>
            </a:r>
            <a:r>
              <a:rPr lang="zh-CN" altLang="en-US" sz="1600" dirty="0">
                <a:solidFill>
                  <a:prstClr val="black"/>
                </a:solidFill>
                <a:cs typeface="+mn-ea"/>
                <a:sym typeface="+mn-lt"/>
              </a:rPr>
              <a:t>单位衍生品和</a:t>
            </a:r>
            <a:r>
              <a:rPr lang="en-US" altLang="zh-CN" sz="1600" dirty="0">
                <a:solidFill>
                  <a:prstClr val="black"/>
                </a:solidFill>
                <a:cs typeface="+mn-ea"/>
                <a:sym typeface="+mn-lt"/>
              </a:rPr>
              <a:t>-Δ</a:t>
            </a:r>
            <a:r>
              <a:rPr lang="zh-CN" altLang="en-US" sz="1600" dirty="0">
                <a:solidFill>
                  <a:prstClr val="black"/>
                </a:solidFill>
                <a:cs typeface="+mn-ea"/>
                <a:sym typeface="+mn-lt"/>
              </a:rPr>
              <a:t>只股票，组合零时刻价值和组合一时刻的支付如下所示：</a:t>
            </a: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选择组合权重以消除组合中的风险（使得组合在两个状态下的支付相等）</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消除风险后组合在两个时间中的价格</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无风险组合的回报率应该等于无风险利率：</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p:txBody>
      </p:sp>
      <p:sp>
        <p:nvSpPr>
          <p:cNvPr id="11" name="文本框 10"/>
          <p:cNvSpPr txBox="1"/>
          <p:nvPr/>
        </p:nvSpPr>
        <p:spPr>
          <a:xfrm>
            <a:off x="330201" y="791766"/>
            <a:ext cx="1820332"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风险消除法定价</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7" name="图片 6"/>
          <p:cNvPicPr>
            <a:picLocks noChangeAspect="1"/>
          </p:cNvPicPr>
          <p:nvPr/>
        </p:nvPicPr>
        <p:blipFill>
          <a:blip r:embed="rId3"/>
          <a:stretch>
            <a:fillRect/>
          </a:stretch>
        </p:blipFill>
        <p:spPr>
          <a:xfrm>
            <a:off x="3626389" y="1977573"/>
            <a:ext cx="1428823" cy="284709"/>
          </a:xfrm>
          <a:prstGeom prst="rect">
            <a:avLst/>
          </a:prstGeom>
        </p:spPr>
      </p:pic>
      <p:pic>
        <p:nvPicPr>
          <p:cNvPr id="10" name="图片 9"/>
          <p:cNvPicPr>
            <a:picLocks noChangeAspect="1"/>
          </p:cNvPicPr>
          <p:nvPr/>
        </p:nvPicPr>
        <p:blipFill>
          <a:blip r:embed="rId4"/>
          <a:stretch>
            <a:fillRect/>
          </a:stretch>
        </p:blipFill>
        <p:spPr>
          <a:xfrm>
            <a:off x="5647370" y="1773648"/>
            <a:ext cx="1549480" cy="679485"/>
          </a:xfrm>
          <a:prstGeom prst="rect">
            <a:avLst/>
          </a:prstGeom>
        </p:spPr>
      </p:pic>
      <p:cxnSp>
        <p:nvCxnSpPr>
          <p:cNvPr id="20" name="直接箭头连接符 19"/>
          <p:cNvCxnSpPr/>
          <p:nvPr/>
        </p:nvCxnSpPr>
        <p:spPr>
          <a:xfrm flipV="1">
            <a:off x="4987478" y="1893132"/>
            <a:ext cx="665701" cy="2066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4987477" y="2107310"/>
            <a:ext cx="665701" cy="1974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8" name="图片 27"/>
          <p:cNvPicPr>
            <a:picLocks noChangeAspect="1"/>
          </p:cNvPicPr>
          <p:nvPr/>
        </p:nvPicPr>
        <p:blipFill>
          <a:blip r:embed="rId5"/>
          <a:stretch>
            <a:fillRect/>
          </a:stretch>
        </p:blipFill>
        <p:spPr>
          <a:xfrm>
            <a:off x="3389770" y="2851332"/>
            <a:ext cx="4515082" cy="711237"/>
          </a:xfrm>
          <a:prstGeom prst="rect">
            <a:avLst/>
          </a:prstGeom>
        </p:spPr>
      </p:pic>
      <p:pic>
        <p:nvPicPr>
          <p:cNvPr id="30" name="图片 29"/>
          <p:cNvPicPr>
            <a:picLocks noChangeAspect="1"/>
          </p:cNvPicPr>
          <p:nvPr/>
        </p:nvPicPr>
        <p:blipFill>
          <a:blip r:embed="rId6"/>
          <a:stretch>
            <a:fillRect/>
          </a:stretch>
        </p:blipFill>
        <p:spPr>
          <a:xfrm>
            <a:off x="3646958" y="3877333"/>
            <a:ext cx="4000706" cy="1257365"/>
          </a:xfrm>
          <a:prstGeom prst="rect">
            <a:avLst/>
          </a:prstGeom>
        </p:spPr>
      </p:pic>
      <p:pic>
        <p:nvPicPr>
          <p:cNvPr id="32" name="图片 31"/>
          <p:cNvPicPr>
            <a:picLocks noChangeAspect="1"/>
          </p:cNvPicPr>
          <p:nvPr/>
        </p:nvPicPr>
        <p:blipFill>
          <a:blip r:embed="rId7"/>
          <a:stretch>
            <a:fillRect/>
          </a:stretch>
        </p:blipFill>
        <p:spPr>
          <a:xfrm>
            <a:off x="2694409" y="5480999"/>
            <a:ext cx="5905804" cy="11430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5" name="灯片编号占位符 4"/>
          <p:cNvSpPr>
            <a:spLocks noGrp="1"/>
          </p:cNvSpPr>
          <p:nvPr>
            <p:ph type="sldNum" sz="quarter" idx="12"/>
          </p:nvPr>
        </p:nvSpPr>
        <p:spPr/>
        <p:txBody>
          <a:bodyPr/>
          <a:lstStyle/>
          <a:p>
            <a:fld id="{1EA6C56D-0CE0-47FB-86BA-7B1B4E55B176}" type="slidenum">
              <a:rPr lang="zh-CN" altLang="en-US" smtClean="0"/>
              <a:t>13</a:t>
            </a:fld>
            <a:endParaRPr lang="zh-CN" altLang="en-US" dirty="0"/>
          </a:p>
        </p:txBody>
      </p:sp>
      <p:sp>
        <p:nvSpPr>
          <p:cNvPr id="8" name="文本框 7"/>
          <p:cNvSpPr txBox="1"/>
          <p:nvPr/>
        </p:nvSpPr>
        <p:spPr>
          <a:xfrm>
            <a:off x="330201" y="1275417"/>
            <a:ext cx="11531600" cy="4742324"/>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构建投资组合，来复制衍生品（组合中包含 </a:t>
            </a:r>
            <a:r>
              <a:rPr lang="en-US" altLang="zh-CN" sz="1600" dirty="0">
                <a:solidFill>
                  <a:prstClr val="black"/>
                </a:solidFill>
                <a:cs typeface="+mn-ea"/>
                <a:sym typeface="+mn-lt"/>
              </a:rPr>
              <a:t>Δ </a:t>
            </a:r>
            <a:r>
              <a:rPr lang="zh-CN" altLang="en-US" sz="1600" dirty="0">
                <a:solidFill>
                  <a:prstClr val="black"/>
                </a:solidFill>
                <a:cs typeface="+mn-ea"/>
                <a:sym typeface="+mn-lt"/>
              </a:rPr>
              <a:t>单位股票和 </a:t>
            </a:r>
            <a:r>
              <a:rPr lang="en-US" altLang="zh-CN" sz="1600" i="1" dirty="0">
                <a:solidFill>
                  <a:prstClr val="black"/>
                </a:solidFill>
                <a:cs typeface="+mn-ea"/>
                <a:sym typeface="+mn-lt"/>
              </a:rPr>
              <a:t>B </a:t>
            </a:r>
            <a:r>
              <a:rPr lang="zh-CN" altLang="en-US" sz="1600" dirty="0">
                <a:solidFill>
                  <a:prstClr val="black"/>
                </a:solidFill>
                <a:cs typeface="+mn-ea"/>
                <a:sym typeface="+mn-lt"/>
              </a:rPr>
              <a:t>单位无风险债券）：</a:t>
            </a:r>
            <a:endParaRPr lang="en-US" altLang="zh-CN" sz="1600" dirty="0">
              <a:solidFill>
                <a:prstClr val="black"/>
              </a:solidFill>
              <a:cs typeface="+mn-ea"/>
              <a:sym typeface="+mn-lt"/>
            </a:endParaRPr>
          </a:p>
          <a:p>
            <a:pPr lvl="0">
              <a:spcAft>
                <a:spcPts val="50"/>
              </a:spcAft>
              <a:defRPr/>
            </a:pPr>
            <a:r>
              <a:rPr lang="en-US" altLang="zh-CN" sz="1600" dirty="0">
                <a:solidFill>
                  <a:prstClr val="black"/>
                </a:solidFill>
                <a:cs typeface="+mn-ea"/>
                <a:sym typeface="+mn-lt"/>
              </a:rPr>
              <a:t>   </a:t>
            </a: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衍生品在</a:t>
            </a:r>
            <a:r>
              <a:rPr lang="en-US" altLang="zh-CN" sz="1600" dirty="0">
                <a:solidFill>
                  <a:prstClr val="black"/>
                </a:solidFill>
                <a:cs typeface="+mn-ea"/>
                <a:sym typeface="+mn-lt"/>
              </a:rPr>
              <a:t>0</a:t>
            </a:r>
            <a:r>
              <a:rPr lang="zh-CN" altLang="en-US" sz="1600" dirty="0">
                <a:solidFill>
                  <a:prstClr val="black"/>
                </a:solidFill>
                <a:cs typeface="+mn-ea"/>
                <a:sym typeface="+mn-lt"/>
              </a:rPr>
              <a:t>时刻的价值应该为：</a:t>
            </a: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p:txBody>
      </p:sp>
      <p:sp>
        <p:nvSpPr>
          <p:cNvPr id="11" name="文本框 10"/>
          <p:cNvSpPr txBox="1"/>
          <p:nvPr/>
        </p:nvSpPr>
        <p:spPr>
          <a:xfrm>
            <a:off x="330201" y="791766"/>
            <a:ext cx="1329266"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复制法定价</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4" name="图片 3"/>
          <p:cNvPicPr>
            <a:picLocks noChangeAspect="1"/>
          </p:cNvPicPr>
          <p:nvPr/>
        </p:nvPicPr>
        <p:blipFill>
          <a:blip r:embed="rId3"/>
          <a:stretch>
            <a:fillRect/>
          </a:stretch>
        </p:blipFill>
        <p:spPr>
          <a:xfrm>
            <a:off x="3624680" y="1709172"/>
            <a:ext cx="4349974" cy="1441524"/>
          </a:xfrm>
          <a:prstGeom prst="rect">
            <a:avLst/>
          </a:prstGeom>
        </p:spPr>
      </p:pic>
      <p:pic>
        <p:nvPicPr>
          <p:cNvPr id="13" name="图片 12"/>
          <p:cNvPicPr>
            <a:picLocks noChangeAspect="1"/>
          </p:cNvPicPr>
          <p:nvPr/>
        </p:nvPicPr>
        <p:blipFill>
          <a:blip r:embed="rId4"/>
          <a:stretch>
            <a:fillRect/>
          </a:stretch>
        </p:blipFill>
        <p:spPr>
          <a:xfrm>
            <a:off x="4075605" y="3370063"/>
            <a:ext cx="3143412" cy="25782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lt"/>
              </a:rPr>
              <a:t>期权定价模型</a:t>
            </a:r>
            <a:r>
              <a:rPr lang="en-US" altLang="zh-CN" dirty="0">
                <a:sym typeface="+mn-lt"/>
              </a:rPr>
              <a:t>-Binomial Trees</a:t>
            </a:r>
            <a:endParaRPr lang="zh-CN" altLang="en-US" dirty="0">
              <a:sym typeface="+mn-lt"/>
            </a:endParaRPr>
          </a:p>
        </p:txBody>
      </p:sp>
      <p:sp>
        <p:nvSpPr>
          <p:cNvPr id="5" name="灯片编号占位符 4"/>
          <p:cNvSpPr>
            <a:spLocks noGrp="1"/>
          </p:cNvSpPr>
          <p:nvPr>
            <p:ph type="sldNum" sz="quarter" idx="12"/>
          </p:nvPr>
        </p:nvSpPr>
        <p:spPr/>
        <p:txBody>
          <a:bodyPr/>
          <a:lstStyle/>
          <a:p>
            <a:fld id="{1EA6C56D-0CE0-47FB-86BA-7B1B4E55B176}" type="slidenum">
              <a:rPr lang="zh-CN" altLang="en-US" smtClean="0"/>
              <a:t>14</a:t>
            </a:fld>
            <a:endParaRPr lang="zh-CN" altLang="en-US" dirty="0"/>
          </a:p>
        </p:txBody>
      </p:sp>
      <p:sp>
        <p:nvSpPr>
          <p:cNvPr id="8" name="文本框 7"/>
          <p:cNvSpPr txBox="1"/>
          <p:nvPr/>
        </p:nvSpPr>
        <p:spPr>
          <a:xfrm>
            <a:off x="330200" y="1424211"/>
            <a:ext cx="11531600" cy="4483279"/>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latin typeface="+mn-ea"/>
                <a:cs typeface="+mn-ea"/>
                <a:sym typeface="+mn-lt"/>
              </a:rPr>
              <a:t>假想存在一个与真实世界完全平行的风险中性世界：</a:t>
            </a:r>
            <a:endParaRPr lang="en-US" altLang="zh-CN" sz="1600" dirty="0">
              <a:solidFill>
                <a:prstClr val="black"/>
              </a:solidFill>
              <a:latin typeface="+mn-ea"/>
              <a:cs typeface="+mn-ea"/>
              <a:sym typeface="+mn-lt"/>
            </a:endParaRPr>
          </a:p>
          <a:p>
            <a:pPr marL="742950" lvl="1" indent="-285750">
              <a:spcAft>
                <a:spcPts val="50"/>
              </a:spcAft>
              <a:buFont typeface="Arial" panose="020B0604020202020204" pitchFamily="34" charset="0"/>
              <a:buChar char="•"/>
              <a:defRPr/>
            </a:pPr>
            <a:r>
              <a:rPr lang="zh-CN" altLang="en-US" sz="1600" i="0" u="none" strike="noStrike" dirty="0">
                <a:solidFill>
                  <a:srgbClr val="121212"/>
                </a:solidFill>
                <a:effectLst/>
                <a:latin typeface="+mn-ea"/>
              </a:rPr>
              <a:t>风险中性世界有与真实世界相同的资产市场结构和资产价格</a:t>
            </a:r>
            <a:endParaRPr lang="en-US" altLang="zh-CN" sz="1600" i="0" u="none" strike="noStrike" dirty="0">
              <a:solidFill>
                <a:srgbClr val="121212"/>
              </a:solidFill>
              <a:effectLst/>
              <a:latin typeface="+mn-ea"/>
            </a:endParaRPr>
          </a:p>
          <a:p>
            <a:pPr marL="742950" lvl="1" indent="-285750">
              <a:spcAft>
                <a:spcPts val="50"/>
              </a:spcAft>
              <a:buFont typeface="Arial" panose="020B0604020202020204" pitchFamily="34" charset="0"/>
              <a:buChar char="•"/>
              <a:defRPr/>
            </a:pPr>
            <a:r>
              <a:rPr lang="zh-CN" altLang="en-US" sz="1600" i="0" u="none" strike="noStrike" dirty="0">
                <a:solidFill>
                  <a:srgbClr val="121212"/>
                </a:solidFill>
                <a:effectLst/>
                <a:latin typeface="+mn-ea"/>
              </a:rPr>
              <a:t>风险中性世界</a:t>
            </a:r>
            <a:r>
              <a:rPr lang="zh-CN" altLang="en-US" sz="1600" dirty="0">
                <a:solidFill>
                  <a:srgbClr val="121212"/>
                </a:solidFill>
                <a:latin typeface="+mn-ea"/>
                <a:cs typeface="+mn-ea"/>
                <a:sym typeface="+mn-lt"/>
              </a:rPr>
              <a:t>的投资者都是</a:t>
            </a:r>
            <a:r>
              <a:rPr lang="zh-CN" altLang="en-US" sz="1600" i="0" u="none" strike="noStrike" dirty="0">
                <a:solidFill>
                  <a:srgbClr val="121212"/>
                </a:solidFill>
                <a:effectLst/>
                <a:latin typeface="+mn-ea"/>
              </a:rPr>
              <a:t>风险中性的</a:t>
            </a:r>
            <a:r>
              <a:rPr lang="en-US" altLang="zh-CN" sz="1600" i="0" u="none" strike="noStrike" dirty="0">
                <a:solidFill>
                  <a:srgbClr val="121212"/>
                </a:solidFill>
                <a:effectLst/>
                <a:latin typeface="+mn-ea"/>
              </a:rPr>
              <a:t>——</a:t>
            </a:r>
            <a:r>
              <a:rPr lang="zh-CN" altLang="en-US" sz="1600" i="0" u="none" strike="noStrike" dirty="0">
                <a:solidFill>
                  <a:srgbClr val="121212"/>
                </a:solidFill>
                <a:effectLst/>
                <a:latin typeface="+mn-ea"/>
              </a:rPr>
              <a:t>资产价格等于未来支付用无风险利率贴现获得的现值</a:t>
            </a:r>
            <a:endParaRPr lang="en-US" altLang="zh-CN" sz="1600" dirty="0">
              <a:solidFill>
                <a:prstClr val="black"/>
              </a:solidFill>
              <a:latin typeface="+mn-ea"/>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风险中性世界中发生的各种概率与真实世界不同</a:t>
            </a:r>
            <a:endParaRPr lang="en-US" altLang="zh-CN" sz="1600" dirty="0">
              <a:solidFill>
                <a:prstClr val="black"/>
              </a:solidFill>
              <a:cs typeface="+mn-ea"/>
              <a:sym typeface="+mn-lt"/>
            </a:endParaRPr>
          </a:p>
          <a:p>
            <a:pPr lvl="1">
              <a:spcAft>
                <a:spcPts val="50"/>
              </a:spcAft>
              <a:defRPr/>
            </a:pPr>
            <a:endParaRPr lang="en-US" altLang="zh-CN" sz="1600" dirty="0">
              <a:solidFill>
                <a:prstClr val="black"/>
              </a:solidFill>
              <a:cs typeface="+mn-ea"/>
              <a:sym typeface="+mn-lt"/>
            </a:endParaRPr>
          </a:p>
          <a:p>
            <a:pPr marL="285750" indent="-285750">
              <a:spcAft>
                <a:spcPts val="50"/>
              </a:spcAft>
              <a:buFont typeface="Arial" panose="020B0604020202020204" pitchFamily="34" charset="0"/>
              <a:buChar char="•"/>
              <a:defRPr/>
            </a:pPr>
            <a:r>
              <a:rPr lang="zh-CN" altLang="en-US" sz="1600" dirty="0">
                <a:solidFill>
                  <a:prstClr val="black"/>
                </a:solidFill>
                <a:latin typeface="+mn-ea"/>
                <a:cs typeface="+mn-ea"/>
                <a:sym typeface="+mn-lt"/>
              </a:rPr>
              <a:t>假想在</a:t>
            </a:r>
            <a:r>
              <a:rPr lang="zh-CN" altLang="en-US" sz="1600" dirty="0">
                <a:solidFill>
                  <a:prstClr val="black"/>
                </a:solidFill>
                <a:cs typeface="+mn-ea"/>
                <a:sym typeface="+mn-lt"/>
              </a:rPr>
              <a:t>风险中性世界中发生</a:t>
            </a:r>
            <a:r>
              <a:rPr lang="zh-CN" altLang="en-US" sz="1600" dirty="0">
                <a:solidFill>
                  <a:prstClr val="black"/>
                </a:solidFill>
                <a:latin typeface="+mn-ea"/>
                <a:cs typeface="+mn-ea"/>
                <a:sym typeface="+mn-lt"/>
              </a:rPr>
              <a:t>股价上升和下降的概率分别为 </a:t>
            </a:r>
            <a:r>
              <a:rPr lang="en-US" altLang="zh-CN" sz="1600" dirty="0">
                <a:solidFill>
                  <a:prstClr val="black"/>
                </a:solidFill>
                <a:latin typeface="+mn-ea"/>
                <a:cs typeface="+mn-ea"/>
                <a:sym typeface="+mn-lt"/>
              </a:rPr>
              <a:t>q </a:t>
            </a:r>
            <a:r>
              <a:rPr lang="zh-CN" altLang="en-US" sz="1600" dirty="0">
                <a:solidFill>
                  <a:prstClr val="black"/>
                </a:solidFill>
                <a:latin typeface="+mn-ea"/>
                <a:cs typeface="+mn-ea"/>
                <a:sym typeface="+mn-lt"/>
              </a:rPr>
              <a:t>和 </a:t>
            </a:r>
            <a:r>
              <a:rPr lang="en-US" altLang="zh-CN" sz="1600" dirty="0">
                <a:solidFill>
                  <a:prstClr val="black"/>
                </a:solidFill>
                <a:latin typeface="+mn-ea"/>
                <a:cs typeface="+mn-ea"/>
                <a:sym typeface="+mn-lt"/>
              </a:rPr>
              <a:t>1-q ——</a:t>
            </a:r>
            <a:r>
              <a:rPr lang="zh-CN" altLang="en-US" sz="1600" dirty="0">
                <a:solidFill>
                  <a:prstClr val="black"/>
                </a:solidFill>
                <a:latin typeface="+mn-ea"/>
                <a:cs typeface="+mn-ea"/>
                <a:sym typeface="+mn-lt"/>
              </a:rPr>
              <a:t>风险中性概率：</a:t>
            </a:r>
            <a:endParaRPr lang="en-US" altLang="zh-CN" sz="1600" dirty="0">
              <a:solidFill>
                <a:prstClr val="black"/>
              </a:solidFill>
              <a:latin typeface="+mn-ea"/>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用风险中性概率来计算，衍生品的价格也应该等于其未来期望支付的贴现值：</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spc="3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p:txBody>
      </p:sp>
      <p:sp>
        <p:nvSpPr>
          <p:cNvPr id="7" name="文本框 6"/>
          <p:cNvSpPr txBox="1"/>
          <p:nvPr/>
        </p:nvSpPr>
        <p:spPr>
          <a:xfrm>
            <a:off x="330199" y="871384"/>
            <a:ext cx="1670051"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风险中性定</a:t>
            </a:r>
            <a:r>
              <a:rPr lang="zh-CN" altLang="en-US" dirty="0">
                <a:solidFill>
                  <a:prstClr val="white"/>
                </a:solidFill>
                <a:cs typeface="+mn-ea"/>
                <a:sym typeface="+mn-lt"/>
              </a:rPr>
              <a:t>价</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30" name="图片 29"/>
          <p:cNvPicPr>
            <a:picLocks noChangeAspect="1"/>
          </p:cNvPicPr>
          <p:nvPr/>
        </p:nvPicPr>
        <p:blipFill>
          <a:blip r:embed="rId3"/>
          <a:stretch>
            <a:fillRect/>
          </a:stretch>
        </p:blipFill>
        <p:spPr>
          <a:xfrm>
            <a:off x="3886086" y="3114659"/>
            <a:ext cx="4419827" cy="628682"/>
          </a:xfrm>
          <a:prstGeom prst="rect">
            <a:avLst/>
          </a:prstGeom>
        </p:spPr>
      </p:pic>
      <p:pic>
        <p:nvPicPr>
          <p:cNvPr id="32" name="图片 31"/>
          <p:cNvPicPr>
            <a:picLocks noChangeAspect="1"/>
          </p:cNvPicPr>
          <p:nvPr/>
        </p:nvPicPr>
        <p:blipFill>
          <a:blip r:embed="rId4"/>
          <a:stretch>
            <a:fillRect/>
          </a:stretch>
        </p:blipFill>
        <p:spPr>
          <a:xfrm>
            <a:off x="4594147" y="4392253"/>
            <a:ext cx="3003704" cy="123831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15</a:t>
            </a:fld>
            <a:endParaRPr lang="zh-CN" altLang="en-US" dirty="0"/>
          </a:p>
        </p:txBody>
      </p:sp>
      <p:sp>
        <p:nvSpPr>
          <p:cNvPr id="12" name="文本框 11"/>
          <p:cNvSpPr txBox="1"/>
          <p:nvPr/>
        </p:nvSpPr>
        <p:spPr>
          <a:xfrm>
            <a:off x="330201" y="791766"/>
            <a:ext cx="2800926"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en-US" altLang="zh-CN" dirty="0">
                <a:solidFill>
                  <a:prstClr val="white"/>
                </a:solidFill>
                <a:cs typeface="+mn-ea"/>
                <a:sym typeface="+mn-lt"/>
              </a:rPr>
              <a:t>N Step Binomial Tree</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3" name="文本框 12"/>
          <p:cNvSpPr txBox="1"/>
          <p:nvPr/>
        </p:nvSpPr>
        <p:spPr>
          <a:xfrm>
            <a:off x="330201" y="1279203"/>
            <a:ext cx="11531600" cy="1633781"/>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重复</a:t>
            </a:r>
            <a:r>
              <a:rPr lang="en-US" altLang="zh-CN" sz="1600" dirty="0">
                <a:solidFill>
                  <a:prstClr val="black"/>
                </a:solidFill>
                <a:cs typeface="+mn-ea"/>
                <a:sym typeface="+mn-lt"/>
              </a:rPr>
              <a:t>N</a:t>
            </a:r>
            <a:r>
              <a:rPr lang="zh-CN" altLang="en-US" sz="1600" dirty="0">
                <a:solidFill>
                  <a:prstClr val="black"/>
                </a:solidFill>
                <a:cs typeface="+mn-ea"/>
                <a:sym typeface="+mn-lt"/>
              </a:rPr>
              <a:t>步二叉树定价，若每一步的风险中性概率（也就是收益率）一致，则可以得到下面存续</a:t>
            </a:r>
            <a:r>
              <a:rPr lang="en-US" altLang="zh-CN" sz="1600" dirty="0">
                <a:solidFill>
                  <a:prstClr val="black"/>
                </a:solidFill>
                <a:cs typeface="+mn-ea"/>
                <a:sym typeface="+mn-lt"/>
              </a:rPr>
              <a:t>N</a:t>
            </a:r>
            <a:r>
              <a:rPr lang="zh-CN" altLang="en-US" sz="1600" dirty="0">
                <a:solidFill>
                  <a:prstClr val="black"/>
                </a:solidFill>
                <a:cs typeface="+mn-ea"/>
                <a:sym typeface="+mn-lt"/>
              </a:rPr>
              <a:t>期的欧式期权定价公式</a:t>
            </a: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二叉树定价的优点：</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相对</a:t>
            </a:r>
            <a:r>
              <a:rPr lang="en-US" altLang="zh-CN" sz="1600" dirty="0" err="1">
                <a:solidFill>
                  <a:prstClr val="black"/>
                </a:solidFill>
                <a:cs typeface="+mn-ea"/>
                <a:sym typeface="+mn-lt"/>
              </a:rPr>
              <a:t>BSM</a:t>
            </a:r>
            <a:r>
              <a:rPr lang="en-US" altLang="zh-CN" sz="1600" dirty="0">
                <a:solidFill>
                  <a:prstClr val="black"/>
                </a:solidFill>
                <a:cs typeface="+mn-ea"/>
                <a:sym typeface="+mn-lt"/>
              </a:rPr>
              <a:t> model</a:t>
            </a:r>
            <a:r>
              <a:rPr lang="zh-CN" altLang="en-US" sz="1600" dirty="0">
                <a:solidFill>
                  <a:prstClr val="black"/>
                </a:solidFill>
                <a:cs typeface="+mn-ea"/>
                <a:sym typeface="+mn-lt"/>
              </a:rPr>
              <a:t>更为直观，方便理解与思考</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可以做到不同时期有不同的</a:t>
            </a:r>
            <a:r>
              <a:rPr lang="en-US" altLang="zh-CN" sz="1600" dirty="0">
                <a:solidFill>
                  <a:prstClr val="black"/>
                </a:solidFill>
                <a:cs typeface="+mn-ea"/>
                <a:sym typeface="+mn-lt"/>
              </a:rPr>
              <a:t>volatility</a:t>
            </a:r>
            <a:r>
              <a:rPr lang="zh-CN" altLang="en-US" sz="1600" dirty="0">
                <a:solidFill>
                  <a:prstClr val="black"/>
                </a:solidFill>
                <a:cs typeface="+mn-ea"/>
                <a:sym typeface="+mn-lt"/>
              </a:rPr>
              <a:t>、</a:t>
            </a:r>
            <a:r>
              <a:rPr lang="en-US" altLang="zh-CN" sz="1600" dirty="0">
                <a:solidFill>
                  <a:prstClr val="black"/>
                </a:solidFill>
                <a:cs typeface="+mn-ea"/>
                <a:sym typeface="+mn-lt"/>
              </a:rPr>
              <a:t>interest rate</a:t>
            </a:r>
            <a:r>
              <a:rPr lang="zh-CN" altLang="en-US" sz="1600" dirty="0">
                <a:solidFill>
                  <a:prstClr val="black"/>
                </a:solidFill>
                <a:cs typeface="+mn-ea"/>
                <a:sym typeface="+mn-lt"/>
              </a:rPr>
              <a:t>，相比</a:t>
            </a:r>
            <a:r>
              <a:rPr lang="en-US" altLang="zh-CN" sz="1600" dirty="0">
                <a:solidFill>
                  <a:prstClr val="black"/>
                </a:solidFill>
                <a:cs typeface="+mn-ea"/>
                <a:sym typeface="+mn-lt"/>
              </a:rPr>
              <a:t>BSM model </a:t>
            </a:r>
            <a:r>
              <a:rPr lang="zh-CN" altLang="en-US" sz="1600" dirty="0">
                <a:solidFill>
                  <a:prstClr val="black"/>
                </a:solidFill>
                <a:cs typeface="+mn-ea"/>
                <a:sym typeface="+mn-lt"/>
              </a:rPr>
              <a:t>在假设方面更弱</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能够更好地处理股票分红问题以及美式期权等具有路径依赖特点的期权定价问题</a:t>
            </a:r>
            <a:endParaRPr lang="en-US" altLang="zh-CN" sz="1600" dirty="0">
              <a:solidFill>
                <a:prstClr val="black"/>
              </a:solidFill>
              <a:cs typeface="+mn-ea"/>
              <a:sym typeface="+mn-lt"/>
            </a:endParaRPr>
          </a:p>
        </p:txBody>
      </p:sp>
      <mc:AlternateContent xmlns:mc="http://schemas.openxmlformats.org/markup-compatibility/2006" xmlns:a14="http://schemas.microsoft.com/office/drawing/2010/main">
        <mc:Choice Requires="a14">
          <p:sp>
            <p:nvSpPr>
              <p:cNvPr id="10" name="矩形 9"/>
              <p:cNvSpPr/>
              <p:nvPr/>
            </p:nvSpPr>
            <p:spPr>
              <a:xfrm>
                <a:off x="6096000" y="3607572"/>
                <a:ext cx="4994693" cy="13573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sz="1400" i="1" smtClean="0">
                              <a:latin typeface="Cambria Math" panose="02040503050406030204" pitchFamily="18" charset="0"/>
                            </a:rPr>
                          </m:ctrlPr>
                        </m:eqArrPr>
                        <m:e>
                          <m:r>
                            <a:rPr lang="zh-CN" altLang="en-US" sz="1400">
                              <a:latin typeface="Cambria Math" panose="02040503050406030204" pitchFamily="18" charset="0"/>
                            </a:rPr>
                            <m:t>&amp;</m:t>
                          </m:r>
                          <m:r>
                            <a:rPr lang="zh-CN" altLang="en-US" sz="1400" i="1">
                              <a:latin typeface="Cambria Math" panose="02040503050406030204" pitchFamily="18" charset="0"/>
                            </a:rPr>
                            <m:t>𝑐</m:t>
                          </m:r>
                          <m:r>
                            <a:rPr lang="en-US" altLang="zh-CN" sz="1400" b="0" i="1" smtClean="0">
                              <a:latin typeface="Cambria Math" panose="02040503050406030204" pitchFamily="18" charset="0"/>
                            </a:rPr>
                            <m:t>𝑎𝑙𝑙</m:t>
                          </m:r>
                          <m:r>
                            <a:rPr lang="en-US" altLang="zh-CN" sz="1400" b="0" i="1" smtClean="0">
                              <a:latin typeface="Cambria Math" panose="02040503050406030204" pitchFamily="18" charset="0"/>
                            </a:rPr>
                            <m:t>_</m:t>
                          </m:r>
                          <m:r>
                            <a:rPr lang="en-US" altLang="zh-CN" sz="1400" b="0" i="1" smtClean="0">
                              <a:latin typeface="Cambria Math" panose="02040503050406030204" pitchFamily="18" charset="0"/>
                            </a:rPr>
                            <m:t>𝑝𝑟𝑖𝑐𝑒</m:t>
                          </m:r>
                          <m:r>
                            <a:rPr lang="zh-CN" altLang="en-US" sz="1400" i="0">
                              <a:latin typeface="Cambria Math" panose="02040503050406030204" pitchFamily="18" charset="0"/>
                            </a:rPr>
                            <m:t>=</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r>
                                <a:rPr lang="zh-CN" altLang="en-US" sz="1400" i="0">
                                  <a:latin typeface="Cambria Math" panose="02040503050406030204" pitchFamily="18" charset="0"/>
                                </a:rPr>
                                <m:t>−</m:t>
                              </m:r>
                              <m:r>
                                <a:rPr lang="zh-CN" altLang="en-US" sz="1400" i="1">
                                  <a:latin typeface="Cambria Math" panose="02040503050406030204" pitchFamily="18" charset="0"/>
                                </a:rPr>
                                <m:t>𝑟𝑇</m:t>
                              </m:r>
                            </m:sup>
                          </m:sSup>
                          <m:nary>
                            <m:naryPr>
                              <m:chr m:val="∑"/>
                              <m:limLoc m:val="undOvr"/>
                              <m:grow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=0</m:t>
                              </m:r>
                            </m:sub>
                            <m:sup>
                              <m:r>
                                <a:rPr lang="zh-CN" altLang="en-US" sz="1400" i="1">
                                  <a:latin typeface="Cambria Math" panose="02040503050406030204" pitchFamily="18" charset="0"/>
                                </a:rPr>
                                <m:t>𝑛</m:t>
                              </m:r>
                            </m:sup>
                            <m:e>
                              <m:r>
                                <a:rPr lang="zh-CN" altLang="en-US" sz="1400" i="0">
                                  <a:latin typeface="Cambria Math" panose="02040503050406030204" pitchFamily="18" charset="0"/>
                                </a:rPr>
                                <m:t> </m:t>
                              </m:r>
                            </m:e>
                          </m:nary>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𝑛</m:t>
                                  </m:r>
                                  <m:r>
                                    <a:rPr lang="zh-CN" altLang="en-US" sz="1400" i="0">
                                      <a:latin typeface="Cambria Math" panose="02040503050406030204" pitchFamily="18" charset="0"/>
                                    </a:rPr>
                                    <m:t>!</m:t>
                                  </m:r>
                                </m:num>
                                <m:den>
                                  <m:r>
                                    <a:rPr lang="zh-CN" altLang="en-US" sz="1400" i="1">
                                      <a:latin typeface="Cambria Math" panose="02040503050406030204" pitchFamily="18" charset="0"/>
                                    </a:rPr>
                                    <m:t>𝑖</m:t>
                                  </m:r>
                                  <m:r>
                                    <a:rPr lang="zh-CN" altLang="en-US" sz="1400" i="0">
                                      <a:latin typeface="Cambria Math" panose="02040503050406030204" pitchFamily="18" charset="0"/>
                                    </a:rPr>
                                    <m:t>!(</m:t>
                                  </m:r>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r>
                                    <a:rPr lang="zh-CN" altLang="en-US" sz="1400" i="0">
                                      <a:latin typeface="Cambria Math" panose="02040503050406030204" pitchFamily="18" charset="0"/>
                                    </a:rPr>
                                    <m:t>)!</m:t>
                                  </m:r>
                                </m:den>
                              </m:f>
                            </m:e>
                          </m:d>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𝑝</m:t>
                              </m:r>
                            </m:e>
                            <m:sup>
                              <m:r>
                                <a:rPr lang="zh-CN" altLang="en-US" sz="1400" i="1">
                                  <a:latin typeface="Cambria Math" panose="02040503050406030204" pitchFamily="18" charset="0"/>
                                </a:rPr>
                                <m:t>𝑖</m:t>
                              </m:r>
                            </m:sup>
                          </m:sSup>
                          <m:sSup>
                            <m:sSupPr>
                              <m:ctrlPr>
                                <a:rPr lang="zh-CN" altLang="en-US" sz="1400" i="1" smtClean="0">
                                  <a:latin typeface="Cambria Math" panose="02040503050406030204" pitchFamily="18" charset="0"/>
                                </a:rPr>
                              </m:ctrlPr>
                            </m:sSupPr>
                            <m:e>
                              <m:r>
                                <a:rPr lang="zh-CN" altLang="en-US" sz="1400" i="1">
                                  <a:latin typeface="Cambria Math" panose="02040503050406030204" pitchFamily="18" charset="0"/>
                                </a:rPr>
                                <m:t>（</m:t>
                              </m:r>
                              <m:r>
                                <a:rPr lang="en-US" altLang="zh-CN" sz="1400" b="0" i="1" smtClean="0">
                                  <a:latin typeface="Cambria Math" panose="02040503050406030204" pitchFamily="18" charset="0"/>
                                </a:rPr>
                                <m:t>1−</m:t>
                              </m:r>
                              <m:r>
                                <a:rPr lang="en-US" altLang="zh-CN" sz="1400" i="1">
                                  <a:latin typeface="Cambria Math" panose="02040503050406030204" pitchFamily="18" charset="0"/>
                                </a:rPr>
                                <m:t>𝑝</m:t>
                              </m:r>
                              <m:r>
                                <a:rPr lang="zh-CN" altLang="en-US" sz="1400" i="1" smtClean="0">
                                  <a:latin typeface="Cambria Math" panose="02040503050406030204" pitchFamily="18" charset="0"/>
                                </a:rPr>
                                <m:t>）</m:t>
                              </m:r>
                            </m:e>
                            <m:sup>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sup>
                          </m:sSup>
                          <m:r>
                            <a:rPr lang="zh-CN" altLang="en-US" sz="1400" i="1">
                              <a:latin typeface="Cambria Math" panose="02040503050406030204" pitchFamily="18" charset="0"/>
                            </a:rPr>
                            <m:t>𝑚𝑎𝑥</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𝑆</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𝑢</m:t>
                                  </m:r>
                                </m:e>
                                <m:sup>
                                  <m:r>
                                    <a:rPr lang="zh-CN" altLang="en-US" sz="1400" i="1">
                                      <a:latin typeface="Cambria Math" panose="02040503050406030204" pitchFamily="18" charset="0"/>
                                    </a:rPr>
                                    <m:t>𝑖</m:t>
                                  </m:r>
                                </m:sup>
                              </m:sSup>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𝑑</m:t>
                                  </m:r>
                                </m:e>
                                <m:sup>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sup>
                              </m:sSup>
                              <m:r>
                                <a:rPr lang="zh-CN" altLang="en-US" sz="1400" i="0">
                                  <a:latin typeface="Cambria Math" panose="02040503050406030204" pitchFamily="18" charset="0"/>
                                </a:rPr>
                                <m:t>−</m:t>
                              </m:r>
                              <m:r>
                                <a:rPr lang="zh-CN" altLang="en-US" sz="1400" i="1">
                                  <a:latin typeface="Cambria Math" panose="02040503050406030204" pitchFamily="18" charset="0"/>
                                </a:rPr>
                                <m:t>𝑋</m:t>
                              </m:r>
                              <m:r>
                                <a:rPr lang="zh-CN" altLang="en-US" sz="1400" i="0">
                                  <a:latin typeface="Cambria Math" panose="02040503050406030204" pitchFamily="18" charset="0"/>
                                </a:rPr>
                                <m:t>,0</m:t>
                              </m:r>
                            </m:e>
                          </m:d>
                        </m:e>
                        <m:e>
                          <m:r>
                            <a:rPr lang="en-US" altLang="zh-CN" sz="1400" b="0" i="1" smtClean="0">
                              <a:latin typeface="Cambria Math" panose="02040503050406030204" pitchFamily="18" charset="0"/>
                            </a:rPr>
                            <m:t> </m:t>
                          </m:r>
                        </m:e>
                        <m:e>
                          <m:r>
                            <a:rPr lang="zh-CN" altLang="en-US" sz="1400" i="0">
                              <a:latin typeface="Cambria Math" panose="02040503050406030204" pitchFamily="18" charset="0"/>
                            </a:rPr>
                            <m:t>&amp;</m:t>
                          </m:r>
                          <m:r>
                            <a:rPr lang="zh-CN" altLang="en-US" sz="1400" i="1">
                              <a:latin typeface="Cambria Math" panose="02040503050406030204" pitchFamily="18" charset="0"/>
                            </a:rPr>
                            <m:t>𝑝</m:t>
                          </m:r>
                          <m:r>
                            <m:rPr>
                              <m:sty m:val="p"/>
                            </m:rPr>
                            <a:rPr lang="en-US" altLang="zh-CN" sz="1400" i="1">
                              <a:latin typeface="Cambria Math" panose="02040503050406030204" pitchFamily="18" charset="0"/>
                            </a:rPr>
                            <m:t>ut</m:t>
                          </m:r>
                          <m:r>
                            <a:rPr lang="en-US" altLang="zh-CN" sz="1400" b="0" i="1" smtClean="0">
                              <a:latin typeface="Cambria Math" panose="02040503050406030204" pitchFamily="18" charset="0"/>
                            </a:rPr>
                            <m:t>_</m:t>
                          </m:r>
                          <m:r>
                            <a:rPr lang="en-US" altLang="zh-CN" sz="1400" b="0" i="1" smtClean="0">
                              <a:latin typeface="Cambria Math" panose="02040503050406030204" pitchFamily="18" charset="0"/>
                            </a:rPr>
                            <m:t>𝑝𝑟𝑖𝑐𝑒</m:t>
                          </m:r>
                          <m:r>
                            <a:rPr lang="zh-CN" altLang="en-US" sz="1400" i="0">
                              <a:latin typeface="Cambria Math" panose="02040503050406030204" pitchFamily="18" charset="0"/>
                            </a:rPr>
                            <m:t>=</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r>
                                <a:rPr lang="zh-CN" altLang="en-US" sz="1400" i="0">
                                  <a:latin typeface="Cambria Math" panose="02040503050406030204" pitchFamily="18" charset="0"/>
                                </a:rPr>
                                <m:t>−</m:t>
                              </m:r>
                              <m:r>
                                <a:rPr lang="zh-CN" altLang="en-US" sz="1400" i="1">
                                  <a:latin typeface="Cambria Math" panose="02040503050406030204" pitchFamily="18" charset="0"/>
                                </a:rPr>
                                <m:t>𝑟𝑇</m:t>
                              </m:r>
                            </m:sup>
                          </m:sSup>
                          <m:nary>
                            <m:naryPr>
                              <m:chr m:val="∑"/>
                              <m:limLoc m:val="undOvr"/>
                              <m:grow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=0</m:t>
                              </m:r>
                            </m:sub>
                            <m:sup>
                              <m:r>
                                <a:rPr lang="zh-CN" altLang="en-US" sz="1400" i="1">
                                  <a:latin typeface="Cambria Math" panose="02040503050406030204" pitchFamily="18" charset="0"/>
                                </a:rPr>
                                <m:t>𝑛</m:t>
                              </m:r>
                            </m:sup>
                            <m:e>
                              <m:r>
                                <a:rPr lang="zh-CN" altLang="en-US" sz="1400" i="0">
                                  <a:latin typeface="Cambria Math" panose="02040503050406030204" pitchFamily="18" charset="0"/>
                                </a:rPr>
                                <m:t> </m:t>
                              </m:r>
                            </m:e>
                          </m:nary>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𝑛</m:t>
                                  </m:r>
                                  <m:r>
                                    <a:rPr lang="zh-CN" altLang="en-US" sz="1400" i="0">
                                      <a:latin typeface="Cambria Math" panose="02040503050406030204" pitchFamily="18" charset="0"/>
                                    </a:rPr>
                                    <m:t>!</m:t>
                                  </m:r>
                                </m:num>
                                <m:den>
                                  <m:r>
                                    <a:rPr lang="zh-CN" altLang="en-US" sz="1400" i="1">
                                      <a:latin typeface="Cambria Math" panose="02040503050406030204" pitchFamily="18" charset="0"/>
                                    </a:rPr>
                                    <m:t>𝑖</m:t>
                                  </m:r>
                                  <m:r>
                                    <a:rPr lang="zh-CN" altLang="en-US" sz="1400" i="0">
                                      <a:latin typeface="Cambria Math" panose="02040503050406030204" pitchFamily="18" charset="0"/>
                                    </a:rPr>
                                    <m:t>!(</m:t>
                                  </m:r>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r>
                                    <a:rPr lang="zh-CN" altLang="en-US" sz="1400" i="0">
                                      <a:latin typeface="Cambria Math" panose="02040503050406030204" pitchFamily="18" charset="0"/>
                                    </a:rPr>
                                    <m:t>)!</m:t>
                                  </m:r>
                                </m:den>
                              </m:f>
                            </m:e>
                          </m:d>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𝑝</m:t>
                              </m:r>
                            </m:e>
                            <m:sup>
                              <m:r>
                                <a:rPr lang="zh-CN" altLang="en-US" sz="1400" i="1">
                                  <a:latin typeface="Cambria Math" panose="02040503050406030204" pitchFamily="18" charset="0"/>
                                </a:rPr>
                                <m:t>𝑖</m:t>
                              </m:r>
                            </m:sup>
                          </m:sSup>
                          <m:sSup>
                            <m:sSupPr>
                              <m:ctrlPr>
                                <a:rPr lang="zh-CN" altLang="en-US" sz="1400" i="1">
                                  <a:latin typeface="Cambria Math" panose="02040503050406030204" pitchFamily="18" charset="0"/>
                                </a:rPr>
                              </m:ctrlPr>
                            </m:sSupPr>
                            <m:e>
                              <m:r>
                                <a:rPr lang="zh-CN" altLang="en-US" sz="1400" i="1" smtClean="0">
                                  <a:latin typeface="Cambria Math" panose="02040503050406030204" pitchFamily="18" charset="0"/>
                                </a:rPr>
                                <m:t>（</m:t>
                              </m:r>
                              <m:r>
                                <a:rPr lang="en-US" altLang="zh-CN" sz="1400" b="0" i="1" smtClean="0">
                                  <a:latin typeface="Cambria Math" panose="02040503050406030204" pitchFamily="18" charset="0"/>
                                </a:rPr>
                                <m:t>1−</m:t>
                              </m:r>
                              <m:r>
                                <a:rPr lang="en-US" altLang="zh-CN" sz="1400" i="1">
                                  <a:latin typeface="Cambria Math" panose="02040503050406030204" pitchFamily="18" charset="0"/>
                                </a:rPr>
                                <m:t>𝑝</m:t>
                              </m:r>
                              <m:r>
                                <a:rPr lang="zh-CN" altLang="en-US" sz="1400" i="1">
                                  <a:latin typeface="Cambria Math" panose="02040503050406030204" pitchFamily="18" charset="0"/>
                                </a:rPr>
                                <m:t>）</m:t>
                              </m:r>
                            </m:e>
                            <m:sup>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sup>
                          </m:sSup>
                          <m:r>
                            <a:rPr lang="zh-CN" altLang="en-US" sz="1400" i="1">
                              <a:latin typeface="Cambria Math" panose="02040503050406030204" pitchFamily="18" charset="0"/>
                            </a:rPr>
                            <m:t>𝑚𝑎𝑥</m:t>
                          </m:r>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𝑋</m:t>
                              </m:r>
                              <m:r>
                                <a:rPr lang="zh-CN" altLang="en-US" sz="1400" i="0">
                                  <a:latin typeface="Cambria Math" panose="02040503050406030204" pitchFamily="18" charset="0"/>
                                </a:rPr>
                                <m:t>−</m:t>
                              </m:r>
                              <m:r>
                                <a:rPr lang="zh-CN" altLang="en-US" sz="1400" i="1">
                                  <a:latin typeface="Cambria Math" panose="02040503050406030204" pitchFamily="18" charset="0"/>
                                </a:rPr>
                                <m:t>𝑆</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𝑢</m:t>
                                  </m:r>
                                </m:e>
                                <m:sup>
                                  <m:r>
                                    <a:rPr lang="zh-CN" altLang="en-US" sz="1400" i="1">
                                      <a:latin typeface="Cambria Math" panose="02040503050406030204" pitchFamily="18" charset="0"/>
                                    </a:rPr>
                                    <m:t>𝑖</m:t>
                                  </m:r>
                                </m:sup>
                              </m:sSup>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𝑑</m:t>
                                  </m:r>
                                </m:e>
                                <m:sup>
                                  <m:r>
                                    <a:rPr lang="zh-CN" altLang="en-US" sz="1400" i="1">
                                      <a:latin typeface="Cambria Math" panose="02040503050406030204" pitchFamily="18" charset="0"/>
                                    </a:rPr>
                                    <m:t>𝑛</m:t>
                                  </m:r>
                                  <m:r>
                                    <a:rPr lang="zh-CN" altLang="en-US" sz="1400" i="0">
                                      <a:latin typeface="Cambria Math" panose="02040503050406030204" pitchFamily="18" charset="0"/>
                                    </a:rPr>
                                    <m:t>−</m:t>
                                  </m:r>
                                  <m:r>
                                    <a:rPr lang="zh-CN" altLang="en-US" sz="1400" i="1">
                                      <a:latin typeface="Cambria Math" panose="02040503050406030204" pitchFamily="18" charset="0"/>
                                    </a:rPr>
                                    <m:t>𝑖</m:t>
                                  </m:r>
                                </m:sup>
                              </m:sSup>
                              <m:r>
                                <a:rPr lang="zh-CN" altLang="en-US" sz="1400" i="0">
                                  <a:latin typeface="Cambria Math" panose="02040503050406030204" pitchFamily="18" charset="0"/>
                                </a:rPr>
                                <m:t>,0</m:t>
                              </m:r>
                            </m:e>
                          </m:d>
                        </m:e>
                      </m:eqArr>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6096000" y="3607572"/>
                <a:ext cx="4994693" cy="1357359"/>
              </a:xfrm>
              <a:prstGeom prst="rect">
                <a:avLst/>
              </a:prstGeom>
              <a:blipFill rotWithShape="1">
                <a:blip r:embed="rId2"/>
                <a:stretch>
                  <a:fillRect t="-10" r="-7175" b="-4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690391" y="5075786"/>
                <a:ext cx="1497205" cy="656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m:rPr>
                                  <m:sty m:val="p"/>
                                </m:rPr>
                                <a:rPr lang="en-US" altLang="zh-CN" b="0" i="0" smtClean="0">
                                  <a:latin typeface="Cambria Math" panose="02040503050406030204" pitchFamily="18" charset="0"/>
                                </a:rPr>
                                <m:t>r</m:t>
                              </m:r>
                              <m:r>
                                <m:rPr>
                                  <m:sty m:val="p"/>
                                </m:rPr>
                                <a:rPr lang="zh-CN" altLang="en-US" i="0">
                                  <a:latin typeface="Cambria Math" panose="02040503050406030204" pitchFamily="18" charset="0"/>
                                </a:rPr>
                                <m:t>Δ</m:t>
                              </m:r>
                              <m:r>
                                <a:rPr lang="zh-CN" altLang="en-US" i="1">
                                  <a:latin typeface="Cambria Math" panose="02040503050406030204" pitchFamily="18" charset="0"/>
                                </a:rPr>
                                <m:t>𝑡</m:t>
                              </m:r>
                            </m:sup>
                          </m:sSup>
                          <m:r>
                            <a:rPr lang="zh-CN" altLang="en-US" i="0">
                              <a:latin typeface="Cambria Math" panose="02040503050406030204" pitchFamily="18" charset="0"/>
                            </a:rPr>
                            <m:t>−</m:t>
                          </m:r>
                          <m:r>
                            <a:rPr lang="zh-CN" altLang="en-US" i="1">
                              <a:latin typeface="Cambria Math" panose="02040503050406030204" pitchFamily="18" charset="0"/>
                            </a:rPr>
                            <m:t>𝑑</m:t>
                          </m:r>
                        </m:num>
                        <m:den>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𝑑</m:t>
                          </m:r>
                        </m:den>
                      </m:f>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7690391" y="5075786"/>
                <a:ext cx="1497205" cy="656077"/>
              </a:xfrm>
              <a:prstGeom prst="rect">
                <a:avLst/>
              </a:prstGeom>
              <a:blipFill rotWithShape="1">
                <a:blip r:embed="rId3"/>
                <a:stretch>
                  <a:fillRect l="-36" t="-35" r="28" b="54"/>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449258" y="3136137"/>
            <a:ext cx="5646742" cy="32462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16</a:t>
            </a:fld>
            <a:endParaRPr lang="zh-CN" altLang="en-US" dirty="0"/>
          </a:p>
        </p:txBody>
      </p:sp>
      <p:sp>
        <p:nvSpPr>
          <p:cNvPr id="13" name="文本框 12"/>
          <p:cNvSpPr txBox="1"/>
          <p:nvPr/>
        </p:nvSpPr>
        <p:spPr>
          <a:xfrm>
            <a:off x="437080" y="1056050"/>
            <a:ext cx="2052119"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二叉树的现实应用</a:t>
            </a:r>
            <a:endParaRPr kumimoji="0" lang="en-US" altLang="zh-CN" sz="1800" b="0" i="0" u="none" strike="noStrike" kern="1200" cap="none" spc="0" normalizeH="0" baseline="0" noProof="0" dirty="0">
              <a:ln>
                <a:noFill/>
              </a:ln>
              <a:solidFill>
                <a:prstClr val="white"/>
              </a:solidFill>
              <a:effectLst/>
              <a:uLnTx/>
              <a:uFillTx/>
              <a:cs typeface="+mn-ea"/>
              <a:sym typeface="+mn-lt"/>
            </a:endParaRPr>
          </a:p>
        </p:txBody>
      </p:sp>
      <p:sp>
        <p:nvSpPr>
          <p:cNvPr id="20" name="文本框 19"/>
          <p:cNvSpPr txBox="1"/>
          <p:nvPr/>
        </p:nvSpPr>
        <p:spPr>
          <a:xfrm>
            <a:off x="428614" y="1469787"/>
            <a:ext cx="11531485" cy="1892826"/>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prstClr val="black"/>
                </a:solidFill>
                <a:cs typeface="+mn-ea"/>
                <a:sym typeface="+mn-lt"/>
              </a:rPr>
              <a:t>选取上涨和下跌幅度使得二叉树与波动率相吻合，具体参数如下：</a:t>
            </a:r>
            <a:endParaRPr lang="en-US" altLang="zh-CN" sz="1600" dirty="0">
              <a:solidFill>
                <a:prstClr val="black"/>
              </a:solidFill>
              <a:cs typeface="+mn-ea"/>
              <a:sym typeface="+mn-lt"/>
            </a:endParaRPr>
          </a:p>
          <a:p>
            <a:pPr marL="28575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sz="1600" dirty="0">
              <a:solidFill>
                <a:prstClr val="black"/>
              </a:solidFill>
              <a:cs typeface="+mn-ea"/>
              <a:sym typeface="+mn-lt"/>
            </a:endParaRPr>
          </a:p>
        </p:txBody>
      </p:sp>
      <p:sp>
        <p:nvSpPr>
          <p:cNvPr id="22" name="文本框 21"/>
          <p:cNvSpPr txBox="1"/>
          <p:nvPr/>
        </p:nvSpPr>
        <p:spPr>
          <a:xfrm>
            <a:off x="428499" y="3677374"/>
            <a:ext cx="1159933"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lang="zh-CN" altLang="en-US" dirty="0">
                <a:solidFill>
                  <a:prstClr val="white"/>
                </a:solidFill>
                <a:cs typeface="+mn-ea"/>
                <a:sym typeface="+mn-lt"/>
              </a:rPr>
              <a:t>理论解释</a:t>
            </a:r>
            <a:endParaRPr kumimoji="0" lang="en-US" altLang="zh-CN" sz="1800" b="0" i="0" u="none" strike="noStrike" kern="1200" cap="none" spc="0" normalizeH="0" baseline="0" noProof="0" dirty="0">
              <a:ln>
                <a:noFill/>
              </a:ln>
              <a:solidFill>
                <a:prstClr val="white"/>
              </a:solidFill>
              <a:effectLst/>
              <a:uLnTx/>
              <a:uFillTx/>
              <a:cs typeface="+mn-ea"/>
              <a:sym typeface="+mn-lt"/>
            </a:endParaRPr>
          </a:p>
        </p:txBody>
      </p:sp>
      <p:pic>
        <p:nvPicPr>
          <p:cNvPr id="30" name="图片 29"/>
          <p:cNvPicPr>
            <a:picLocks noChangeAspect="1"/>
          </p:cNvPicPr>
          <p:nvPr/>
        </p:nvPicPr>
        <p:blipFill>
          <a:blip r:embed="rId3"/>
          <a:stretch>
            <a:fillRect/>
          </a:stretch>
        </p:blipFill>
        <p:spPr>
          <a:xfrm>
            <a:off x="7624601" y="2668925"/>
            <a:ext cx="3184596" cy="514831"/>
          </a:xfrm>
          <a:prstGeom prst="rect">
            <a:avLst/>
          </a:prstGeom>
        </p:spPr>
      </p:pic>
      <p:sp>
        <p:nvSpPr>
          <p:cNvPr id="31" name="文本框 30"/>
          <p:cNvSpPr txBox="1"/>
          <p:nvPr/>
        </p:nvSpPr>
        <p:spPr>
          <a:xfrm>
            <a:off x="428499" y="4181705"/>
            <a:ext cx="11531600" cy="1608133"/>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prstClr val="black"/>
                </a:solidFill>
                <a:cs typeface="+mn-ea"/>
                <a:sym typeface="+mn-lt"/>
              </a:rPr>
              <a:t>哥萨诺夫定理：当概率测度从现实世界转换到风险中性世界时，资产价格的期望收益将会变化，但是它的波动率保持不变的恒定数值</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风险中性定价的直观解释：：</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b="1" i="0" u="none" strike="noStrike" dirty="0">
                <a:solidFill>
                  <a:srgbClr val="121212"/>
                </a:solidFill>
                <a:effectLst/>
                <a:latin typeface="-apple-system"/>
              </a:rPr>
              <a:t>资产价格本质上来说是一种风险资产和无风险资产之间的交换比率</a:t>
            </a:r>
            <a:endParaRPr lang="en-US" altLang="zh-CN" sz="1600" b="1" i="0" u="none" strike="noStrike" dirty="0">
              <a:solidFill>
                <a:srgbClr val="121212"/>
              </a:solidFill>
              <a:effectLst/>
              <a:latin typeface="-apple-system"/>
            </a:endParaRPr>
          </a:p>
          <a:p>
            <a:pPr marL="742950" lvl="1" indent="-285750">
              <a:spcAft>
                <a:spcPts val="50"/>
              </a:spcAft>
              <a:buFont typeface="Arial" panose="020B0604020202020204" pitchFamily="34" charset="0"/>
              <a:buChar char="•"/>
              <a:defRPr/>
            </a:pPr>
            <a:r>
              <a:rPr lang="zh-CN" altLang="en-US" sz="1600" b="1" dirty="0">
                <a:solidFill>
                  <a:srgbClr val="121212"/>
                </a:solidFill>
                <a:latin typeface="-apple-system"/>
                <a:cs typeface="+mn-ea"/>
                <a:sym typeface="+mn-lt"/>
              </a:rPr>
              <a:t>风险中性世界中仅仅改变概率测度，但是不改变资产价格变化路径，则对冲风险后的资产无论在风险中性世界中还是现实</a:t>
            </a:r>
            <a:r>
              <a:rPr lang="zh-CN" altLang="en-US" sz="1600" b="1" dirty="0">
                <a:solidFill>
                  <a:prstClr val="black"/>
                </a:solidFill>
                <a:latin typeface="-apple-system"/>
                <a:cs typeface="+mn-ea"/>
                <a:sym typeface="+mn-lt"/>
              </a:rPr>
              <a:t>世界中的支付都是一致的，也就是在任意概率下的资产路径都是无风险的。所以资产定价在两者世界中达成一致</a:t>
            </a:r>
            <a:endParaRPr lang="en-US" altLang="zh-CN" sz="1600" b="1" dirty="0">
              <a:solidFill>
                <a:srgbClr val="121212"/>
              </a:solidFill>
              <a:latin typeface="-apple-system"/>
              <a:cs typeface="+mn-ea"/>
              <a:sym typeface="+mn-lt"/>
            </a:endParaRPr>
          </a:p>
        </p:txBody>
      </p:sp>
      <p:pic>
        <p:nvPicPr>
          <p:cNvPr id="4" name="图片 3"/>
          <p:cNvPicPr>
            <a:picLocks noChangeAspect="1"/>
          </p:cNvPicPr>
          <p:nvPr/>
        </p:nvPicPr>
        <p:blipFill>
          <a:blip r:embed="rId4"/>
          <a:stretch>
            <a:fillRect/>
          </a:stretch>
        </p:blipFill>
        <p:spPr>
          <a:xfrm>
            <a:off x="764352" y="1970712"/>
            <a:ext cx="6398636" cy="476343"/>
          </a:xfrm>
          <a:prstGeom prst="rect">
            <a:avLst/>
          </a:prstGeom>
        </p:spPr>
      </p:pic>
      <p:pic>
        <p:nvPicPr>
          <p:cNvPr id="7" name="图片 6"/>
          <p:cNvPicPr>
            <a:picLocks noChangeAspect="1"/>
          </p:cNvPicPr>
          <p:nvPr/>
        </p:nvPicPr>
        <p:blipFill>
          <a:blip r:embed="rId5"/>
          <a:stretch>
            <a:fillRect/>
          </a:stretch>
        </p:blipFill>
        <p:spPr>
          <a:xfrm>
            <a:off x="7554266" y="2002790"/>
            <a:ext cx="3334959" cy="412186"/>
          </a:xfrm>
          <a:prstGeom prst="rect">
            <a:avLst/>
          </a:prstGeom>
        </p:spPr>
      </p:pic>
      <p:pic>
        <p:nvPicPr>
          <p:cNvPr id="9" name="图片 8"/>
          <p:cNvPicPr>
            <a:picLocks noChangeAspect="1"/>
          </p:cNvPicPr>
          <p:nvPr/>
        </p:nvPicPr>
        <p:blipFill>
          <a:blip r:embed="rId6"/>
          <a:stretch>
            <a:fillRect/>
          </a:stretch>
        </p:blipFill>
        <p:spPr>
          <a:xfrm>
            <a:off x="3085523" y="2528236"/>
            <a:ext cx="1481877" cy="6329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17</a:t>
            </a:fld>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765" y="3820851"/>
            <a:ext cx="4704723" cy="2142641"/>
          </a:xfrm>
          <a:prstGeom prst="rect">
            <a:avLst/>
          </a:prstGeom>
        </p:spPr>
      </p:pic>
      <p:sp>
        <p:nvSpPr>
          <p:cNvPr id="12" name="文本框 11"/>
          <p:cNvSpPr txBox="1"/>
          <p:nvPr/>
        </p:nvSpPr>
        <p:spPr>
          <a:xfrm>
            <a:off x="330201" y="791766"/>
            <a:ext cx="2800926"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en-US" altLang="zh-CN" dirty="0">
                <a:solidFill>
                  <a:prstClr val="white"/>
                </a:solidFill>
                <a:cs typeface="+mn-ea"/>
                <a:sym typeface="+mn-lt"/>
              </a:rPr>
              <a:t>Infinite Step Binomial Tree</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3" name="文本框 12"/>
          <p:cNvSpPr txBox="1"/>
          <p:nvPr/>
        </p:nvSpPr>
        <p:spPr>
          <a:xfrm>
            <a:off x="330201" y="1279203"/>
            <a:ext cx="11531600" cy="2139047"/>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如果将</a:t>
            </a:r>
            <a:r>
              <a:rPr lang="en-US" altLang="zh-CN" sz="1600" dirty="0">
                <a:solidFill>
                  <a:prstClr val="black"/>
                </a:solidFill>
                <a:cs typeface="+mn-ea"/>
                <a:sym typeface="+mn-lt"/>
              </a:rPr>
              <a:t>N</a:t>
            </a:r>
            <a:r>
              <a:rPr lang="zh-CN" altLang="en-US" sz="1600" dirty="0">
                <a:solidFill>
                  <a:prstClr val="black"/>
                </a:solidFill>
                <a:cs typeface="+mn-ea"/>
                <a:sym typeface="+mn-lt"/>
              </a:rPr>
              <a:t>趋近于无穷大，则二项分布趋近于正态分布，二叉树定价等价于如下所列出的</a:t>
            </a:r>
            <a:r>
              <a:rPr lang="en-US" altLang="zh-CN" sz="1600" dirty="0">
                <a:solidFill>
                  <a:prstClr val="black"/>
                </a:solidFill>
                <a:cs typeface="+mn-ea"/>
                <a:sym typeface="+mn-lt"/>
              </a:rPr>
              <a:t>BSM model</a:t>
            </a: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indent="-285750">
              <a:spcAft>
                <a:spcPts val="50"/>
              </a:spcAft>
              <a:buFont typeface="Arial" panose="020B0604020202020204" pitchFamily="34" charset="0"/>
              <a:buChar char="•"/>
              <a:defRPr/>
            </a:pPr>
            <a:r>
              <a:rPr lang="zh-CN" altLang="en-US" sz="1600" b="0" i="0" dirty="0">
                <a:solidFill>
                  <a:srgbClr val="121212"/>
                </a:solidFill>
                <a:effectLst/>
                <a:latin typeface="-apple-system"/>
              </a:rPr>
              <a:t>只要输入五个变量</a:t>
            </a:r>
            <a:r>
              <a:rPr lang="en-US" altLang="zh-CN" sz="1600" b="0" i="0" dirty="0">
                <a:solidFill>
                  <a:srgbClr val="121212"/>
                </a:solidFill>
                <a:effectLst/>
                <a:latin typeface="-apple-system"/>
              </a:rPr>
              <a:t>——</a:t>
            </a:r>
            <a:r>
              <a:rPr lang="zh-CN" altLang="en-US" sz="1600" b="0" i="0" dirty="0">
                <a:solidFill>
                  <a:srgbClr val="121212"/>
                </a:solidFill>
                <a:effectLst/>
                <a:latin typeface="-apple-system"/>
              </a:rPr>
              <a:t>当前股价 ，行权价格 ，行权日距现在的时间（按年计算），无风险收益率 ，以及标的股票的年收益率的标准差 </a:t>
            </a:r>
            <a:r>
              <a:rPr lang="en-US" altLang="zh-CN" sz="1600" b="0" i="0" dirty="0">
                <a:solidFill>
                  <a:srgbClr val="121212"/>
                </a:solidFill>
                <a:effectLst/>
                <a:latin typeface="-apple-system"/>
              </a:rPr>
              <a:t> ——</a:t>
            </a:r>
            <a:r>
              <a:rPr lang="zh-CN" altLang="en-US" sz="1600" b="0" i="0" dirty="0">
                <a:solidFill>
                  <a:srgbClr val="121212"/>
                </a:solidFill>
                <a:effectLst/>
                <a:latin typeface="-apple-system"/>
              </a:rPr>
              <a:t>就可以计算出欧式看涨（看跌）期权的理论价格</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en-US" altLang="zh-CN" sz="1600" dirty="0">
                <a:solidFill>
                  <a:prstClr val="black"/>
                </a:solidFill>
                <a:cs typeface="+mn-ea"/>
                <a:sym typeface="+mn-lt"/>
              </a:rPr>
              <a:t>BS</a:t>
            </a:r>
            <a:r>
              <a:rPr lang="zh-CN" altLang="en-US" sz="1600" dirty="0">
                <a:solidFill>
                  <a:prstClr val="black"/>
                </a:solidFill>
                <a:cs typeface="+mn-ea"/>
                <a:sym typeface="+mn-lt"/>
              </a:rPr>
              <a:t>公式的直观解释：</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en-US" altLang="zh-CN" sz="1600" b="1" i="0" u="none" strike="noStrike" dirty="0">
                <a:solidFill>
                  <a:srgbClr val="121212"/>
                </a:solidFill>
                <a:effectLst/>
                <a:latin typeface="-apple-system"/>
              </a:rPr>
              <a:t>N(d1)</a:t>
            </a:r>
            <a:r>
              <a:rPr lang="zh-CN" altLang="en-US" sz="1600" b="1" i="0" u="none" strike="noStrike" dirty="0">
                <a:solidFill>
                  <a:srgbClr val="121212"/>
                </a:solidFill>
                <a:effectLst/>
                <a:latin typeface="-apple-system"/>
              </a:rPr>
              <a:t>是在风险中性测度下，按股价加权得到的期权被执行的可能性</a:t>
            </a:r>
            <a:endParaRPr lang="en-US" altLang="zh-CN" sz="1600" b="1" i="0" u="none" strike="noStrike" dirty="0">
              <a:solidFill>
                <a:srgbClr val="121212"/>
              </a:solidFill>
              <a:effectLst/>
              <a:latin typeface="-apple-system"/>
            </a:endParaRPr>
          </a:p>
          <a:p>
            <a:pPr marL="742950" lvl="1" indent="-285750">
              <a:spcAft>
                <a:spcPts val="50"/>
              </a:spcAft>
              <a:buFont typeface="Arial" panose="020B0604020202020204" pitchFamily="34" charset="0"/>
              <a:buChar char="•"/>
              <a:defRPr/>
            </a:pPr>
            <a:r>
              <a:rPr lang="en-US" altLang="zh-CN" sz="1600" b="1" i="0" u="none" strike="noStrike" dirty="0">
                <a:solidFill>
                  <a:srgbClr val="121212"/>
                </a:solidFill>
                <a:effectLst/>
                <a:latin typeface="-apple-system"/>
              </a:rPr>
              <a:t>N(d2)</a:t>
            </a:r>
            <a:r>
              <a:rPr lang="zh-CN" altLang="en-US" sz="1600" b="1" i="0" u="none" strike="noStrike" dirty="0">
                <a:solidFill>
                  <a:srgbClr val="121212"/>
                </a:solidFill>
                <a:effectLst/>
                <a:latin typeface="-apple-system"/>
              </a:rPr>
              <a:t>是在风险中性条件下，（不按股价加权）得到的期权被执行的可能性</a:t>
            </a:r>
            <a:endParaRPr lang="en-US" altLang="zh-CN" sz="1600" dirty="0">
              <a:solidFill>
                <a:prstClr val="black"/>
              </a:solidFill>
              <a:cs typeface="+mn-ea"/>
              <a:sym typeface="+mn-lt"/>
            </a:endParaRPr>
          </a:p>
        </p:txBody>
      </p:sp>
      <p:pic>
        <p:nvPicPr>
          <p:cNvPr id="5" name="图片 4"/>
          <p:cNvPicPr>
            <a:picLocks noChangeAspect="1"/>
          </p:cNvPicPr>
          <p:nvPr/>
        </p:nvPicPr>
        <p:blipFill>
          <a:blip r:embed="rId3"/>
          <a:stretch>
            <a:fillRect/>
          </a:stretch>
        </p:blipFill>
        <p:spPr>
          <a:xfrm>
            <a:off x="6443336" y="3641403"/>
            <a:ext cx="4292821" cy="259728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18</a:t>
            </a:fld>
            <a:endParaRPr lang="zh-CN" altLang="en-US" dirty="0"/>
          </a:p>
        </p:txBody>
      </p:sp>
      <p:sp>
        <p:nvSpPr>
          <p:cNvPr id="12" name="文本框 11"/>
          <p:cNvSpPr txBox="1"/>
          <p:nvPr/>
        </p:nvSpPr>
        <p:spPr>
          <a:xfrm>
            <a:off x="330202" y="791766"/>
            <a:ext cx="2280476"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美式期权与最优停时</a:t>
            </a:r>
          </a:p>
        </p:txBody>
      </p:sp>
      <p:sp>
        <p:nvSpPr>
          <p:cNvPr id="13" name="文本框 12"/>
          <p:cNvSpPr txBox="1"/>
          <p:nvPr/>
        </p:nvSpPr>
        <p:spPr>
          <a:xfrm>
            <a:off x="330201" y="1279203"/>
            <a:ext cx="11531600" cy="1892826"/>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如果标的资产是不会被分红的股票，美式买入期权永远不会被提前行权：</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买入期权的价值分为三部分：期权内在价值，对应卖出期权的价格，以及行权价的时间价值</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标的股票会分红时，美式买入期权可能被提前行权</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美式卖出期权可能被提前行权，提前行权的时间的选取即为停时问题</a:t>
            </a:r>
            <a:endParaRPr lang="en-US" altLang="zh-CN" sz="1600" dirty="0">
              <a:solidFill>
                <a:prstClr val="black"/>
              </a:solidFill>
              <a:cs typeface="+mn-ea"/>
              <a:sym typeface="+mn-lt"/>
            </a:endParaRPr>
          </a:p>
        </p:txBody>
      </p:sp>
      <p:pic>
        <p:nvPicPr>
          <p:cNvPr id="7" name="图片 6"/>
          <p:cNvPicPr>
            <a:picLocks noChangeAspect="1"/>
          </p:cNvPicPr>
          <p:nvPr/>
        </p:nvPicPr>
        <p:blipFill>
          <a:blip r:embed="rId2"/>
          <a:stretch>
            <a:fillRect/>
          </a:stretch>
        </p:blipFill>
        <p:spPr>
          <a:xfrm>
            <a:off x="4594149" y="1587119"/>
            <a:ext cx="2893330" cy="782973"/>
          </a:xfrm>
          <a:prstGeom prst="rect">
            <a:avLst/>
          </a:prstGeom>
        </p:spPr>
      </p:pic>
      <p:pic>
        <p:nvPicPr>
          <p:cNvPr id="14" name="图片 13"/>
          <p:cNvPicPr>
            <a:picLocks noChangeAspect="1"/>
          </p:cNvPicPr>
          <p:nvPr/>
        </p:nvPicPr>
        <p:blipFill>
          <a:blip r:embed="rId3"/>
          <a:stretch>
            <a:fillRect/>
          </a:stretch>
        </p:blipFill>
        <p:spPr>
          <a:xfrm>
            <a:off x="330200" y="3277134"/>
            <a:ext cx="5683011" cy="2633336"/>
          </a:xfrm>
          <a:prstGeom prst="rect">
            <a:avLst/>
          </a:prstGeom>
        </p:spPr>
      </p:pic>
      <p:pic>
        <p:nvPicPr>
          <p:cNvPr id="16" name="图片 15"/>
          <p:cNvPicPr>
            <a:picLocks noChangeAspect="1"/>
          </p:cNvPicPr>
          <p:nvPr/>
        </p:nvPicPr>
        <p:blipFill>
          <a:blip r:embed="rId4"/>
          <a:stretch>
            <a:fillRect/>
          </a:stretch>
        </p:blipFill>
        <p:spPr>
          <a:xfrm>
            <a:off x="6178791" y="3277134"/>
            <a:ext cx="5374861" cy="257655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0"/>
            <a:ext cx="10515600" cy="1058545"/>
          </a:xfrm>
        </p:spPr>
        <p:txBody>
          <a:bodyPr>
            <a:normAutofit/>
          </a:bodyPr>
          <a:lstStyle/>
          <a:p>
            <a:pPr>
              <a:lnSpc>
                <a:spcPct val="100000"/>
              </a:lnSpc>
              <a:spcAft>
                <a:spcPts val="50"/>
              </a:spcAft>
            </a:pPr>
            <a:r>
              <a:rPr lang="en-US" altLang="zh-CN" i="1" dirty="0">
                <a:latin typeface="+mn-lt"/>
                <a:ea typeface="+mn-ea"/>
                <a:cs typeface="+mn-ea"/>
                <a:sym typeface="+mn-lt"/>
              </a:rPr>
              <a:t>Volatility Smiles </a:t>
            </a:r>
          </a:p>
        </p:txBody>
      </p:sp>
      <p:sp>
        <p:nvSpPr>
          <p:cNvPr id="30" name="文本框 29"/>
          <p:cNvSpPr txBox="1"/>
          <p:nvPr/>
        </p:nvSpPr>
        <p:spPr>
          <a:xfrm>
            <a:off x="556380" y="1620651"/>
            <a:ext cx="5267234" cy="4363759"/>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给定存续期限，期权的隐含波动率和执行价格</a:t>
            </a:r>
            <a:r>
              <a:rPr lang="en-US" altLang="zh-CN" sz="1600" dirty="0">
                <a:solidFill>
                  <a:prstClr val="black"/>
                </a:solidFill>
                <a:latin typeface="Times New Roman" panose="02020603050405020304"/>
                <a:ea typeface="微软雅黑" panose="020B0503020204020204" pitchFamily="34" charset="-122"/>
                <a:cs typeface="+mn-ea"/>
                <a:sym typeface="+mn-lt"/>
              </a:rPr>
              <a:t>/</a:t>
            </a:r>
            <a:r>
              <a:rPr lang="zh-CN" altLang="en-US" sz="1600" dirty="0">
                <a:solidFill>
                  <a:prstClr val="black"/>
                </a:solidFill>
                <a:latin typeface="Times New Roman" panose="02020603050405020304"/>
                <a:ea typeface="微软雅黑" panose="020B0503020204020204" pitchFamily="34" charset="-122"/>
                <a:cs typeface="+mn-ea"/>
                <a:sym typeface="+mn-lt"/>
              </a:rPr>
              <a:t>标的价格之间的关系。</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由于给定相同执行价格、标的价格、存续期限情况下，欧式看涨期权的和欧式看跌期权的计算得出的隐含波动率相同，因而讨论波动率微笑对看涨看跌同时成立。</a:t>
            </a:r>
            <a:endParaRPr lang="en-US" altLang="zh-CN" dirty="0">
              <a:solidFill>
                <a:srgbClr val="000000"/>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股票期权往往呈现</a:t>
            </a:r>
            <a:r>
              <a:rPr lang="en-US" altLang="zh-CN" sz="1600" dirty="0">
                <a:solidFill>
                  <a:prstClr val="black"/>
                </a:solidFill>
                <a:latin typeface="Times New Roman" panose="02020603050405020304"/>
                <a:ea typeface="微软雅黑" panose="020B0503020204020204" pitchFamily="34" charset="-122"/>
                <a:cs typeface="+mn-ea"/>
                <a:sym typeface="+mn-lt"/>
              </a:rPr>
              <a:t> </a:t>
            </a:r>
            <a:r>
              <a:rPr lang="en-US" altLang="zh-CN" sz="1600" i="1" dirty="0">
                <a:solidFill>
                  <a:prstClr val="black"/>
                </a:solidFill>
                <a:latin typeface="Times New Roman" panose="02020603050405020304"/>
                <a:ea typeface="微软雅黑" panose="020B0503020204020204" pitchFamily="34" charset="-122"/>
                <a:cs typeface="+mn-ea"/>
                <a:sym typeface="+mn-lt"/>
              </a:rPr>
              <a:t>downward sloping </a:t>
            </a:r>
            <a:r>
              <a:rPr lang="zh-CN" altLang="en-US" sz="1600" dirty="0">
                <a:solidFill>
                  <a:prstClr val="black"/>
                </a:solidFill>
                <a:latin typeface="Times New Roman" panose="02020603050405020304"/>
                <a:ea typeface="微软雅黑" panose="020B0503020204020204" pitchFamily="34" charset="-122"/>
                <a:cs typeface="+mn-ea"/>
                <a:sym typeface="+mn-lt"/>
              </a:rPr>
              <a:t>的现象，而货币期权呈现倒“</a:t>
            </a:r>
            <a:r>
              <a:rPr lang="en-US" altLang="zh-CN" sz="1600" dirty="0">
                <a:solidFill>
                  <a:prstClr val="black"/>
                </a:solidFill>
                <a:latin typeface="Times New Roman" panose="02020603050405020304"/>
                <a:ea typeface="微软雅黑" panose="020B0503020204020204" pitchFamily="34" charset="-122"/>
                <a:cs typeface="+mn-ea"/>
                <a:sym typeface="+mn-lt"/>
              </a:rPr>
              <a:t>U</a:t>
            </a:r>
            <a:r>
              <a:rPr lang="zh-CN" altLang="en-US" sz="1600" dirty="0">
                <a:solidFill>
                  <a:prstClr val="black"/>
                </a:solidFill>
                <a:latin typeface="Times New Roman" panose="02020603050405020304"/>
                <a:ea typeface="微软雅黑" panose="020B0503020204020204" pitchFamily="34" charset="-122"/>
                <a:cs typeface="+mn-ea"/>
                <a:sym typeface="+mn-lt"/>
              </a:rPr>
              <a:t>”的结构。</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通过在某一时间到期的波动率微笑，我们可以确定对应这一时间的资产价格隐含概率分布（风险中性概率）</a:t>
            </a: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p:sp>
        <p:nvSpPr>
          <p:cNvPr id="31" name="文本框 30"/>
          <p:cNvSpPr txBox="1"/>
          <p:nvPr/>
        </p:nvSpPr>
        <p:spPr>
          <a:xfrm>
            <a:off x="556380" y="1154932"/>
            <a:ext cx="1357087"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波动率微笑</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19</a:t>
            </a:fld>
            <a:endParaRPr lang="zh-CN" altLang="en-US" dirty="0"/>
          </a:p>
        </p:txBody>
      </p:sp>
      <p:sp>
        <p:nvSpPr>
          <p:cNvPr id="14" name="文本框 13"/>
          <p:cNvSpPr txBox="1"/>
          <p:nvPr/>
        </p:nvSpPr>
        <p:spPr>
          <a:xfrm>
            <a:off x="6180511" y="3101378"/>
            <a:ext cx="5257800" cy="307777"/>
          </a:xfrm>
          <a:prstGeom prst="rect">
            <a:avLst/>
          </a:prstGeom>
          <a:noFill/>
        </p:spPr>
        <p:txBody>
          <a:bodyPr wrap="square">
            <a:spAutoFit/>
          </a:bodyPr>
          <a:lstStyle/>
          <a:p>
            <a:pPr marL="0" marR="0" lvl="0" indent="0" algn="ctr" defTabSz="914400" rtl="0" eaLnBrk="1" fontAlgn="auto" latinLnBrk="0" hangingPunct="1">
              <a:spcAft>
                <a:spcPts val="50"/>
              </a:spcAft>
              <a:buClrTx/>
              <a:buSzTx/>
              <a:buFontTx/>
              <a:buNone/>
              <a:defRPr/>
            </a:pPr>
            <a:r>
              <a:rPr lang="zh-CN" altLang="en-US" sz="1400" dirty="0">
                <a:solidFill>
                  <a:prstClr val="black"/>
                </a:solidFill>
                <a:cs typeface="+mn-ea"/>
                <a:sym typeface="+mn-lt"/>
              </a:rPr>
              <a:t>货币</a:t>
            </a:r>
            <a:r>
              <a:rPr kumimoji="0" lang="zh-CN" altLang="en-US" sz="1400" b="0" i="0" u="none" strike="noStrike" kern="1200" cap="none" spc="0" normalizeH="0" baseline="0" noProof="0" dirty="0">
                <a:ln>
                  <a:noFill/>
                </a:ln>
                <a:solidFill>
                  <a:prstClr val="black"/>
                </a:solidFill>
                <a:effectLst/>
                <a:uLnTx/>
                <a:uFillTx/>
                <a:cs typeface="+mn-ea"/>
                <a:sym typeface="+mn-lt"/>
              </a:rPr>
              <a:t>期权的波动性微笑</a:t>
            </a:r>
          </a:p>
        </p:txBody>
      </p:sp>
      <p:pic>
        <p:nvPicPr>
          <p:cNvPr id="7" name="图片 6"/>
          <p:cNvPicPr>
            <a:picLocks noChangeAspect="1"/>
          </p:cNvPicPr>
          <p:nvPr/>
        </p:nvPicPr>
        <p:blipFill>
          <a:blip r:embed="rId3"/>
          <a:stretch>
            <a:fillRect/>
          </a:stretch>
        </p:blipFill>
        <p:spPr>
          <a:xfrm>
            <a:off x="6921202" y="931169"/>
            <a:ext cx="3590440" cy="2087031"/>
          </a:xfrm>
          <a:prstGeom prst="rect">
            <a:avLst/>
          </a:prstGeom>
        </p:spPr>
      </p:pic>
      <p:pic>
        <p:nvPicPr>
          <p:cNvPr id="12" name="图片 11"/>
          <p:cNvPicPr>
            <a:picLocks noChangeAspect="1"/>
          </p:cNvPicPr>
          <p:nvPr/>
        </p:nvPicPr>
        <p:blipFill>
          <a:blip r:embed="rId4"/>
          <a:stretch>
            <a:fillRect/>
          </a:stretch>
        </p:blipFill>
        <p:spPr>
          <a:xfrm>
            <a:off x="7189344" y="3492333"/>
            <a:ext cx="2944116" cy="2450136"/>
          </a:xfrm>
          <a:prstGeom prst="rect">
            <a:avLst/>
          </a:prstGeom>
        </p:spPr>
      </p:pic>
      <p:sp>
        <p:nvSpPr>
          <p:cNvPr id="13" name="文本框 12"/>
          <p:cNvSpPr txBox="1"/>
          <p:nvPr/>
        </p:nvSpPr>
        <p:spPr>
          <a:xfrm>
            <a:off x="6368388" y="5962314"/>
            <a:ext cx="5257800" cy="307777"/>
          </a:xfrm>
          <a:prstGeom prst="rect">
            <a:avLst/>
          </a:prstGeom>
          <a:noFill/>
        </p:spPr>
        <p:txBody>
          <a:bodyPr wrap="square">
            <a:spAutoFit/>
          </a:bodyPr>
          <a:lstStyle/>
          <a:p>
            <a:pPr marL="0" marR="0" lvl="0" indent="0" algn="ctr" defTabSz="914400" rtl="0" eaLnBrk="1" fontAlgn="auto" latinLnBrk="0" hangingPunct="1">
              <a:spcAft>
                <a:spcPts val="50"/>
              </a:spcAft>
              <a:buClrTx/>
              <a:buSzTx/>
              <a:buFontTx/>
              <a:buNone/>
              <a:defRPr/>
            </a:pPr>
            <a:r>
              <a:rPr kumimoji="0" lang="zh-CN" altLang="en-US" sz="1400" b="0" i="0" u="none" strike="noStrike" kern="1200" cap="none" spc="0" normalizeH="0" baseline="0" noProof="0" dirty="0">
                <a:ln>
                  <a:noFill/>
                </a:ln>
                <a:solidFill>
                  <a:prstClr val="black"/>
                </a:solidFill>
                <a:effectLst/>
                <a:uLnTx/>
                <a:uFillTx/>
                <a:cs typeface="+mn-ea"/>
                <a:sym typeface="+mn-lt"/>
              </a:rPr>
              <a:t>股票期权的波动性微笑</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47598" y="1941333"/>
            <a:ext cx="4453984" cy="400110"/>
          </a:xfrm>
          <a:prstGeom prst="rect">
            <a:avLst/>
          </a:prstGeom>
          <a:noFill/>
        </p:spPr>
        <p:txBody>
          <a:bodyPr wrap="square" rtlCol="0">
            <a:spAutoFit/>
          </a:bodyPr>
          <a:lstStyle/>
          <a:p>
            <a:pPr>
              <a:spcAft>
                <a:spcPts val="50"/>
              </a:spcAft>
              <a:defRPr/>
            </a:pPr>
            <a:r>
              <a:rPr lang="zh-CN" altLang="en-US" sz="2000" b="1" dirty="0">
                <a:solidFill>
                  <a:srgbClr val="972022"/>
                </a:solidFill>
                <a:cs typeface="+mn-ea"/>
                <a:sym typeface="+mn-lt"/>
              </a:rPr>
              <a:t>衍生品基本概念</a:t>
            </a:r>
            <a:endParaRPr lang="zh-CN" altLang="en-US" sz="2000" b="1" dirty="0">
              <a:solidFill>
                <a:srgbClr val="972022"/>
              </a:solidFill>
              <a:cs typeface="+mn-ea"/>
            </a:endParaRPr>
          </a:p>
        </p:txBody>
      </p:sp>
      <p:sp>
        <p:nvSpPr>
          <p:cNvPr id="6" name="文本框 5"/>
          <p:cNvSpPr txBox="1"/>
          <p:nvPr/>
        </p:nvSpPr>
        <p:spPr>
          <a:xfrm>
            <a:off x="4647598" y="2802504"/>
            <a:ext cx="4453984" cy="400110"/>
          </a:xfrm>
          <a:prstGeom prst="rect">
            <a:avLst/>
          </a:prstGeom>
          <a:noFill/>
        </p:spPr>
        <p:txBody>
          <a:bodyPr wrap="square" rtlCol="0">
            <a:spAutoFit/>
          </a:bodyPr>
          <a:lstStyle/>
          <a:p>
            <a:pPr>
              <a:spcAft>
                <a:spcPts val="50"/>
              </a:spcAft>
              <a:defRPr/>
            </a:pPr>
            <a:r>
              <a:rPr lang="zh-CN" altLang="en-US" sz="2000" dirty="0">
                <a:solidFill>
                  <a:prstClr val="white">
                    <a:lumMod val="65000"/>
                  </a:prstClr>
                </a:solidFill>
                <a:cs typeface="+mn-ea"/>
                <a:sym typeface="+mn-lt"/>
              </a:rPr>
              <a:t>期权定价与策略</a:t>
            </a:r>
          </a:p>
        </p:txBody>
      </p:sp>
      <p:sp>
        <p:nvSpPr>
          <p:cNvPr id="7" name="文本框 6"/>
          <p:cNvSpPr txBox="1"/>
          <p:nvPr/>
        </p:nvSpPr>
        <p:spPr>
          <a:xfrm>
            <a:off x="4647598" y="3653352"/>
            <a:ext cx="4375830" cy="400110"/>
          </a:xfrm>
          <a:prstGeom prst="rect">
            <a:avLst/>
          </a:prstGeom>
          <a:noFill/>
        </p:spPr>
        <p:txBody>
          <a:bodyPr wrap="square" rtlCol="0">
            <a:spAutoFit/>
          </a:bodyPr>
          <a:lstStyle/>
          <a:p>
            <a:pPr marR="0" lvl="0" indent="0" fontAlgn="auto">
              <a:spcAft>
                <a:spcPts val="50"/>
              </a:spcAft>
              <a:buClrTx/>
              <a:buSzTx/>
              <a:buFontTx/>
              <a:buNone/>
              <a:defRPr/>
            </a:pPr>
            <a:r>
              <a:rPr lang="zh-CN" altLang="en-US" sz="2000" dirty="0">
                <a:solidFill>
                  <a:prstClr val="white">
                    <a:lumMod val="65000"/>
                  </a:prstClr>
                </a:solidFill>
                <a:cs typeface="+mn-ea"/>
                <a:sym typeface="+mn-lt"/>
              </a:rPr>
              <a:t>数值模拟方法</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2</a:t>
            </a:fld>
            <a:endParaRPr lang="zh-CN" altLang="en-US" dirty="0"/>
          </a:p>
        </p:txBody>
      </p:sp>
      <p:sp>
        <p:nvSpPr>
          <p:cNvPr id="3" name="矩形: 圆角 2"/>
          <p:cNvSpPr/>
          <p:nvPr/>
        </p:nvSpPr>
        <p:spPr>
          <a:xfrm>
            <a:off x="3968006" y="1889319"/>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580744" y="2435711"/>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968006" y="273684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580744" y="328323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968006" y="3590709"/>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580744" y="4137101"/>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968006" y="4444578"/>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580744" y="4990970"/>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23" name="文本框 22"/>
          <p:cNvSpPr txBox="1"/>
          <p:nvPr/>
        </p:nvSpPr>
        <p:spPr>
          <a:xfrm>
            <a:off x="4647598" y="4514523"/>
            <a:ext cx="6094428" cy="400110"/>
          </a:xfrm>
          <a:prstGeom prst="rect">
            <a:avLst/>
          </a:prstGeom>
          <a:noFill/>
        </p:spPr>
        <p:txBody>
          <a:bodyPr wrap="square">
            <a:spAutoFit/>
          </a:bodyPr>
          <a:lstStyle/>
          <a:p>
            <a:pPr marR="0" lvl="0" indent="0" fontAlgn="auto">
              <a:spcAft>
                <a:spcPts val="50"/>
              </a:spcAft>
              <a:buClrTx/>
              <a:buSzTx/>
              <a:buFontTx/>
              <a:buNone/>
              <a:defRPr/>
            </a:pPr>
            <a:r>
              <a:rPr lang="zh-CN" altLang="en-US" sz="2000" dirty="0">
                <a:solidFill>
                  <a:prstClr val="white">
                    <a:lumMod val="65000"/>
                  </a:prstClr>
                </a:solidFill>
                <a:cs typeface="+mn-ea"/>
                <a:sym typeface="+mn-lt"/>
              </a:rPr>
              <a:t>场外衍生品介绍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0"/>
            <a:ext cx="10515600" cy="1058545"/>
          </a:xfrm>
        </p:spPr>
        <p:txBody>
          <a:bodyPr>
            <a:normAutofit/>
          </a:bodyPr>
          <a:lstStyle/>
          <a:p>
            <a:pPr>
              <a:lnSpc>
                <a:spcPct val="100000"/>
              </a:lnSpc>
              <a:spcAft>
                <a:spcPts val="50"/>
              </a:spcAft>
            </a:pPr>
            <a:r>
              <a:rPr lang="en-US" altLang="zh-CN" i="1" dirty="0">
                <a:latin typeface="+mn-lt"/>
                <a:ea typeface="+mn-ea"/>
                <a:cs typeface="+mn-ea"/>
                <a:sym typeface="+mn-lt"/>
              </a:rPr>
              <a:t>Volatility Smiles </a:t>
            </a:r>
          </a:p>
        </p:txBody>
      </p:sp>
      <p:sp>
        <p:nvSpPr>
          <p:cNvPr id="30" name="文本框 29"/>
          <p:cNvSpPr txBox="1"/>
          <p:nvPr/>
        </p:nvSpPr>
        <p:spPr>
          <a:xfrm>
            <a:off x="556379" y="1620651"/>
            <a:ext cx="5267234" cy="4363759"/>
          </a:xfrm>
          <a:prstGeom prst="rect">
            <a:avLst/>
          </a:prstGeom>
          <a:noFill/>
          <a:ln w="19050">
            <a:solidFill>
              <a:srgbClr val="972022"/>
            </a:solidFill>
            <a:prstDash val="sysDash"/>
          </a:ln>
        </p:spPr>
        <p:txBody>
          <a:bodyPr wrap="square" rtlCol="0">
            <a:spAutoFit/>
          </a:bodyPr>
          <a:lstStyle/>
          <a:p>
            <a:pPr>
              <a:lnSpc>
                <a:spcPct val="130000"/>
              </a:lnSpc>
              <a:spcBef>
                <a:spcPts val="300"/>
              </a:spcBef>
              <a:spcAft>
                <a:spcPts val="300"/>
              </a:spcAft>
              <a:defRPr/>
            </a:pPr>
            <a:r>
              <a:rPr lang="zh-CN" altLang="en-US" sz="1600" dirty="0">
                <a:solidFill>
                  <a:prstClr val="black"/>
                </a:solidFill>
                <a:latin typeface="Times New Roman" panose="02020603050405020304"/>
                <a:ea typeface="微软雅黑" panose="020B0503020204020204" pitchFamily="34" charset="-122"/>
                <a:cs typeface="+mn-ea"/>
                <a:sym typeface="+mn-lt"/>
              </a:rPr>
              <a:t>对波动率微笑现象的描述：</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现实市场中货币资产的收益率分布呈现出尖峰肥尾的特征，相比于对数正态分布，低估了深度实值和深度虚值期权的概率，对应低估其了价格</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现实世界中金融资产的收益率分布呈现出左边肥尾右边瘦尾部特征，相比于对数正态分布，低估低执行价格期权的隐含波动率</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a:lnSpc>
                <a:spcPct val="130000"/>
              </a:lnSpc>
              <a:spcBef>
                <a:spcPts val="300"/>
              </a:spcBef>
              <a:spcAft>
                <a:spcPts val="300"/>
              </a:spcAft>
              <a:defRPr/>
            </a:pPr>
            <a:r>
              <a:rPr lang="zh-CN" altLang="en-US" sz="1600" dirty="0">
                <a:solidFill>
                  <a:prstClr val="black"/>
                </a:solidFill>
                <a:latin typeface="Times New Roman" panose="02020603050405020304"/>
                <a:ea typeface="微软雅黑" panose="020B0503020204020204" pitchFamily="34" charset="-122"/>
                <a:cs typeface="+mn-ea"/>
                <a:sym typeface="+mn-lt"/>
              </a:rPr>
              <a:t>对股票期权的解释：</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杠杆效应：股票价格下跌，杠杆增加，波动率增加</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波动率反馈效应：外部原因导致波动率上涨，投资者需要更高的回报，因此股票价格下降</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暴跌恐惧：其对深度虚值期权赋予了较高价值</a:t>
            </a: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p:sp>
        <p:nvSpPr>
          <p:cNvPr id="31" name="文本框 30"/>
          <p:cNvSpPr txBox="1"/>
          <p:nvPr/>
        </p:nvSpPr>
        <p:spPr>
          <a:xfrm>
            <a:off x="556380" y="1154932"/>
            <a:ext cx="187355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现象描述与解释</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20</a:t>
            </a:fld>
            <a:endParaRPr lang="zh-CN" altLang="en-US" dirty="0"/>
          </a:p>
        </p:txBody>
      </p:sp>
      <p:pic>
        <p:nvPicPr>
          <p:cNvPr id="11" name="图片 10"/>
          <p:cNvPicPr>
            <a:picLocks noChangeAspect="1"/>
          </p:cNvPicPr>
          <p:nvPr/>
        </p:nvPicPr>
        <p:blipFill>
          <a:blip r:embed="rId3"/>
          <a:stretch>
            <a:fillRect/>
          </a:stretch>
        </p:blipFill>
        <p:spPr>
          <a:xfrm>
            <a:off x="7001467" y="3579237"/>
            <a:ext cx="3617524" cy="2455266"/>
          </a:xfrm>
          <a:prstGeom prst="rect">
            <a:avLst/>
          </a:prstGeom>
        </p:spPr>
      </p:pic>
      <p:sp>
        <p:nvSpPr>
          <p:cNvPr id="15" name="文本框 14"/>
          <p:cNvSpPr txBox="1"/>
          <p:nvPr/>
        </p:nvSpPr>
        <p:spPr>
          <a:xfrm>
            <a:off x="6287672" y="6034503"/>
            <a:ext cx="5257800" cy="307777"/>
          </a:xfrm>
          <a:prstGeom prst="rect">
            <a:avLst/>
          </a:prstGeom>
          <a:noFill/>
        </p:spPr>
        <p:txBody>
          <a:bodyPr wrap="square">
            <a:spAutoFit/>
          </a:bodyPr>
          <a:lstStyle/>
          <a:p>
            <a:pPr marL="0" marR="0" lvl="0" indent="0" algn="ctr" defTabSz="914400" rtl="0" eaLnBrk="1" fontAlgn="auto" latinLnBrk="0" hangingPunct="1">
              <a:spcAft>
                <a:spcPts val="50"/>
              </a:spcAft>
              <a:buClrTx/>
              <a:buSzTx/>
              <a:buFontTx/>
              <a:buNone/>
              <a:defRPr/>
            </a:pPr>
            <a:r>
              <a:rPr kumimoji="0" lang="zh-CN" altLang="en-US" sz="1400" b="0" i="0" u="none" strike="noStrike" kern="1200" cap="none" spc="0" normalizeH="0" baseline="0" noProof="0" dirty="0">
                <a:ln>
                  <a:noFill/>
                </a:ln>
                <a:solidFill>
                  <a:prstClr val="black"/>
                </a:solidFill>
                <a:effectLst/>
                <a:uLnTx/>
                <a:uFillTx/>
                <a:cs typeface="+mn-ea"/>
                <a:sym typeface="+mn-lt"/>
              </a:rPr>
              <a:t>股票期权的隐含分布和对数正态分布</a:t>
            </a:r>
          </a:p>
        </p:txBody>
      </p:sp>
      <p:sp>
        <p:nvSpPr>
          <p:cNvPr id="4" name="文本框 3"/>
          <p:cNvSpPr txBox="1"/>
          <p:nvPr/>
        </p:nvSpPr>
        <p:spPr>
          <a:xfrm>
            <a:off x="6261805" y="3362915"/>
            <a:ext cx="5257800" cy="307777"/>
          </a:xfrm>
          <a:prstGeom prst="rect">
            <a:avLst/>
          </a:prstGeom>
          <a:noFill/>
        </p:spPr>
        <p:txBody>
          <a:bodyPr wrap="square">
            <a:spAutoFit/>
          </a:bodyPr>
          <a:lstStyle/>
          <a:p>
            <a:pPr marL="0" marR="0" lvl="0" indent="0" algn="ctr" defTabSz="914400" rtl="0" eaLnBrk="1" fontAlgn="auto" latinLnBrk="0" hangingPunct="1">
              <a:spcAft>
                <a:spcPts val="50"/>
              </a:spcAft>
              <a:buClrTx/>
              <a:buSzTx/>
              <a:buFontTx/>
              <a:buNone/>
              <a:defRPr/>
            </a:pPr>
            <a:r>
              <a:rPr lang="zh-CN" altLang="en-US" sz="1400" dirty="0">
                <a:solidFill>
                  <a:prstClr val="black"/>
                </a:solidFill>
                <a:cs typeface="+mn-ea"/>
                <a:sym typeface="+mn-lt"/>
              </a:rPr>
              <a:t>货币</a:t>
            </a:r>
            <a:r>
              <a:rPr kumimoji="0" lang="zh-CN" altLang="en-US" sz="1400" b="0" i="0" u="none" strike="noStrike" kern="1200" cap="none" spc="0" normalizeH="0" baseline="0" noProof="0" dirty="0">
                <a:ln>
                  <a:noFill/>
                </a:ln>
                <a:solidFill>
                  <a:prstClr val="black"/>
                </a:solidFill>
                <a:effectLst/>
                <a:uLnTx/>
                <a:uFillTx/>
                <a:cs typeface="+mn-ea"/>
                <a:sym typeface="+mn-lt"/>
              </a:rPr>
              <a:t>期权的隐含分布和对数正态分布</a:t>
            </a:r>
          </a:p>
        </p:txBody>
      </p:sp>
      <p:pic>
        <p:nvPicPr>
          <p:cNvPr id="5" name="图片 4"/>
          <p:cNvPicPr>
            <a:picLocks noChangeAspect="1"/>
          </p:cNvPicPr>
          <p:nvPr/>
        </p:nvPicPr>
        <p:blipFill>
          <a:blip r:embed="rId4"/>
          <a:stretch>
            <a:fillRect/>
          </a:stretch>
        </p:blipFill>
        <p:spPr>
          <a:xfrm>
            <a:off x="7001467" y="872134"/>
            <a:ext cx="3417499" cy="235621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41910"/>
            <a:ext cx="10515600" cy="1011555"/>
          </a:xfrm>
        </p:spPr>
        <p:txBody>
          <a:bodyPr>
            <a:normAutofit/>
          </a:bodyPr>
          <a:lstStyle/>
          <a:p>
            <a:pPr>
              <a:lnSpc>
                <a:spcPct val="100000"/>
              </a:lnSpc>
              <a:spcAft>
                <a:spcPts val="50"/>
              </a:spcAft>
            </a:pP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Volatility Surface Strategy </a:t>
            </a:r>
            <a:endParaRPr lang="en-US" altLang="zh-CN" dirty="0">
              <a:latin typeface="+mn-lt"/>
              <a:ea typeface="+mn-ea"/>
              <a:cs typeface="+mn-ea"/>
              <a:sym typeface="+mn-lt"/>
            </a:endParaRPr>
          </a:p>
        </p:txBody>
      </p:sp>
      <p:sp>
        <p:nvSpPr>
          <p:cNvPr id="31" name="文本框 30"/>
          <p:cNvSpPr txBox="1"/>
          <p:nvPr/>
        </p:nvSpPr>
        <p:spPr>
          <a:xfrm>
            <a:off x="517527" y="1184824"/>
            <a:ext cx="210640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波动率曲面及策略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21</a:t>
            </a:fld>
            <a:endParaRPr lang="zh-CN" altLang="en-US" dirty="0"/>
          </a:p>
        </p:txBody>
      </p:sp>
      <p:sp>
        <p:nvSpPr>
          <p:cNvPr id="19" name="文本框 18"/>
          <p:cNvSpPr txBox="1"/>
          <p:nvPr/>
        </p:nvSpPr>
        <p:spPr>
          <a:xfrm>
            <a:off x="517523" y="1554156"/>
            <a:ext cx="6043533" cy="4952638"/>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200"/>
              </a:spcBef>
              <a:spcAft>
                <a:spcPts val="200"/>
              </a:spcAft>
              <a:buFont typeface="Arial" panose="020B0604020202020204" pitchFamily="34" charset="0"/>
              <a:buChar char="•"/>
              <a:defRPr/>
            </a:pPr>
            <a:r>
              <a:rPr lang="zh-CN" altLang="en-US" sz="1600" dirty="0"/>
              <a:t>波动率微笑加上期限结构就形成了波动率曲面，无论是</a:t>
            </a:r>
            <a:r>
              <a:rPr lang="en-US" altLang="zh-CN" sz="1600" i="1" dirty="0"/>
              <a:t>Gamma Scalping</a:t>
            </a:r>
            <a:r>
              <a:rPr lang="zh-CN" altLang="en-US" sz="1600" dirty="0"/>
              <a:t>还是波动率曲面交易策略，都属于波动率交易策略的范畴，其逻辑核心在于波动率的均值回复特性。</a:t>
            </a:r>
            <a:endParaRPr lang="en-US" altLang="zh-CN" sz="1600" dirty="0"/>
          </a:p>
          <a:p>
            <a:pPr marL="285750" indent="-285750">
              <a:lnSpc>
                <a:spcPct val="130000"/>
              </a:lnSpc>
              <a:spcBef>
                <a:spcPts val="200"/>
              </a:spcBef>
              <a:spcAft>
                <a:spcPts val="200"/>
              </a:spcAft>
              <a:buFont typeface="Wingdings" panose="05000000000000000000" pitchFamily="2" charset="2"/>
              <a:buChar char="ü"/>
              <a:defRPr/>
            </a:pPr>
            <a:r>
              <a:rPr lang="zh-CN" altLang="en-US" sz="1600" dirty="0"/>
              <a:t>波动率曲面上特定点的均值回复情况 </a:t>
            </a:r>
            <a:r>
              <a:rPr lang="en-US" altLang="zh-CN" sz="1600" dirty="0"/>
              <a:t>– </a:t>
            </a:r>
            <a:r>
              <a:rPr lang="en-US" altLang="zh-CN" sz="1600" i="1" dirty="0"/>
              <a:t>Gamma Scalping</a:t>
            </a:r>
          </a:p>
          <a:p>
            <a:pPr marL="285750" indent="-285750">
              <a:lnSpc>
                <a:spcPct val="130000"/>
              </a:lnSpc>
              <a:spcBef>
                <a:spcPts val="200"/>
              </a:spcBef>
              <a:spcAft>
                <a:spcPts val="200"/>
              </a:spcAft>
              <a:buFont typeface="Wingdings" panose="05000000000000000000" pitchFamily="2" charset="2"/>
              <a:buChar char="ü"/>
              <a:defRPr/>
            </a:pPr>
            <a:r>
              <a:rPr lang="zh-CN" altLang="en-US" sz="1600" dirty="0"/>
              <a:t>波动率曲面特定切面的期限结构的均值回复</a:t>
            </a:r>
            <a:r>
              <a:rPr lang="en-US" altLang="zh-CN" sz="1600" dirty="0"/>
              <a:t> –  </a:t>
            </a:r>
            <a:r>
              <a:rPr lang="en-US" altLang="zh-CN" sz="1600" i="1" dirty="0"/>
              <a:t>Calendar Spread </a:t>
            </a:r>
            <a:r>
              <a:rPr lang="zh-CN" altLang="en-US" sz="1600" dirty="0"/>
              <a:t>（适用于远期隐含波动率偏低）</a:t>
            </a:r>
            <a:endParaRPr lang="en-US" altLang="zh-CN" sz="1600" i="1" dirty="0"/>
          </a:p>
          <a:p>
            <a:pPr marL="285750" indent="-285750">
              <a:lnSpc>
                <a:spcPct val="130000"/>
              </a:lnSpc>
              <a:spcBef>
                <a:spcPts val="200"/>
              </a:spcBef>
              <a:spcAft>
                <a:spcPts val="200"/>
              </a:spcAft>
              <a:buFont typeface="Wingdings" panose="05000000000000000000" pitchFamily="2" charset="2"/>
              <a:buChar char="ü"/>
              <a:defRPr/>
            </a:pPr>
            <a:r>
              <a:rPr lang="zh-CN" altLang="en-US" sz="1600" dirty="0"/>
              <a:t>波动率曲面整体的异常凹凸结构 </a:t>
            </a:r>
            <a:r>
              <a:rPr lang="en-US" altLang="zh-CN" sz="1600" dirty="0"/>
              <a:t>– </a:t>
            </a:r>
            <a:r>
              <a:rPr lang="en-US" altLang="zh-CN" sz="1600" i="1" dirty="0"/>
              <a:t>Short-term butterfly &amp; Calendar spread</a:t>
            </a:r>
            <a:endParaRPr lang="en-US" altLang="zh-CN" sz="1600" dirty="0"/>
          </a:p>
          <a:p>
            <a:pPr marL="285750" indent="-285750">
              <a:lnSpc>
                <a:spcPct val="130000"/>
              </a:lnSpc>
              <a:spcBef>
                <a:spcPts val="200"/>
              </a:spcBef>
              <a:spcAft>
                <a:spcPts val="200"/>
              </a:spcAft>
              <a:buFont typeface="Arial" panose="020B0604020202020204" pitchFamily="34" charset="0"/>
              <a:buChar char="•"/>
              <a:defRPr/>
            </a:pPr>
            <a:r>
              <a:rPr lang="zh-CN" altLang="en-US" sz="1600" dirty="0"/>
              <a:t>事件驱动型波动率交易</a:t>
            </a:r>
            <a:endParaRPr lang="en-US" altLang="zh-CN" sz="1600" dirty="0"/>
          </a:p>
          <a:p>
            <a:pPr marL="285750" indent="-285750">
              <a:lnSpc>
                <a:spcPct val="130000"/>
              </a:lnSpc>
              <a:spcBef>
                <a:spcPts val="200"/>
              </a:spcBef>
              <a:spcAft>
                <a:spcPts val="200"/>
              </a:spcAft>
              <a:buFont typeface="Arial" panose="020B0604020202020204" pitchFamily="34" charset="0"/>
              <a:buChar char="•"/>
              <a:defRPr/>
            </a:pPr>
            <a:r>
              <a:rPr lang="zh-CN" altLang="en-US" sz="1600" dirty="0"/>
              <a:t>通常而言，对于个股盈利性重大事件前夕，由于不确定增大，隐含波动率会逐步提高；而公告结束后，除非极度利空或者利好，隐含波动率会逐步下降。</a:t>
            </a:r>
            <a:endParaRPr lang="en-US" altLang="zh-CN" sz="1600" dirty="0"/>
          </a:p>
          <a:p>
            <a:pPr marL="285750" indent="-285750">
              <a:lnSpc>
                <a:spcPct val="130000"/>
              </a:lnSpc>
              <a:spcBef>
                <a:spcPts val="200"/>
              </a:spcBef>
              <a:spcAft>
                <a:spcPts val="200"/>
              </a:spcAft>
              <a:buFont typeface="Wingdings" panose="05000000000000000000" pitchFamily="2" charset="2"/>
              <a:buChar char="ü"/>
              <a:defRPr/>
            </a:pPr>
            <a:r>
              <a:rPr lang="zh-CN" altLang="en-US" sz="1600" dirty="0"/>
              <a:t>提前</a:t>
            </a:r>
            <a:r>
              <a:rPr lang="en-US" altLang="zh-CN" sz="1600" i="1" dirty="0"/>
              <a:t>Long Vol</a:t>
            </a:r>
            <a:r>
              <a:rPr lang="zh-CN" altLang="en-US" sz="1600" dirty="0"/>
              <a:t>， 在公告出来前一天 </a:t>
            </a:r>
            <a:r>
              <a:rPr lang="en-US" altLang="zh-CN" sz="1600" i="1" dirty="0"/>
              <a:t>Close position.</a:t>
            </a:r>
          </a:p>
          <a:p>
            <a:pPr marL="285750" indent="-285750">
              <a:lnSpc>
                <a:spcPct val="130000"/>
              </a:lnSpc>
              <a:spcBef>
                <a:spcPts val="200"/>
              </a:spcBef>
              <a:spcAft>
                <a:spcPts val="200"/>
              </a:spcAft>
              <a:buFont typeface="Wingdings" panose="05000000000000000000" pitchFamily="2" charset="2"/>
              <a:buChar char="ü"/>
              <a:defRPr/>
            </a:pPr>
            <a:r>
              <a:rPr lang="zh-CN" altLang="en-US" sz="1600" dirty="0"/>
              <a:t>公告前一天</a:t>
            </a:r>
            <a:r>
              <a:rPr lang="en-US" altLang="zh-CN" sz="1600" i="1" dirty="0"/>
              <a:t>Short Vol</a:t>
            </a:r>
            <a:r>
              <a:rPr lang="zh-CN" altLang="en-US" sz="1600" dirty="0"/>
              <a:t>，公告后</a:t>
            </a:r>
            <a:r>
              <a:rPr lang="en-US" altLang="zh-CN" sz="1600" i="1" dirty="0"/>
              <a:t>Close Position</a:t>
            </a:r>
            <a:r>
              <a:rPr lang="en-US" altLang="zh-CN" sz="1600" dirty="0"/>
              <a:t>.</a:t>
            </a:r>
          </a:p>
        </p:txBody>
      </p:sp>
      <p:pic>
        <p:nvPicPr>
          <p:cNvPr id="9" name="图片 8"/>
          <p:cNvPicPr>
            <a:picLocks noChangeAspect="1"/>
          </p:cNvPicPr>
          <p:nvPr/>
        </p:nvPicPr>
        <p:blipFill rotWithShape="1">
          <a:blip r:embed="rId3"/>
          <a:srcRect l="3872" t="2124" r="2636" b="2852"/>
          <a:stretch>
            <a:fillRect/>
          </a:stretch>
        </p:blipFill>
        <p:spPr>
          <a:xfrm>
            <a:off x="6925865" y="2195177"/>
            <a:ext cx="4656841" cy="36858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t>交易波动率：</a:t>
            </a:r>
            <a:r>
              <a:rPr lang="en-US" altLang="zh-CN" dirty="0"/>
              <a:t>VIX</a:t>
            </a:r>
            <a:r>
              <a:rPr lang="zh-CN" altLang="en-US" dirty="0"/>
              <a:t>（S&amp;P500指数期权的隐含波动率）</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22</a:t>
            </a:fld>
            <a:endParaRPr lang="zh-CN" altLang="en-US" dirty="0"/>
          </a:p>
        </p:txBody>
      </p:sp>
      <p:sp>
        <p:nvSpPr>
          <p:cNvPr id="13" name="文本框 12"/>
          <p:cNvSpPr txBox="1"/>
          <p:nvPr/>
        </p:nvSpPr>
        <p:spPr>
          <a:xfrm>
            <a:off x="437080" y="1056050"/>
            <a:ext cx="1510253"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VIX</a:t>
            </a:r>
            <a:r>
              <a:rPr kumimoji="0" lang="zh-CN" altLang="en-US" sz="1800" b="0" i="0" u="none" strike="noStrike" kern="1200" cap="none" spc="0" normalizeH="0" baseline="0" noProof="0" dirty="0">
                <a:ln>
                  <a:noFill/>
                </a:ln>
                <a:solidFill>
                  <a:prstClr val="white"/>
                </a:solidFill>
                <a:effectLst/>
                <a:uLnTx/>
                <a:uFillTx/>
                <a:cs typeface="+mn-ea"/>
                <a:sym typeface="+mn-lt"/>
              </a:rPr>
              <a:t>基本概念</a:t>
            </a:r>
            <a:endParaRPr kumimoji="0" lang="en-US" altLang="zh-CN" sz="1800" b="0" i="0" u="none" strike="noStrike" kern="1200" cap="none" spc="0" normalizeH="0" baseline="0" noProof="0" dirty="0">
              <a:ln>
                <a:noFill/>
              </a:ln>
              <a:solidFill>
                <a:prstClr val="white"/>
              </a:solidFill>
              <a:effectLst/>
              <a:uLnTx/>
              <a:uFillTx/>
              <a:cs typeface="+mn-ea"/>
              <a:sym typeface="+mn-lt"/>
            </a:endParaRPr>
          </a:p>
        </p:txBody>
      </p:sp>
      <p:sp>
        <p:nvSpPr>
          <p:cNvPr id="20" name="文本框 19"/>
          <p:cNvSpPr txBox="1"/>
          <p:nvPr/>
        </p:nvSpPr>
        <p:spPr>
          <a:xfrm>
            <a:off x="428614" y="1469787"/>
            <a:ext cx="11531485" cy="1608133"/>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en-US" altLang="zh-CN" sz="1600" b="0" i="0" dirty="0">
                <a:effectLst/>
                <a:latin typeface="+mn-ea"/>
              </a:rPr>
              <a:t>VIX</a:t>
            </a:r>
            <a:r>
              <a:rPr lang="zh-CN" altLang="en-US" sz="1600" b="0" i="0" dirty="0">
                <a:effectLst/>
                <a:latin typeface="+mn-ea"/>
              </a:rPr>
              <a:t>，是一个实时市场指数，代表市场对未来</a:t>
            </a:r>
            <a:r>
              <a:rPr lang="en-US" altLang="zh-CN" sz="1600" b="0" i="0" dirty="0">
                <a:effectLst/>
                <a:latin typeface="+mn-ea"/>
              </a:rPr>
              <a:t>30</a:t>
            </a:r>
            <a:r>
              <a:rPr lang="zh-CN" altLang="en-US" sz="1600" b="0" i="0" dirty="0">
                <a:effectLst/>
                <a:latin typeface="+mn-ea"/>
              </a:rPr>
              <a:t>天波动性的预期。投资者在做投资决定时，使用</a:t>
            </a:r>
            <a:r>
              <a:rPr lang="en-US" altLang="zh-CN" sz="1600" b="0" i="0" dirty="0">
                <a:effectLst/>
                <a:latin typeface="+mn-ea"/>
              </a:rPr>
              <a:t>VIX</a:t>
            </a:r>
            <a:r>
              <a:rPr lang="zh-CN" altLang="en-US" sz="1600" b="0" i="0" dirty="0">
                <a:effectLst/>
                <a:latin typeface="+mn-ea"/>
              </a:rPr>
              <a:t>指数来衡量市场的风险、恐惧或压力水平，其也被称为恐慌指数</a:t>
            </a:r>
            <a:endParaRPr lang="en-US" altLang="zh-CN" sz="1600" b="0" i="0" dirty="0">
              <a:effectLst/>
              <a:latin typeface="+mn-ea"/>
            </a:endParaRPr>
          </a:p>
          <a:p>
            <a:pPr marL="285750" indent="-285750">
              <a:spcAft>
                <a:spcPts val="50"/>
              </a:spcAft>
              <a:buFont typeface="Arial" panose="020B0604020202020204" pitchFamily="34" charset="0"/>
              <a:buChar char="•"/>
              <a:defRPr/>
            </a:pPr>
            <a:r>
              <a:rPr lang="zh-CN" altLang="en-US" sz="1600" dirty="0">
                <a:latin typeface="+mn-ea"/>
                <a:cs typeface="+mn-ea"/>
                <a:sym typeface="+mn-lt"/>
              </a:rPr>
              <a:t>一般使用</a:t>
            </a:r>
            <a:r>
              <a:rPr lang="en-US" altLang="zh-CN" sz="1600" dirty="0">
                <a:latin typeface="+mn-ea"/>
                <a:cs typeface="+mn-ea"/>
                <a:sym typeface="+mn-lt"/>
              </a:rPr>
              <a:t>VIX</a:t>
            </a:r>
            <a:r>
              <a:rPr lang="zh-CN" altLang="en-US" sz="1600" dirty="0">
                <a:latin typeface="+mn-ea"/>
                <a:cs typeface="+mn-ea"/>
                <a:sym typeface="+mn-lt"/>
              </a:rPr>
              <a:t>来进行风险管理：</a:t>
            </a:r>
            <a:r>
              <a:rPr lang="zh-CN" altLang="en-US" sz="1600" b="0" i="0" dirty="0">
                <a:solidFill>
                  <a:srgbClr val="121212"/>
                </a:solidFill>
                <a:effectLst/>
                <a:latin typeface="-apple-system"/>
              </a:rPr>
              <a:t>交易标普</a:t>
            </a:r>
            <a:r>
              <a:rPr lang="en-US" altLang="zh-CN" sz="1600" b="0" i="0" dirty="0">
                <a:solidFill>
                  <a:srgbClr val="121212"/>
                </a:solidFill>
                <a:effectLst/>
                <a:latin typeface="-apple-system"/>
              </a:rPr>
              <a:t>500</a:t>
            </a:r>
            <a:r>
              <a:rPr lang="zh-CN" altLang="en-US" sz="1600" b="0" i="0" dirty="0">
                <a:solidFill>
                  <a:srgbClr val="121212"/>
                </a:solidFill>
                <a:effectLst/>
                <a:latin typeface="-apple-system"/>
              </a:rPr>
              <a:t>时，交易规模与市场波动率或</a:t>
            </a:r>
            <a:r>
              <a:rPr lang="en-US" altLang="zh-CN" sz="1600" b="0" i="0" dirty="0">
                <a:solidFill>
                  <a:srgbClr val="121212"/>
                </a:solidFill>
                <a:effectLst/>
                <a:latin typeface="-apple-system"/>
              </a:rPr>
              <a:t>VIX</a:t>
            </a:r>
            <a:r>
              <a:rPr lang="zh-CN" altLang="en-US" sz="1600" b="0" i="0" dirty="0">
                <a:solidFill>
                  <a:srgbClr val="121212"/>
                </a:solidFill>
                <a:effectLst/>
                <a:latin typeface="-apple-system"/>
              </a:rPr>
              <a:t>指数之间应该存在反比关系</a:t>
            </a:r>
            <a:endParaRPr lang="en-US" altLang="zh-CN" sz="1600" dirty="0">
              <a:latin typeface="+mn-ea"/>
              <a:cs typeface="+mn-ea"/>
              <a:sym typeface="+mn-lt"/>
            </a:endParaRPr>
          </a:p>
          <a:p>
            <a:pPr marL="285750" indent="-285750">
              <a:spcAft>
                <a:spcPts val="50"/>
              </a:spcAft>
              <a:buFont typeface="Arial" panose="020B0604020202020204" pitchFamily="34" charset="0"/>
              <a:buChar char="•"/>
              <a:defRPr/>
            </a:pPr>
            <a:r>
              <a:rPr lang="zh-CN" altLang="zh-CN" sz="1600" dirty="0"/>
              <a:t>做多或做空</a:t>
            </a:r>
            <a:r>
              <a:rPr lang="en-US" altLang="zh-CN" sz="1600" dirty="0"/>
              <a:t>VIX</a:t>
            </a:r>
            <a:r>
              <a:rPr lang="zh-CN" altLang="en-US" sz="1600" dirty="0"/>
              <a:t>指数相当于做多，做空隐含波动率</a:t>
            </a:r>
            <a:endParaRPr lang="en-US" altLang="zh-CN" sz="1600" dirty="0"/>
          </a:p>
          <a:p>
            <a:pPr marL="285750" indent="-285750">
              <a:spcAft>
                <a:spcPts val="50"/>
              </a:spcAft>
              <a:buFont typeface="Arial" panose="020B0604020202020204" pitchFamily="34" charset="0"/>
              <a:buChar char="•"/>
              <a:defRPr/>
            </a:pPr>
            <a:r>
              <a:rPr lang="zh-CN" altLang="zh-CN" sz="1600" dirty="0"/>
              <a:t>做空波动率受投资者欢迎。通过观察</a:t>
            </a:r>
            <a:r>
              <a:rPr lang="en-US" altLang="zh-CN" sz="1600" dirty="0"/>
              <a:t>VIX</a:t>
            </a:r>
            <a:r>
              <a:rPr lang="zh-CN" altLang="en-US" sz="1600" dirty="0"/>
              <a:t>指数，发现通常在大的</a:t>
            </a:r>
            <a:r>
              <a:rPr lang="en-US" altLang="zh-CN" sz="1600" dirty="0"/>
              <a:t>shock</a:t>
            </a:r>
            <a:r>
              <a:rPr lang="zh-CN" altLang="en-US" sz="1600" dirty="0"/>
              <a:t>后市场需要一定时间</a:t>
            </a:r>
            <a:r>
              <a:rPr lang="en-US" altLang="zh-CN" sz="1600" dirty="0"/>
              <a:t>calm down</a:t>
            </a:r>
            <a:r>
              <a:rPr lang="zh-CN" altLang="en-US" sz="1600" dirty="0"/>
              <a:t>回到均值附近，下行区间较好把握，</a:t>
            </a:r>
            <a:r>
              <a:rPr lang="en-US" altLang="zh-CN" sz="1600" dirty="0"/>
              <a:t>bet against fear</a:t>
            </a:r>
            <a:r>
              <a:rPr lang="zh-CN" altLang="en-US" sz="1600" dirty="0"/>
              <a:t>（做空波动率）时常都是有效的</a:t>
            </a:r>
          </a:p>
        </p:txBody>
      </p:sp>
      <p:pic>
        <p:nvPicPr>
          <p:cNvPr id="5" name="图片 4"/>
          <p:cNvPicPr>
            <a:picLocks noChangeAspect="1"/>
          </p:cNvPicPr>
          <p:nvPr/>
        </p:nvPicPr>
        <p:blipFill>
          <a:blip r:embed="rId3"/>
          <a:stretch>
            <a:fillRect/>
          </a:stretch>
        </p:blipFill>
        <p:spPr>
          <a:xfrm>
            <a:off x="714736" y="3634351"/>
            <a:ext cx="5195732" cy="2442924"/>
          </a:xfrm>
          <a:prstGeom prst="rect">
            <a:avLst/>
          </a:prstGeom>
        </p:spPr>
      </p:pic>
      <p:pic>
        <p:nvPicPr>
          <p:cNvPr id="7" name="图片 6"/>
          <p:cNvPicPr/>
          <p:nvPr/>
        </p:nvPicPr>
        <p:blipFill>
          <a:blip r:embed="rId4"/>
          <a:stretch>
            <a:fillRect/>
          </a:stretch>
        </p:blipFill>
        <p:spPr>
          <a:xfrm>
            <a:off x="6018099" y="3780081"/>
            <a:ext cx="5748241" cy="2253064"/>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方差互换</a:t>
            </a:r>
          </a:p>
        </p:txBody>
      </p:sp>
      <p:sp>
        <p:nvSpPr>
          <p:cNvPr id="6" name="灯片编号占位符 5"/>
          <p:cNvSpPr>
            <a:spLocks noGrp="1"/>
          </p:cNvSpPr>
          <p:nvPr>
            <p:ph type="sldNum" sz="quarter" idx="12"/>
          </p:nvPr>
        </p:nvSpPr>
        <p:spPr/>
        <p:txBody>
          <a:bodyPr/>
          <a:lstStyle/>
          <a:p>
            <a:fld id="{1EA6C56D-0CE0-47FB-86BA-7B1B4E55B176}" type="slidenum">
              <a:rPr lang="zh-CN" altLang="en-US" smtClean="0"/>
              <a:t>23</a:t>
            </a:fld>
            <a:endParaRPr lang="zh-CN" altLang="en-US" dirty="0"/>
          </a:p>
        </p:txBody>
      </p:sp>
      <p:sp>
        <p:nvSpPr>
          <p:cNvPr id="13" name="文本框 12"/>
          <p:cNvSpPr txBox="1"/>
          <p:nvPr/>
        </p:nvSpPr>
        <p:spPr>
          <a:xfrm>
            <a:off x="437080" y="1056050"/>
            <a:ext cx="2043653"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方差互换基本概念</a:t>
            </a:r>
            <a:endParaRPr kumimoji="0" lang="en-US" altLang="zh-CN" sz="1800" b="0" i="0" u="none" strike="noStrike" kern="1200" cap="none" spc="0" normalizeH="0" baseline="0" noProof="0" dirty="0">
              <a:ln>
                <a:noFill/>
              </a:ln>
              <a:solidFill>
                <a:prstClr val="white"/>
              </a:solidFill>
              <a:effectLst/>
              <a:uLnTx/>
              <a:uFillTx/>
              <a:cs typeface="+mn-ea"/>
              <a:sym typeface="+mn-lt"/>
            </a:endParaRPr>
          </a:p>
        </p:txBody>
      </p:sp>
      <p:sp>
        <p:nvSpPr>
          <p:cNvPr id="20" name="文本框 19"/>
          <p:cNvSpPr txBox="1"/>
          <p:nvPr/>
        </p:nvSpPr>
        <p:spPr>
          <a:xfrm>
            <a:off x="428614" y="1469787"/>
            <a:ext cx="11531485" cy="2126223"/>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prstClr val="black"/>
                </a:solidFill>
                <a:cs typeface="+mn-ea"/>
                <a:sym typeface="+mn-lt"/>
              </a:rPr>
              <a:t>方差互换是互换合约，交换方差而不是波动率。方差互换的买方支付预先定好的固定波动率水平乘上名义本金，卖方则支付一段时间的已实现波动率乘上名义本金，其最终支付为名义本金乘上（已实现波动率</a:t>
            </a:r>
            <a:r>
              <a:rPr lang="en-US" altLang="zh-CN" sz="1600" dirty="0">
                <a:solidFill>
                  <a:prstClr val="black"/>
                </a:solidFill>
                <a:cs typeface="+mn-ea"/>
                <a:sym typeface="+mn-lt"/>
              </a:rPr>
              <a:t>-</a:t>
            </a:r>
            <a:r>
              <a:rPr lang="zh-CN" altLang="en-US" sz="1600" dirty="0">
                <a:solidFill>
                  <a:prstClr val="black"/>
                </a:solidFill>
                <a:cs typeface="+mn-ea"/>
                <a:sym typeface="+mn-lt"/>
              </a:rPr>
              <a:t>固定波动率水平）。互换买方看多波动率，卖方则看空波动率</a:t>
            </a: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b="0" i="0" dirty="0">
                <a:effectLst/>
                <a:latin typeface="-apple-system"/>
              </a:rPr>
              <a:t>使用波动率衍生品来对冲波动率风险，相比与期权暴露方差的做法，方差互换提供了更加简单的波动率风险敞口</a:t>
            </a:r>
            <a:endParaRPr lang="en-US" altLang="zh-CN" sz="1600" dirty="0">
              <a:cs typeface="+mn-ea"/>
              <a:sym typeface="+mn-lt"/>
            </a:endParaRPr>
          </a:p>
        </p:txBody>
      </p:sp>
      <p:sp>
        <p:nvSpPr>
          <p:cNvPr id="22" name="文本框 21"/>
          <p:cNvSpPr txBox="1"/>
          <p:nvPr/>
        </p:nvSpPr>
        <p:spPr>
          <a:xfrm>
            <a:off x="437080" y="3788456"/>
            <a:ext cx="1769407"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lang="zh-CN" altLang="en-US" dirty="0">
                <a:solidFill>
                  <a:prstClr val="white"/>
                </a:solidFill>
                <a:cs typeface="+mn-ea"/>
                <a:sym typeface="+mn-lt"/>
              </a:rPr>
              <a:t>方差互换与</a:t>
            </a:r>
            <a:r>
              <a:rPr lang="en-US" altLang="zh-CN" dirty="0">
                <a:solidFill>
                  <a:prstClr val="white"/>
                </a:solidFill>
                <a:cs typeface="+mn-ea"/>
                <a:sym typeface="+mn-lt"/>
              </a:rPr>
              <a:t>VIX</a:t>
            </a:r>
            <a:endParaRPr kumimoji="0" lang="en-US" altLang="zh-CN" sz="1800" b="0" i="0" u="none" strike="noStrike" kern="1200" cap="none" spc="0" normalizeH="0" baseline="0" noProof="0" dirty="0">
              <a:ln>
                <a:noFill/>
              </a:ln>
              <a:solidFill>
                <a:prstClr val="white"/>
              </a:solidFill>
              <a:effectLst/>
              <a:uLnTx/>
              <a:uFillTx/>
              <a:cs typeface="+mn-ea"/>
              <a:sym typeface="+mn-lt"/>
            </a:endParaRPr>
          </a:p>
        </p:txBody>
      </p:sp>
      <p:sp>
        <p:nvSpPr>
          <p:cNvPr id="31" name="文本框 30"/>
          <p:cNvSpPr txBox="1"/>
          <p:nvPr/>
        </p:nvSpPr>
        <p:spPr>
          <a:xfrm>
            <a:off x="410331" y="4181705"/>
            <a:ext cx="11549768" cy="2151871"/>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sz="1600" dirty="0">
                <a:solidFill>
                  <a:srgbClr val="121212"/>
                </a:solidFill>
                <a:latin typeface="-apple-system"/>
                <a:cs typeface="+mn-ea"/>
                <a:sym typeface="+mn-lt"/>
              </a:rPr>
              <a:t>市场上实际波动率（已实现波动率），以及根据方差互换原理得出</a:t>
            </a:r>
            <a:r>
              <a:rPr lang="zh-CN" altLang="en-US" sz="1600" dirty="0">
                <a:solidFill>
                  <a:srgbClr val="121212"/>
                </a:solidFill>
                <a:latin typeface="+mn-ea"/>
                <a:cs typeface="+mn-ea"/>
                <a:sym typeface="+mn-lt"/>
              </a:rPr>
              <a:t>对未来一个月波动率的预期（即</a:t>
            </a:r>
            <a:r>
              <a:rPr lang="en-US" altLang="zh-CN" sz="1600" dirty="0">
                <a:solidFill>
                  <a:srgbClr val="121212"/>
                </a:solidFill>
                <a:latin typeface="+mn-ea"/>
                <a:cs typeface="+mn-ea"/>
                <a:sym typeface="+mn-lt"/>
              </a:rPr>
              <a:t>VIX</a:t>
            </a:r>
            <a:r>
              <a:rPr lang="zh-CN" altLang="en-US" sz="1600" dirty="0">
                <a:solidFill>
                  <a:srgbClr val="121212"/>
                </a:solidFill>
                <a:latin typeface="+mn-ea"/>
                <a:cs typeface="+mn-ea"/>
                <a:sym typeface="+mn-lt"/>
              </a:rPr>
              <a:t>指数）</a:t>
            </a:r>
            <a:endParaRPr lang="en-US" altLang="zh-CN" sz="1600" b="1" dirty="0">
              <a:solidFill>
                <a:srgbClr val="121212"/>
              </a:solidFill>
              <a:latin typeface="-apple-system"/>
              <a:cs typeface="+mn-ea"/>
              <a:sym typeface="+mn-lt"/>
            </a:endParaRPr>
          </a:p>
          <a:p>
            <a:pPr marL="285750" indent="-285750">
              <a:spcAft>
                <a:spcPts val="50"/>
              </a:spcAft>
              <a:buFont typeface="Arial" panose="020B0604020202020204" pitchFamily="34" charset="0"/>
              <a:buChar char="•"/>
              <a:defRPr/>
            </a:pPr>
            <a:endParaRPr lang="en-US" altLang="zh-CN" sz="1600" b="1" dirty="0">
              <a:solidFill>
                <a:srgbClr val="121212"/>
              </a:solidFill>
              <a:latin typeface="-apple-system"/>
              <a:cs typeface="+mn-ea"/>
              <a:sym typeface="+mn-lt"/>
            </a:endParaRPr>
          </a:p>
          <a:p>
            <a:pPr marL="285750" indent="-285750">
              <a:spcAft>
                <a:spcPts val="50"/>
              </a:spcAft>
              <a:buFont typeface="Arial" panose="020B0604020202020204" pitchFamily="34" charset="0"/>
              <a:buChar char="•"/>
              <a:defRPr/>
            </a:pPr>
            <a:endParaRPr lang="en-US" altLang="zh-CN" sz="1600" dirty="0">
              <a:solidFill>
                <a:srgbClr val="121212"/>
              </a:solidFill>
              <a:latin typeface="-apple-system"/>
              <a:cs typeface="+mn-ea"/>
              <a:sym typeface="+mn-lt"/>
            </a:endParaRPr>
          </a:p>
          <a:p>
            <a:pPr marL="285750" indent="-285750">
              <a:spcAft>
                <a:spcPts val="50"/>
              </a:spcAft>
              <a:buFont typeface="Arial" panose="020B0604020202020204" pitchFamily="34" charset="0"/>
              <a:buChar char="•"/>
              <a:defRPr/>
            </a:pPr>
            <a:endParaRPr lang="en-US" altLang="zh-CN" sz="1600" dirty="0">
              <a:solidFill>
                <a:srgbClr val="121212"/>
              </a:solidFill>
              <a:latin typeface="+mn-ea"/>
              <a:cs typeface="+mn-ea"/>
              <a:sym typeface="+mn-lt"/>
            </a:endParaRPr>
          </a:p>
          <a:p>
            <a:pPr marL="285750" indent="-285750">
              <a:spcAft>
                <a:spcPts val="50"/>
              </a:spcAft>
              <a:buFont typeface="Arial" panose="020B0604020202020204" pitchFamily="34" charset="0"/>
              <a:buChar char="•"/>
              <a:defRPr/>
            </a:pPr>
            <a:r>
              <a:rPr lang="zh-CN" altLang="en-US" sz="1600" dirty="0">
                <a:solidFill>
                  <a:srgbClr val="121212"/>
                </a:solidFill>
                <a:latin typeface="+mn-ea"/>
                <a:cs typeface="+mn-ea"/>
                <a:sym typeface="+mn-lt"/>
              </a:rPr>
              <a:t>经过整理可得出</a:t>
            </a:r>
            <a:r>
              <a:rPr lang="en-US" altLang="zh-CN" sz="1600" dirty="0">
                <a:solidFill>
                  <a:srgbClr val="121212"/>
                </a:solidFill>
                <a:latin typeface="+mn-ea"/>
                <a:cs typeface="+mn-ea"/>
                <a:sym typeface="+mn-lt"/>
              </a:rPr>
              <a:t>VIX</a:t>
            </a:r>
            <a:r>
              <a:rPr lang="zh-CN" altLang="en-US" sz="1600" dirty="0">
                <a:solidFill>
                  <a:srgbClr val="121212"/>
                </a:solidFill>
                <a:latin typeface="+mn-ea"/>
                <a:cs typeface="+mn-ea"/>
                <a:sym typeface="+mn-lt"/>
              </a:rPr>
              <a:t>指数可操作得解析形式：</a:t>
            </a:r>
            <a:endParaRPr lang="en-US" altLang="zh-CN" sz="1600" dirty="0">
              <a:solidFill>
                <a:srgbClr val="121212"/>
              </a:solidFill>
              <a:latin typeface="+mn-ea"/>
              <a:cs typeface="+mn-ea"/>
              <a:sym typeface="+mn-lt"/>
            </a:endParaRPr>
          </a:p>
          <a:p>
            <a:pPr marL="285750" indent="-285750">
              <a:spcAft>
                <a:spcPts val="50"/>
              </a:spcAft>
              <a:buFont typeface="Arial" panose="020B0604020202020204" pitchFamily="34" charset="0"/>
              <a:buChar char="•"/>
              <a:defRPr/>
            </a:pPr>
            <a:endParaRPr lang="en-US" altLang="zh-CN" sz="1600" dirty="0">
              <a:solidFill>
                <a:srgbClr val="121212"/>
              </a:solidFill>
              <a:latin typeface="+mn-ea"/>
              <a:cs typeface="+mn-ea"/>
              <a:sym typeface="+mn-lt"/>
            </a:endParaRPr>
          </a:p>
          <a:p>
            <a:pPr marL="285750" indent="-285750">
              <a:spcAft>
                <a:spcPts val="50"/>
              </a:spcAft>
              <a:buFont typeface="Arial" panose="020B0604020202020204" pitchFamily="34" charset="0"/>
              <a:buChar char="•"/>
              <a:defRPr/>
            </a:pPr>
            <a:endParaRPr lang="en-US" altLang="zh-CN" sz="1600" dirty="0">
              <a:solidFill>
                <a:srgbClr val="121212"/>
              </a:solidFill>
              <a:latin typeface="+mn-ea"/>
              <a:cs typeface="+mn-ea"/>
              <a:sym typeface="+mn-lt"/>
            </a:endParaRPr>
          </a:p>
          <a:p>
            <a:pPr marL="285750" indent="-285750">
              <a:spcAft>
                <a:spcPts val="50"/>
              </a:spcAft>
              <a:buFont typeface="Arial" panose="020B0604020202020204" pitchFamily="34" charset="0"/>
              <a:buChar char="•"/>
              <a:defRPr/>
            </a:pPr>
            <a:endParaRPr lang="en-US" altLang="zh-CN" sz="1600" b="1" dirty="0">
              <a:solidFill>
                <a:srgbClr val="121212"/>
              </a:solidFill>
              <a:latin typeface="-apple-system"/>
              <a:cs typeface="+mn-ea"/>
              <a:sym typeface="+mn-lt"/>
            </a:endParaRPr>
          </a:p>
        </p:txBody>
      </p:sp>
      <p:sp>
        <p:nvSpPr>
          <p:cNvPr id="3" name="矩形: 圆角 2"/>
          <p:cNvSpPr/>
          <p:nvPr/>
        </p:nvSpPr>
        <p:spPr>
          <a:xfrm>
            <a:off x="4072467" y="2407955"/>
            <a:ext cx="711199" cy="575732"/>
          </a:xfrm>
          <a:prstGeom prst="roundRect">
            <a:avLst/>
          </a:prstGeom>
          <a:solidFill>
            <a:srgbClr val="9C03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prstClr val="white"/>
                </a:solidFill>
                <a:effectLst/>
                <a:uLnTx/>
                <a:uFillTx/>
                <a:cs typeface="+mn-ea"/>
                <a:sym typeface="+mn-lt"/>
              </a:rPr>
              <a:t>互换</a:t>
            </a:r>
            <a:r>
              <a:rPr lang="zh-CN" altLang="en-US" dirty="0">
                <a:solidFill>
                  <a:prstClr val="white"/>
                </a:solidFill>
                <a:cs typeface="+mn-ea"/>
                <a:sym typeface="+mn-lt"/>
              </a:rPr>
              <a:t>买方</a:t>
            </a:r>
            <a:endParaRPr lang="zh-CN" altLang="en-US" dirty="0">
              <a:solidFill>
                <a:srgbClr val="7E1F23"/>
              </a:solidFill>
            </a:endParaRPr>
          </a:p>
        </p:txBody>
      </p:sp>
      <p:sp>
        <p:nvSpPr>
          <p:cNvPr id="10" name="矩形: 圆角 9"/>
          <p:cNvSpPr/>
          <p:nvPr/>
        </p:nvSpPr>
        <p:spPr>
          <a:xfrm>
            <a:off x="7242186" y="2407955"/>
            <a:ext cx="711199" cy="575732"/>
          </a:xfrm>
          <a:prstGeom prst="roundRect">
            <a:avLst/>
          </a:prstGeom>
          <a:solidFill>
            <a:srgbClr val="9C03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prstClr val="white"/>
                </a:solidFill>
                <a:effectLst/>
                <a:uLnTx/>
                <a:uFillTx/>
                <a:cs typeface="+mn-ea"/>
                <a:sym typeface="+mn-lt"/>
              </a:rPr>
              <a:t>互换卖</a:t>
            </a:r>
            <a:r>
              <a:rPr lang="zh-CN" altLang="en-US" dirty="0">
                <a:solidFill>
                  <a:prstClr val="white"/>
                </a:solidFill>
                <a:cs typeface="+mn-ea"/>
                <a:sym typeface="+mn-lt"/>
              </a:rPr>
              <a:t>方</a:t>
            </a:r>
            <a:endParaRPr lang="zh-CN" altLang="en-US" dirty="0">
              <a:solidFill>
                <a:srgbClr val="7E1F23"/>
              </a:solidFill>
            </a:endParaRPr>
          </a:p>
        </p:txBody>
      </p:sp>
      <p:cxnSp>
        <p:nvCxnSpPr>
          <p:cNvPr id="12" name="直接箭头连接符 11"/>
          <p:cNvCxnSpPr/>
          <p:nvPr/>
        </p:nvCxnSpPr>
        <p:spPr>
          <a:xfrm>
            <a:off x="4783666" y="2574538"/>
            <a:ext cx="2458520" cy="0"/>
          </a:xfrm>
          <a:prstGeom prst="straightConnector1">
            <a:avLst/>
          </a:prstGeom>
          <a:ln>
            <a:solidFill>
              <a:srgbClr val="7E1F23"/>
            </a:solidFill>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flipH="1">
            <a:off x="4783666" y="2828611"/>
            <a:ext cx="2458520" cy="0"/>
          </a:xfrm>
          <a:prstGeom prst="straightConnector1">
            <a:avLst/>
          </a:prstGeom>
          <a:ln>
            <a:solidFill>
              <a:srgbClr val="7E1F23"/>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239817" y="2812243"/>
            <a:ext cx="1583267" cy="369332"/>
          </a:xfrm>
          <a:prstGeom prst="rect">
            <a:avLst/>
          </a:prstGeom>
          <a:noFill/>
        </p:spPr>
        <p:txBody>
          <a:bodyPr wrap="square">
            <a:spAutoFit/>
          </a:bodyPr>
          <a:lstStyle/>
          <a:p>
            <a:pPr marR="0" lvl="0" algn="l" defTabSz="914400" rtl="0" eaLnBrk="1" fontAlgn="auto" latinLnBrk="0" hangingPunct="1">
              <a:spcAft>
                <a:spcPts val="50"/>
              </a:spcAft>
              <a:buClrTx/>
              <a:buSzTx/>
              <a:defRPr/>
            </a:pPr>
            <a:r>
              <a:rPr lang="zh-CN" altLang="en-US" sz="1800" dirty="0">
                <a:solidFill>
                  <a:prstClr val="black"/>
                </a:solidFill>
                <a:cs typeface="+mn-ea"/>
                <a:sym typeface="+mn-lt"/>
              </a:rPr>
              <a:t>已实现波动率</a:t>
            </a:r>
            <a:endParaRPr lang="en-US" altLang="zh-CN" sz="1800" dirty="0">
              <a:solidFill>
                <a:prstClr val="black"/>
              </a:solidFill>
              <a:cs typeface="+mn-ea"/>
              <a:sym typeface="+mn-lt"/>
            </a:endParaRPr>
          </a:p>
        </p:txBody>
      </p:sp>
      <p:sp>
        <p:nvSpPr>
          <p:cNvPr id="18" name="文本框 17"/>
          <p:cNvSpPr txBox="1"/>
          <p:nvPr/>
        </p:nvSpPr>
        <p:spPr>
          <a:xfrm>
            <a:off x="5344059" y="2241520"/>
            <a:ext cx="1337733" cy="369332"/>
          </a:xfrm>
          <a:prstGeom prst="rect">
            <a:avLst/>
          </a:prstGeom>
          <a:noFill/>
        </p:spPr>
        <p:txBody>
          <a:bodyPr wrap="square">
            <a:spAutoFit/>
          </a:bodyPr>
          <a:lstStyle/>
          <a:p>
            <a:pPr marR="0" lvl="0" algn="l" defTabSz="914400" rtl="0" eaLnBrk="1" fontAlgn="auto" latinLnBrk="0" hangingPunct="1">
              <a:spcAft>
                <a:spcPts val="50"/>
              </a:spcAft>
              <a:buClrTx/>
              <a:buSzTx/>
              <a:defRPr/>
            </a:pPr>
            <a:r>
              <a:rPr lang="zh-CN" altLang="en-US" dirty="0">
                <a:solidFill>
                  <a:prstClr val="black"/>
                </a:solidFill>
                <a:cs typeface="+mn-ea"/>
                <a:sym typeface="+mn-lt"/>
              </a:rPr>
              <a:t>固定</a:t>
            </a:r>
            <a:r>
              <a:rPr lang="zh-CN" altLang="en-US" sz="1800" dirty="0">
                <a:solidFill>
                  <a:prstClr val="black"/>
                </a:solidFill>
                <a:cs typeface="+mn-ea"/>
                <a:sym typeface="+mn-lt"/>
              </a:rPr>
              <a:t>波动率</a:t>
            </a:r>
            <a:endParaRPr lang="en-US" altLang="zh-CN" sz="1800" dirty="0">
              <a:solidFill>
                <a:prstClr val="black"/>
              </a:solidFill>
              <a:cs typeface="+mn-ea"/>
              <a:sym typeface="+mn-lt"/>
            </a:endParaRPr>
          </a:p>
        </p:txBody>
      </p:sp>
      <p:pic>
        <p:nvPicPr>
          <p:cNvPr id="5" name="图片 4"/>
          <p:cNvPicPr>
            <a:picLocks noChangeAspect="1"/>
          </p:cNvPicPr>
          <p:nvPr/>
        </p:nvPicPr>
        <p:blipFill>
          <a:blip r:embed="rId3"/>
          <a:stretch>
            <a:fillRect/>
          </a:stretch>
        </p:blipFill>
        <p:spPr>
          <a:xfrm>
            <a:off x="1112621" y="4478399"/>
            <a:ext cx="3956336" cy="661617"/>
          </a:xfrm>
          <a:prstGeom prst="rect">
            <a:avLst/>
          </a:prstGeom>
        </p:spPr>
      </p:pic>
      <p:pic>
        <p:nvPicPr>
          <p:cNvPr id="8" name="图片 7"/>
          <p:cNvPicPr>
            <a:picLocks noChangeAspect="1"/>
          </p:cNvPicPr>
          <p:nvPr/>
        </p:nvPicPr>
        <p:blipFill>
          <a:blip r:embed="rId4"/>
          <a:stretch>
            <a:fillRect/>
          </a:stretch>
        </p:blipFill>
        <p:spPr>
          <a:xfrm>
            <a:off x="5597414" y="4529794"/>
            <a:ext cx="4711942" cy="558829"/>
          </a:xfrm>
          <a:prstGeom prst="rect">
            <a:avLst/>
          </a:prstGeom>
        </p:spPr>
      </p:pic>
      <p:pic>
        <p:nvPicPr>
          <p:cNvPr id="19" name="图片 18"/>
          <p:cNvPicPr>
            <a:picLocks noChangeAspect="1"/>
          </p:cNvPicPr>
          <p:nvPr/>
        </p:nvPicPr>
        <p:blipFill>
          <a:blip r:embed="rId5"/>
          <a:stretch>
            <a:fillRect/>
          </a:stretch>
        </p:blipFill>
        <p:spPr>
          <a:xfrm>
            <a:off x="3103949" y="5543809"/>
            <a:ext cx="5855001" cy="60963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en-US" altLang="zh-CN" dirty="0"/>
              <a:t>VIX</a:t>
            </a:r>
            <a:r>
              <a:rPr lang="zh-CN" altLang="en-US" dirty="0"/>
              <a:t>的编制</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24</a:t>
            </a:fld>
            <a:endParaRPr lang="zh-CN" altLang="en-US" dirty="0"/>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79" y="936686"/>
            <a:ext cx="10522214" cy="541658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交易波动率：</a:t>
            </a:r>
            <a:r>
              <a:rPr lang="en-US" altLang="zh-CN" dirty="0"/>
              <a:t>XIV</a:t>
            </a:r>
          </a:p>
        </p:txBody>
      </p:sp>
      <p:sp>
        <p:nvSpPr>
          <p:cNvPr id="3" name="灯片编号占位符 2"/>
          <p:cNvSpPr>
            <a:spLocks noGrp="1"/>
          </p:cNvSpPr>
          <p:nvPr>
            <p:ph type="sldNum" sz="quarter" idx="12"/>
          </p:nvPr>
        </p:nvSpPr>
        <p:spPr/>
        <p:txBody>
          <a:bodyPr/>
          <a:lstStyle/>
          <a:p>
            <a:fld id="{1827CD8D-0C45-4313-8514-3276C2338651}" type="slidenum">
              <a:rPr lang="zh-CN" altLang="en-US" smtClean="0"/>
              <a:t>25</a:t>
            </a:fld>
            <a:endParaRPr lang="zh-CN" altLang="en-US" dirty="0"/>
          </a:p>
        </p:txBody>
      </p:sp>
      <p:sp>
        <p:nvSpPr>
          <p:cNvPr id="9" name="文本框 8"/>
          <p:cNvSpPr txBox="1"/>
          <p:nvPr/>
        </p:nvSpPr>
        <p:spPr>
          <a:xfrm>
            <a:off x="758190" y="740410"/>
            <a:ext cx="10850245" cy="1614170"/>
          </a:xfrm>
          <a:prstGeom prst="rect">
            <a:avLst/>
          </a:prstGeom>
          <a:noFill/>
        </p:spPr>
        <p:txBody>
          <a:bodyPr wrap="square" rtlCol="0">
            <a:spAutoFit/>
          </a:bodyPr>
          <a:lstStyle/>
          <a:p>
            <a:pPr>
              <a:lnSpc>
                <a:spcPct val="110000"/>
              </a:lnSpc>
            </a:pPr>
            <a:r>
              <a:rPr lang="en-US" altLang="zh-CN" b="1"/>
              <a:t>    XIV ETN</a:t>
            </a:r>
            <a:r>
              <a:rPr lang="zh-CN" altLang="en-US" b="1"/>
              <a:t>：</a:t>
            </a:r>
            <a:r>
              <a:rPr lang="zh-CN" altLang="en-US">
                <a:sym typeface="+mn-ea"/>
              </a:rPr>
              <a:t>波动率反向交易型票据，Vix Short ET</a:t>
            </a:r>
            <a:r>
              <a:rPr lang="en-US" altLang="zh-CN">
                <a:sym typeface="+mn-ea"/>
              </a:rPr>
              <a:t>N</a:t>
            </a:r>
            <a:r>
              <a:rPr lang="zh-CN" altLang="en-US">
                <a:sym typeface="+mn-ea"/>
              </a:rPr>
              <a:t>。</a:t>
            </a:r>
            <a:r>
              <a:rPr lang="en-US" altLang="zh-CN">
                <a:sym typeface="+mn-ea"/>
              </a:rPr>
              <a:t>XIV</a:t>
            </a:r>
            <a:r>
              <a:rPr lang="zh-CN" altLang="en-US">
                <a:sym typeface="+mn-ea"/>
              </a:rPr>
              <a:t>有每天日内报价，可以交易，因此行为和交易型基金（ETF）很像。</a:t>
            </a:r>
            <a:r>
              <a:rPr lang="en-US" altLang="zh-CN">
                <a:sym typeface="+mn-ea"/>
              </a:rPr>
              <a:t>XIV</a:t>
            </a:r>
            <a:r>
              <a:rPr lang="zh-CN" altLang="en-US">
                <a:sym typeface="+mn-ea"/>
              </a:rPr>
              <a:t>与波动率V</a:t>
            </a:r>
            <a:r>
              <a:rPr lang="en-US" altLang="zh-CN">
                <a:sym typeface="+mn-ea"/>
              </a:rPr>
              <a:t>IX</a:t>
            </a:r>
            <a:r>
              <a:rPr lang="zh-CN" altLang="en-US">
                <a:sym typeface="+mn-ea"/>
              </a:rPr>
              <a:t>的升跌幅度相等，方向相反，它主要持仓是波动率期货的空头合约。</a:t>
            </a:r>
          </a:p>
          <a:p>
            <a:pPr>
              <a:lnSpc>
                <a:spcPct val="110000"/>
              </a:lnSpc>
            </a:pPr>
            <a:r>
              <a:rPr lang="en-US" altLang="zh-CN">
                <a:sym typeface="+mn-ea"/>
              </a:rPr>
              <a:t>    XIV ETN</a:t>
            </a:r>
            <a:r>
              <a:rPr lang="zh-CN" altLang="en-US">
                <a:sym typeface="+mn-ea"/>
              </a:rPr>
              <a:t>的优点：投资者喜欢做空波动率（前述做空波动率的原因）；波动率期货的期限结构的升水特性，通过</a:t>
            </a:r>
            <a:r>
              <a:rPr lang="en-US" altLang="zh-CN">
                <a:sym typeface="+mn-ea"/>
              </a:rPr>
              <a:t>long</a:t>
            </a:r>
            <a:r>
              <a:rPr lang="zh-CN" altLang="en-US">
                <a:sym typeface="+mn-ea"/>
              </a:rPr>
              <a:t>远月</a:t>
            </a:r>
            <a:r>
              <a:rPr lang="en-US" altLang="zh-CN">
                <a:sym typeface="+mn-ea"/>
              </a:rPr>
              <a:t>short</a:t>
            </a:r>
            <a:r>
              <a:rPr lang="zh-CN" altLang="en-US">
                <a:sym typeface="+mn-ea"/>
              </a:rPr>
              <a:t>近月套利。</a:t>
            </a:r>
          </a:p>
          <a:p>
            <a:pPr>
              <a:lnSpc>
                <a:spcPct val="110000"/>
              </a:lnSpc>
            </a:pPr>
            <a:r>
              <a:rPr lang="en-US" altLang="zh-CN">
                <a:sym typeface="+mn-ea"/>
              </a:rPr>
              <a:t>    </a:t>
            </a:r>
            <a:r>
              <a:rPr lang="zh-CN" altLang="en-US">
                <a:sym typeface="+mn-ea"/>
              </a:rPr>
              <a:t>仅交易波动率的缺点：波动率若变化与判断不一致则会遭受很大损失。</a:t>
            </a:r>
          </a:p>
        </p:txBody>
      </p:sp>
      <p:sp>
        <p:nvSpPr>
          <p:cNvPr id="6" name="文本框 5"/>
          <p:cNvSpPr txBox="1"/>
          <p:nvPr/>
        </p:nvSpPr>
        <p:spPr>
          <a:xfrm>
            <a:off x="1186180" y="5829935"/>
            <a:ext cx="4729480" cy="368300"/>
          </a:xfrm>
          <a:prstGeom prst="rect">
            <a:avLst/>
          </a:prstGeom>
          <a:noFill/>
        </p:spPr>
        <p:txBody>
          <a:bodyPr wrap="square" rtlCol="0">
            <a:spAutoFit/>
          </a:bodyPr>
          <a:lstStyle/>
          <a:p>
            <a:r>
              <a:rPr lang="en-US" altLang="zh-CN"/>
              <a:t>S&amp;P 500 Index</a:t>
            </a:r>
            <a:r>
              <a:rPr lang="zh-CN" altLang="en-US"/>
              <a:t>于</a:t>
            </a:r>
            <a:r>
              <a:rPr lang="en-US" altLang="zh-CN"/>
              <a:t>2008</a:t>
            </a:r>
            <a:r>
              <a:rPr lang="zh-CN" altLang="en-US"/>
              <a:t>年波动率陡增</a:t>
            </a:r>
          </a:p>
        </p:txBody>
      </p:sp>
      <p:pic>
        <p:nvPicPr>
          <p:cNvPr id="104" name="图片 103"/>
          <p:cNvPicPr/>
          <p:nvPr/>
        </p:nvPicPr>
        <p:blipFill>
          <a:blip r:embed="rId2"/>
          <a:stretch>
            <a:fillRect/>
          </a:stretch>
        </p:blipFill>
        <p:spPr>
          <a:xfrm>
            <a:off x="706755" y="2428875"/>
            <a:ext cx="5093335" cy="2969260"/>
          </a:xfrm>
          <a:prstGeom prst="rect">
            <a:avLst/>
          </a:prstGeom>
          <a:noFill/>
          <a:ln w="9525">
            <a:noFill/>
          </a:ln>
        </p:spPr>
      </p:pic>
      <p:pic>
        <p:nvPicPr>
          <p:cNvPr id="105" name="图片 104"/>
          <p:cNvPicPr/>
          <p:nvPr/>
        </p:nvPicPr>
        <p:blipFill>
          <a:blip r:embed="rId3"/>
          <a:stretch>
            <a:fillRect/>
          </a:stretch>
        </p:blipFill>
        <p:spPr>
          <a:xfrm>
            <a:off x="6396038" y="2428875"/>
            <a:ext cx="4962525" cy="3314700"/>
          </a:xfrm>
          <a:prstGeom prst="rect">
            <a:avLst/>
          </a:prstGeom>
          <a:noFill/>
          <a:ln w="9525">
            <a:noFill/>
          </a:ln>
        </p:spPr>
      </p:pic>
      <p:sp>
        <p:nvSpPr>
          <p:cNvPr id="5" name="文本框 4"/>
          <p:cNvSpPr txBox="1"/>
          <p:nvPr/>
        </p:nvSpPr>
        <p:spPr>
          <a:xfrm>
            <a:off x="6892925" y="5743575"/>
            <a:ext cx="4400550" cy="645160"/>
          </a:xfrm>
          <a:prstGeom prst="rect">
            <a:avLst/>
          </a:prstGeom>
          <a:noFill/>
        </p:spPr>
        <p:txBody>
          <a:bodyPr wrap="square" rtlCol="0" anchor="t">
            <a:spAutoFit/>
          </a:bodyPr>
          <a:lstStyle/>
          <a:p>
            <a:r>
              <a:rPr lang="en-US" altLang="zh-CN"/>
              <a:t>2008</a:t>
            </a:r>
            <a:r>
              <a:rPr lang="zh-CN" altLang="en-US"/>
              <a:t>年黑色星期一，</a:t>
            </a:r>
            <a:r>
              <a:rPr lang="en-US" altLang="zh-CN"/>
              <a:t>XIV ETN</a:t>
            </a:r>
            <a:r>
              <a:rPr lang="zh-CN" altLang="en-US"/>
              <a:t>两天内暴跌</a:t>
            </a:r>
            <a:r>
              <a:rPr lang="en-US" altLang="zh-CN"/>
              <a:t>95%+</a:t>
            </a:r>
            <a:r>
              <a:rPr lang="zh-CN" altLang="en-US"/>
              <a:t>，导致许多</a:t>
            </a:r>
            <a:r>
              <a:rPr lang="en-US" altLang="zh-CN"/>
              <a:t>VIX</a:t>
            </a:r>
            <a:r>
              <a:rPr lang="zh-CN" altLang="en-US"/>
              <a:t>空头爆仓。</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5919" y="1370250"/>
            <a:ext cx="11337820" cy="2339102"/>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Bef>
                <a:spcPts val="600"/>
              </a:spcBef>
              <a:spcAft>
                <a:spcPts val="600"/>
              </a:spcAft>
              <a:buClrTx/>
              <a:buSzTx/>
              <a:buFont typeface="Arial" panose="020B0604020202020204" pitchFamily="34" charset="0"/>
              <a:buChar char="•"/>
              <a:tabLst/>
              <a:defRPr/>
            </a:pPr>
            <a:r>
              <a:rPr lang="zh-CN" altLang="en-US" sz="1600" dirty="0">
                <a:solidFill>
                  <a:prstClr val="black"/>
                </a:solidFill>
                <a:cs typeface="+mn-ea"/>
                <a:sym typeface="+mn-lt"/>
              </a:rPr>
              <a:t>从</a:t>
            </a:r>
            <a:r>
              <a:rPr lang="en-US" altLang="zh-CN" sz="1600" dirty="0">
                <a:solidFill>
                  <a:prstClr val="black"/>
                </a:solidFill>
                <a:cs typeface="+mn-ea"/>
                <a:sym typeface="+mn-lt"/>
              </a:rPr>
              <a:t>BS</a:t>
            </a:r>
            <a:r>
              <a:rPr lang="zh-CN" altLang="en-US" sz="1600" dirty="0">
                <a:solidFill>
                  <a:prstClr val="black"/>
                </a:solidFill>
                <a:cs typeface="+mn-ea"/>
                <a:sym typeface="+mn-lt"/>
              </a:rPr>
              <a:t>方程结合终值条件和边界条件解出看涨看跌期权的定价公式</a:t>
            </a:r>
            <a:endParaRPr lang="en-US" altLang="zh-CN" sz="1600" dirty="0">
              <a:solidFill>
                <a:prstClr val="black"/>
              </a:solidFill>
              <a:cs typeface="+mn-ea"/>
              <a:sym typeface="+mn-lt"/>
            </a:endParaRPr>
          </a:p>
          <a:p>
            <a:pPr marL="285750" marR="0" lvl="0" indent="-285750" algn="l" defTabSz="914400" rtl="0" eaLnBrk="1" fontAlgn="auto" latinLnBrk="0" hangingPunct="1">
              <a:spcBef>
                <a:spcPts val="600"/>
              </a:spcBef>
              <a:spcAft>
                <a:spcPts val="600"/>
              </a:spcAft>
              <a:buClrTx/>
              <a:buSzTx/>
              <a:buFont typeface="Arial" panose="020B0604020202020204" pitchFamily="34" charset="0"/>
              <a:buChar char="•"/>
              <a:tabLst/>
              <a:defRPr/>
            </a:pPr>
            <a:endParaRPr lang="en-US" altLang="zh-CN" sz="1600" dirty="0">
              <a:solidFill>
                <a:prstClr val="black"/>
              </a:solidFill>
              <a:cs typeface="+mn-ea"/>
              <a:sym typeface="+mn-lt"/>
            </a:endParaRPr>
          </a:p>
          <a:p>
            <a:pPr marL="285750" marR="0" lvl="0" indent="-285750" algn="l" defTabSz="914400" rtl="0" eaLnBrk="1" fontAlgn="auto" latinLnBrk="0" hangingPunct="1">
              <a:spcBef>
                <a:spcPts val="600"/>
              </a:spcBef>
              <a:spcAft>
                <a:spcPts val="600"/>
              </a:spcAft>
              <a:buClrTx/>
              <a:buSzTx/>
              <a:buFont typeface="Arial" panose="020B0604020202020204" pitchFamily="34" charset="0"/>
              <a:buChar char="•"/>
              <a:tabLst/>
              <a:defRPr/>
            </a:pPr>
            <a:endParaRPr lang="en-US" altLang="zh-CN" sz="1600" dirty="0">
              <a:solidFill>
                <a:prstClr val="black"/>
              </a:solidFill>
              <a:cs typeface="+mn-ea"/>
              <a:sym typeface="+mn-lt"/>
            </a:endParaRPr>
          </a:p>
          <a:p>
            <a:pPr marL="285750" marR="0" lvl="0" indent="-285750" algn="l" defTabSz="914400" rtl="0" eaLnBrk="1" fontAlgn="auto" latinLnBrk="0" hangingPunct="1">
              <a:spcBef>
                <a:spcPts val="600"/>
              </a:spcBef>
              <a:spcAft>
                <a:spcPts val="600"/>
              </a:spcAft>
              <a:buClrTx/>
              <a:buSzTx/>
              <a:buFont typeface="Arial" panose="020B0604020202020204" pitchFamily="34" charset="0"/>
              <a:buChar char="•"/>
              <a:tabLst/>
              <a:defRPr/>
            </a:pPr>
            <a:endParaRPr lang="en-US" altLang="zh-CN" sz="1600" dirty="0">
              <a:solidFill>
                <a:prstClr val="black"/>
              </a:solidFill>
              <a:cs typeface="+mn-ea"/>
              <a:sym typeface="+mn-lt"/>
            </a:endParaRPr>
          </a:p>
          <a:p>
            <a:pPr marL="285750" marR="0" lvl="0" indent="-285750" algn="l" defTabSz="914400" rtl="0" eaLnBrk="1" fontAlgn="auto" latinLnBrk="0" hangingPunct="1">
              <a:spcBef>
                <a:spcPts val="600"/>
              </a:spcBef>
              <a:spcAft>
                <a:spcPts val="600"/>
              </a:spcAft>
              <a:buClrTx/>
              <a:buSzTx/>
              <a:buFont typeface="Arial" panose="020B0604020202020204" pitchFamily="34" charset="0"/>
              <a:buChar char="•"/>
              <a:tabLst/>
              <a:defRPr/>
            </a:pP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希腊字母是用来度量期权头寸针对于特定因素的风险敏感程度，期权的风险管理就是控制组合希腊字母的数值范围。</a:t>
            </a:r>
            <a:endParaRPr lang="en-US" altLang="zh-CN" sz="1600" dirty="0">
              <a:solidFill>
                <a:prstClr val="black"/>
              </a:solidFill>
              <a:cs typeface="+mn-ea"/>
              <a:sym typeface="+mn-lt"/>
            </a:endParaRPr>
          </a:p>
        </p:txBody>
      </p:sp>
      <p:sp>
        <p:nvSpPr>
          <p:cNvPr id="11" name="标题 10"/>
          <p:cNvSpPr>
            <a:spLocks noGrp="1"/>
          </p:cNvSpPr>
          <p:nvPr>
            <p:ph type="title"/>
          </p:nvPr>
        </p:nvSpPr>
        <p:spPr/>
        <p:txBody>
          <a:bodyPr/>
          <a:lstStyle/>
          <a:p>
            <a:pPr>
              <a:lnSpc>
                <a:spcPct val="100000"/>
              </a:lnSpc>
              <a:spcAft>
                <a:spcPts val="50"/>
              </a:spcAft>
            </a:pPr>
            <a:r>
              <a:rPr lang="en-US" altLang="zh-CN" i="1" dirty="0">
                <a:latin typeface="+mn-lt"/>
                <a:ea typeface="+mn-ea"/>
                <a:cs typeface="+mn-ea"/>
                <a:sym typeface="+mn-lt"/>
              </a:rPr>
              <a:t>The Greeks</a:t>
            </a:r>
            <a:endParaRPr lang="zh-CN" altLang="en-US" i="1" dirty="0">
              <a:latin typeface="+mn-lt"/>
              <a:ea typeface="+mn-ea"/>
              <a:cs typeface="+mn-ea"/>
              <a:sym typeface="+mn-lt"/>
            </a:endParaRPr>
          </a:p>
        </p:txBody>
      </p:sp>
      <p:sp>
        <p:nvSpPr>
          <p:cNvPr id="20" name="文本框 19"/>
          <p:cNvSpPr txBox="1"/>
          <p:nvPr/>
        </p:nvSpPr>
        <p:spPr>
          <a:xfrm>
            <a:off x="375919" y="1000918"/>
            <a:ext cx="1855652" cy="369332"/>
          </a:xfrm>
          <a:prstGeom prst="rect">
            <a:avLst/>
          </a:prstGeom>
          <a:solidFill>
            <a:srgbClr val="9C0308"/>
          </a:solidFill>
        </p:spPr>
        <p:txBody>
          <a:bodyPr wrap="square" rtlCol="0">
            <a:spAutoFit/>
          </a:bodyPr>
          <a:lstStyle/>
          <a:p>
            <a:pPr lvl="0">
              <a:spcAft>
                <a:spcPts val="50"/>
              </a:spcAft>
              <a:defRPr/>
            </a:pPr>
            <a:r>
              <a:rPr lang="en-US" altLang="zh-CN" dirty="0">
                <a:solidFill>
                  <a:prstClr val="white"/>
                </a:solidFill>
                <a:cs typeface="+mn-ea"/>
                <a:sym typeface="+mn-lt"/>
              </a:rPr>
              <a:t>Solve BSM PDE</a:t>
            </a:r>
            <a:endParaRPr lang="zh-CN" altLang="en-US" dirty="0">
              <a:solidFill>
                <a:prstClr val="white"/>
              </a:solidFill>
              <a:cs typeface="+mn-ea"/>
              <a:sym typeface="+mn-lt"/>
            </a:endParaRPr>
          </a:p>
        </p:txBody>
      </p:sp>
      <p:sp>
        <p:nvSpPr>
          <p:cNvPr id="2" name="灯片编号占位符 1">
            <a:extLst>
              <a:ext uri="{FF2B5EF4-FFF2-40B4-BE49-F238E27FC236}">
                <a16:creationId xmlns:a16="http://schemas.microsoft.com/office/drawing/2014/main" id="{BAA63F2C-B816-4F35-B711-D8F29724519C}"/>
              </a:ext>
            </a:extLst>
          </p:cNvPr>
          <p:cNvSpPr>
            <a:spLocks noGrp="1"/>
          </p:cNvSpPr>
          <p:nvPr>
            <p:ph type="sldNum" sz="quarter" idx="12"/>
          </p:nvPr>
        </p:nvSpPr>
        <p:spPr/>
        <p:txBody>
          <a:bodyPr/>
          <a:lstStyle/>
          <a:p>
            <a:fld id="{1EA6C56D-0CE0-47FB-86BA-7B1B4E55B176}" type="slidenum">
              <a:rPr lang="zh-CN" altLang="en-US" smtClean="0"/>
              <a:pPr/>
              <a:t>26</a:t>
            </a:fld>
            <a:endParaRPr lang="zh-CN" altLang="en-US"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B2206D5-E2A7-4844-B6C5-7FCF5645D2D1}"/>
                  </a:ext>
                </a:extLst>
              </p:cNvPr>
              <p:cNvSpPr txBox="1"/>
              <p:nvPr/>
            </p:nvSpPr>
            <p:spPr>
              <a:xfrm>
                <a:off x="375919" y="4310336"/>
                <a:ext cx="10117910" cy="2369303"/>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defRPr/>
                </a:pPr>
                <a:r>
                  <a:rPr lang="zh-CN" altLang="en-US" sz="1600" dirty="0">
                    <a:solidFill>
                      <a:prstClr val="black"/>
                    </a:solidFill>
                    <a:cs typeface="+mn-ea"/>
                    <a:sym typeface="+mn-lt"/>
                  </a:rPr>
                  <a:t>期权价格相对于标的资产波动率变化的敏感程度</a:t>
                </a:r>
                <a:endParaRPr lang="en-US" altLang="zh-CN" sz="1600" dirty="0">
                  <a:solidFill>
                    <a:prstClr val="black"/>
                  </a:solidFill>
                  <a:cs typeface="+mn-ea"/>
                  <a:sym typeface="+mn-lt"/>
                </a:endParaRPr>
              </a:p>
              <a:p>
                <a:pPr algn="ctr">
                  <a:lnSpc>
                    <a:spcPct val="130000"/>
                  </a:lnSpc>
                  <a:spcBef>
                    <a:spcPts val="600"/>
                  </a:spcBef>
                  <a:spcAft>
                    <a:spcPts val="600"/>
                  </a:spcAft>
                  <a:defRPr/>
                </a:pPr>
                <a14:m>
                  <m:oMathPara xmlns:m="http://schemas.openxmlformats.org/officeDocument/2006/math">
                    <m:oMathParaPr>
                      <m:jc m:val="center"/>
                    </m:oMathParaPr>
                    <m:oMath xmlns:m="http://schemas.openxmlformats.org/officeDocument/2006/math">
                      <m:r>
                        <a:rPr lang="zh-CN" altLang="en-US" sz="1600" i="1">
                          <a:solidFill>
                            <a:prstClr val="black"/>
                          </a:solidFill>
                          <a:latin typeface="Cambria Math" panose="02040503050406030204" pitchFamily="18" charset="0"/>
                          <a:ea typeface="Cambria Math" panose="02040503050406030204" pitchFamily="18" charset="0"/>
                          <a:cs typeface="+mn-ea"/>
                          <a:sym typeface="+mn-lt"/>
                        </a:rPr>
                        <m:t>𝜈</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𝐶</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lang="zh-CN" altLang="en-US" sz="1600" i="1">
                              <a:solidFill>
                                <a:prstClr val="black"/>
                              </a:solidFill>
                              <a:latin typeface="Cambria Math" panose="02040503050406030204" pitchFamily="18" charset="0"/>
                              <a:cs typeface="+mn-ea"/>
                              <a:sym typeface="+mn-lt"/>
                            </a:rPr>
                            <m:t>𝜎</m:t>
                          </m:r>
                        </m:den>
                      </m:f>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sSup>
                        <m:sSupPr>
                          <m:ctrlPr>
                            <a:rPr lang="en-US" altLang="zh-CN" sz="1600" i="1">
                              <a:solidFill>
                                <a:prstClr val="black"/>
                              </a:solidFill>
                              <a:latin typeface="Cambria Math" panose="02040503050406030204" pitchFamily="18" charset="0"/>
                              <a:cs typeface="+mn-ea"/>
                              <a:sym typeface="+mn-lt"/>
                            </a:rPr>
                          </m:ctrlPr>
                        </m:sSupPr>
                        <m:e>
                          <m:rad>
                            <m:radPr>
                              <m:degHide m:val="on"/>
                              <m:ctrlPr>
                                <a:rPr lang="en-US" altLang="zh-CN" sz="1600" i="1">
                                  <a:solidFill>
                                    <a:prstClr val="black"/>
                                  </a:solidFill>
                                  <a:latin typeface="Cambria Math" panose="02040503050406030204" pitchFamily="18" charset="0"/>
                                  <a:cs typeface="+mn-ea"/>
                                  <a:sym typeface="+mn-lt"/>
                                </a:rPr>
                              </m:ctrlPr>
                            </m:radPr>
                            <m:deg/>
                            <m:e>
                              <m:r>
                                <a:rPr lang="en-US" altLang="zh-CN" sz="1600" i="1">
                                  <a:solidFill>
                                    <a:prstClr val="black"/>
                                  </a:solidFill>
                                  <a:latin typeface="Cambria Math" panose="02040503050406030204" pitchFamily="18" charset="0"/>
                                  <a:cs typeface="+mn-ea"/>
                                  <a:sym typeface="+mn-lt"/>
                                </a:rPr>
                                <m:t>𝑇</m:t>
                              </m:r>
                            </m:e>
                          </m:rad>
                          <m:r>
                            <a:rPr lang="en-US" altLang="zh-CN" sz="1600" i="1">
                              <a:solidFill>
                                <a:prstClr val="black"/>
                              </a:solidFill>
                              <a:latin typeface="Cambria Math" panose="02040503050406030204" pitchFamily="18" charset="0"/>
                              <a:cs typeface="+mn-ea"/>
                              <a:sym typeface="+mn-lt"/>
                            </a:rPr>
                            <m:t>𝑁</m:t>
                          </m:r>
                        </m:e>
                        <m:sup>
                          <m:r>
                            <a:rPr lang="en-US" altLang="zh-CN" sz="1600" i="1">
                              <a:solidFill>
                                <a:prstClr val="black"/>
                              </a:solidFill>
                              <a:latin typeface="Cambria Math" panose="02040503050406030204" pitchFamily="18" charset="0"/>
                              <a:cs typeface="+mn-ea"/>
                              <a:sym typeface="+mn-lt"/>
                            </a:rPr>
                            <m:t>′</m:t>
                          </m:r>
                        </m:sup>
                      </m:sSup>
                      <m:d>
                        <m:dPr>
                          <m:ctrlPr>
                            <a:rPr lang="en-US" altLang="zh-CN" sz="1600" i="1">
                              <a:solidFill>
                                <a:prstClr val="black"/>
                              </a:solidFill>
                              <a:latin typeface="Cambria Math" panose="02040503050406030204" pitchFamily="18" charset="0"/>
                              <a:cs typeface="+mn-ea"/>
                              <a:sym typeface="+mn-lt"/>
                            </a:rPr>
                          </m:ctrlPr>
                        </m:dPr>
                        <m:e>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𝑑</m:t>
                              </m:r>
                            </m:e>
                            <m:sub>
                              <m:r>
                                <a:rPr lang="en-US" altLang="zh-CN" sz="1600" i="1">
                                  <a:solidFill>
                                    <a:prstClr val="black"/>
                                  </a:solidFill>
                                  <a:latin typeface="Cambria Math" panose="02040503050406030204" pitchFamily="18" charset="0"/>
                                  <a:cs typeface="+mn-ea"/>
                                  <a:sym typeface="+mn-lt"/>
                                </a:rPr>
                                <m:t>1</m:t>
                              </m:r>
                            </m:sub>
                          </m:sSub>
                        </m:e>
                      </m:d>
                      <m:r>
                        <a:rPr lang="en-US" altLang="zh-CN" sz="1600" b="0" i="1" smtClean="0">
                          <a:solidFill>
                            <a:prstClr val="black"/>
                          </a:solidFill>
                          <a:latin typeface="Cambria Math" panose="02040503050406030204" pitchFamily="18" charset="0"/>
                          <a:cs typeface="+mn-ea"/>
                          <a:sym typeface="+mn-lt"/>
                        </a:rPr>
                        <m:t>&gt;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0</m:t>
                      </m:r>
                    </m:oMath>
                  </m:oMathPara>
                </a14:m>
                <a:endParaRPr lang="en-US" altLang="zh-CN" sz="1600" dirty="0">
                  <a:solidFill>
                    <a:prstClr val="black"/>
                  </a:solidFill>
                  <a:cs typeface="+mn-ea"/>
                  <a:sym typeface="+mn-lt"/>
                </a:endParaRPr>
              </a:p>
              <a:p>
                <a:pPr>
                  <a:lnSpc>
                    <a:spcPct val="130000"/>
                  </a:lnSpc>
                  <a:spcBef>
                    <a:spcPts val="300"/>
                  </a:spcBef>
                  <a:spcAft>
                    <a:spcPts val="300"/>
                  </a:spcAft>
                  <a:defRPr/>
                </a:pPr>
                <a:r>
                  <a:rPr lang="en-US" altLang="zh-CN" i="1" dirty="0">
                    <a:solidFill>
                      <a:prstClr val="black"/>
                    </a:solidFill>
                    <a:cs typeface="+mn-ea"/>
                    <a:sym typeface="+mn-lt"/>
                  </a:rPr>
                  <a:t>Remark:</a:t>
                </a: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平值期权</a:t>
                </a:r>
                <a14:m>
                  <m:oMath xmlns:m="http://schemas.openxmlformats.org/officeDocument/2006/math">
                    <m:r>
                      <a:rPr lang="en-US" altLang="zh-CN" sz="1600" b="0" i="0" smtClean="0">
                        <a:solidFill>
                          <a:prstClr val="black"/>
                        </a:solidFill>
                        <a:latin typeface="Cambria Math" panose="02040503050406030204" pitchFamily="18" charset="0"/>
                        <a:cs typeface="+mn-ea"/>
                        <a:sym typeface="+mn-lt"/>
                      </a:rPr>
                      <m:t> </m:t>
                    </m:r>
                    <m:r>
                      <a:rPr lang="en-US" altLang="zh-CN" sz="1600" b="0" i="1" smtClean="0">
                        <a:solidFill>
                          <a:prstClr val="black"/>
                        </a:solidFill>
                        <a:latin typeface="Cambria Math" panose="02040503050406030204" pitchFamily="18" charset="0"/>
                        <a:cs typeface="+mn-ea"/>
                        <a:sym typeface="+mn-lt"/>
                      </a:rPr>
                      <m:t>𝑉𝑒𝑔𝑎</m:t>
                    </m:r>
                    <m:r>
                      <a:rPr lang="en-US" altLang="zh-CN" sz="1600" b="0" i="1" smtClean="0">
                        <a:solidFill>
                          <a:prstClr val="black"/>
                        </a:solidFill>
                        <a:latin typeface="Cambria Math" panose="02040503050406030204" pitchFamily="18" charset="0"/>
                        <a:cs typeface="+mn-ea"/>
                        <a:sym typeface="+mn-lt"/>
                      </a:rPr>
                      <m:t> </m:t>
                    </m:r>
                    <m:r>
                      <a:rPr lang="en-US" altLang="zh-CN" sz="1600" b="0" i="1" smtClean="0">
                        <a:solidFill>
                          <a:prstClr val="black"/>
                        </a:solidFill>
                        <a:latin typeface="Cambria Math" panose="02040503050406030204" pitchFamily="18" charset="0"/>
                        <a:cs typeface="+mn-ea"/>
                        <a:sym typeface="+mn-lt"/>
                      </a:rPr>
                      <m:t>最大；存续期限越短，</m:t>
                    </m:r>
                    <m:r>
                      <a:rPr lang="en-US" altLang="zh-CN" sz="1600" b="0" i="1" dirty="0" smtClean="0">
                        <a:solidFill>
                          <a:prstClr val="black"/>
                        </a:solidFill>
                        <a:latin typeface="Cambria Math" panose="02040503050406030204" pitchFamily="18" charset="0"/>
                        <a:cs typeface="+mn-ea"/>
                        <a:sym typeface="+mn-lt"/>
                      </a:rPr>
                      <m:t>𝑉𝑒𝑔𝑎</m:t>
                    </m:r>
                    <m:r>
                      <a:rPr lang="en-US" altLang="zh-CN" sz="1600" b="0" i="1" smtClean="0">
                        <a:solidFill>
                          <a:prstClr val="black"/>
                        </a:solidFill>
                        <a:latin typeface="Cambria Math" panose="02040503050406030204" pitchFamily="18" charset="0"/>
                        <a:ea typeface="Cambria Math" panose="02040503050406030204" pitchFamily="18" charset="0"/>
                        <a:cs typeface="+mn-ea"/>
                        <a:sym typeface="+mn-lt"/>
                      </a:rPr>
                      <m:t> </m:t>
                    </m:r>
                    <m:r>
                      <a:rPr lang="zh-CN" altLang="en-US" sz="1600" i="1" smtClean="0">
                        <a:solidFill>
                          <a:prstClr val="black"/>
                        </a:solidFill>
                        <a:latin typeface="Cambria Math" panose="02040503050406030204" pitchFamily="18" charset="0"/>
                        <a:cs typeface="+mn-ea"/>
                        <a:sym typeface="+mn-lt"/>
                      </a:rPr>
                      <m:t>越</m:t>
                    </m:r>
                    <m:r>
                      <a:rPr lang="zh-CN" altLang="en-US" sz="1600" i="1">
                        <a:solidFill>
                          <a:prstClr val="black"/>
                        </a:solidFill>
                        <a:latin typeface="Cambria Math" panose="02040503050406030204" pitchFamily="18" charset="0"/>
                        <a:cs typeface="+mn-ea"/>
                        <a:sym typeface="+mn-lt"/>
                      </a:rPr>
                      <m:t>小</m:t>
                    </m:r>
                    <m:r>
                      <a:rPr lang="zh-CN" altLang="en-US" sz="160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 </m:t>
                    </m:r>
                  </m:oMath>
                </a14:m>
                <a:endParaRPr lang="en-US" altLang="zh-CN" sz="1600" dirty="0">
                  <a:solidFill>
                    <a:prstClr val="black"/>
                  </a:solidFill>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en-US" altLang="zh-CN" sz="1600" dirty="0">
                    <a:solidFill>
                      <a:prstClr val="black"/>
                    </a:solidFill>
                    <a:cs typeface="+mn-ea"/>
                    <a:sym typeface="+mn-lt"/>
                  </a:rPr>
                  <a:t>BSM</a:t>
                </a:r>
                <a:r>
                  <a:rPr lang="zh-CN" altLang="en-US" sz="1600" dirty="0">
                    <a:solidFill>
                      <a:prstClr val="black"/>
                    </a:solidFill>
                    <a:cs typeface="+mn-ea"/>
                    <a:sym typeface="+mn-lt"/>
                  </a:rPr>
                  <a:t>公式假定波动率为常数，理论上波动率越大，期权价格就会越高，所以</a:t>
                </a:r>
                <a14:m>
                  <m:oMath xmlns:m="http://schemas.openxmlformats.org/officeDocument/2006/math">
                    <m:r>
                      <a:rPr lang="en-US" altLang="zh-CN" sz="1600" i="1" dirty="0">
                        <a:solidFill>
                          <a:prstClr val="black"/>
                        </a:solidFill>
                        <a:latin typeface="Cambria Math" panose="02040503050406030204" pitchFamily="18" charset="0"/>
                        <a:cs typeface="+mn-ea"/>
                        <a:sym typeface="+mn-lt"/>
                      </a:rPr>
                      <m:t>𝑉𝑒𝑔𝑎</m:t>
                    </m:r>
                    <m:r>
                      <a:rPr lang="en-US" altLang="zh-CN" sz="1600" i="1" dirty="0">
                        <a:solidFill>
                          <a:prstClr val="black"/>
                        </a:solidFill>
                        <a:latin typeface="Cambria Math" panose="02040503050406030204" pitchFamily="18" charset="0"/>
                        <a:cs typeface="+mn-ea"/>
                        <a:sym typeface="+mn-lt"/>
                      </a:rPr>
                      <m:t> </m:t>
                    </m:r>
                  </m:oMath>
                </a14:m>
                <a:r>
                  <a:rPr lang="zh-CN" altLang="en-US" sz="1600" dirty="0">
                    <a:solidFill>
                      <a:prstClr val="black"/>
                    </a:solidFill>
                    <a:cs typeface="+mn-ea"/>
                    <a:sym typeface="+mn-lt"/>
                  </a:rPr>
                  <a:t>为正。</a:t>
                </a:r>
                <a:endParaRPr lang="en-US" altLang="zh-CN" sz="1600" dirty="0">
                  <a:solidFill>
                    <a:prstClr val="black"/>
                  </a:solidFill>
                  <a:cs typeface="+mn-ea"/>
                  <a:sym typeface="+mn-lt"/>
                </a:endParaRPr>
              </a:p>
            </p:txBody>
          </p:sp>
        </mc:Choice>
        <mc:Fallback xmlns="">
          <p:sp>
            <p:nvSpPr>
              <p:cNvPr id="17" name="文本框 16">
                <a:extLst>
                  <a:ext uri="{FF2B5EF4-FFF2-40B4-BE49-F238E27FC236}">
                    <a16:creationId xmlns:a16="http://schemas.microsoft.com/office/drawing/2014/main" xmlns:a14="http://schemas.microsoft.com/office/drawing/2010/main" xmlns="" id="{9B2206D5-E2A7-4844-B6C5-7FCF5645D2D1}"/>
                  </a:ext>
                </a:extLst>
              </p:cNvPr>
              <p:cNvSpPr txBox="1">
                <a:spLocks noRot="1" noChangeAspect="1" noMove="1" noResize="1" noEditPoints="1" noAdjustHandles="1" noChangeArrowheads="1" noChangeShapeType="1" noTextEdit="1"/>
              </p:cNvSpPr>
              <p:nvPr/>
            </p:nvSpPr>
            <p:spPr>
              <a:xfrm>
                <a:off x="375919" y="4310336"/>
                <a:ext cx="10117910" cy="2369303"/>
              </a:xfrm>
              <a:prstGeom prst="rect">
                <a:avLst/>
              </a:prstGeom>
              <a:blipFill rotWithShape="0">
                <a:blip r:embed="rId3"/>
                <a:stretch>
                  <a:fillRect l="-481" b="-13520"/>
                </a:stretch>
              </a:blipFill>
              <a:ln w="19050">
                <a:solidFill>
                  <a:srgbClr val="972022"/>
                </a:solidFill>
                <a:prstDash val="sysDash"/>
              </a:ln>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BAA46F60-185E-409F-B0A1-23C24D52ACDC}"/>
              </a:ext>
            </a:extLst>
          </p:cNvPr>
          <p:cNvSpPr txBox="1"/>
          <p:nvPr/>
        </p:nvSpPr>
        <p:spPr>
          <a:xfrm>
            <a:off x="375919" y="3926577"/>
            <a:ext cx="1288412" cy="383759"/>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lang="en-US" altLang="zh-CN" b="1" i="1" dirty="0">
                <a:solidFill>
                  <a:prstClr val="white"/>
                </a:solidFill>
                <a:cs typeface="+mn-ea"/>
                <a:sym typeface="+mn-lt"/>
              </a:rPr>
              <a:t>Vega</a:t>
            </a:r>
            <a:endParaRPr kumimoji="0" lang="zh-CN" altLang="en-US" sz="1800" b="1" i="1"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10" name="矩形 9"/>
              <p:cNvSpPr/>
              <p:nvPr/>
            </p:nvSpPr>
            <p:spPr>
              <a:xfrm>
                <a:off x="891374" y="1667208"/>
                <a:ext cx="3815980" cy="1568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𝑡</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𝐶</m:t>
                                  </m:r>
                                </m:num>
                                <m:den>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r>
                                <a:rPr lang="zh-CN" altLang="en-US" i="1">
                                  <a:latin typeface="Cambria Math" panose="02040503050406030204" pitchFamily="18" charset="0"/>
                                </a:rPr>
                                <m:t>𝑟𝑆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0">
                                  <a:latin typeface="Cambria Math" panose="02040503050406030204" pitchFamily="18" charset="0"/>
                                </a:rPr>
                                <m:t>−</m:t>
                              </m:r>
                              <m:r>
                                <a:rPr lang="zh-CN" altLang="en-US" i="1">
                                  <a:latin typeface="Cambria Math" panose="02040503050406030204" pitchFamily="18" charset="0"/>
                                </a:rPr>
                                <m:t>𝑟𝐶</m:t>
                              </m:r>
                              <m:r>
                                <a:rPr lang="zh-CN" altLang="en-US" i="0">
                                  <a:latin typeface="Cambria Math" panose="02040503050406030204" pitchFamily="18" charset="0"/>
                                </a:rPr>
                                <m:t>=0</m:t>
                              </m:r>
                            </m:e>
                            <m:e>
                              <m:r>
                                <a:rPr lang="zh-CN" altLang="en-US" i="0">
                                  <a:latin typeface="Cambria Math" panose="02040503050406030204" pitchFamily="18" charset="0"/>
                                </a:rPr>
                                <m:t>&amp;</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𝐶</m:t>
                                  </m:r>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m:t>
                                  </m:r>
                                  <m:r>
                                    <a:rPr lang="zh-CN" altLang="en-US" i="1">
                                      <a:latin typeface="Cambria Math" panose="02040503050406030204" pitchFamily="18" charset="0"/>
                                    </a:rPr>
                                    <m:t>𝑚𝑎𝑥</m:t>
                                  </m:r>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en-US" altLang="zh-CN" i="1" smtClean="0">
                                      <a:latin typeface="Cambria Math" panose="02040503050406030204" pitchFamily="18" charset="0"/>
                                    </a:rPr>
                                    <m:t>𝐾</m:t>
                                  </m:r>
                                  <m:r>
                                    <a:rPr lang="zh-CN" altLang="en-US" i="0">
                                      <a:latin typeface="Cambria Math" panose="02040503050406030204" pitchFamily="18" charset="0"/>
                                    </a:rPr>
                                    <m:t>,0</m:t>
                                  </m:r>
                                </m:e>
                              </m:d>
                            </m:e>
                            <m:e>
                              <m:r>
                                <a:rPr lang="zh-CN" altLang="en-US" i="0">
                                  <a:latin typeface="Cambria Math" panose="02040503050406030204" pitchFamily="18" charset="0"/>
                                </a:rPr>
                                <m:t>&amp;</m:t>
                              </m:r>
                              <m:r>
                                <a:rPr lang="zh-CN" altLang="en-US" i="1">
                                  <a:latin typeface="Cambria Math" panose="02040503050406030204" pitchFamily="18" charset="0"/>
                                </a:rPr>
                                <m:t>𝐶</m:t>
                              </m:r>
                              <m:r>
                                <a:rPr lang="zh-CN" altLang="en-US" i="0">
                                  <a:latin typeface="Cambria Math" panose="02040503050406030204" pitchFamily="18" charset="0"/>
                                </a:rPr>
                                <m:t>(0,</m:t>
                              </m:r>
                              <m:r>
                                <a:rPr lang="zh-CN" altLang="en-US" i="1">
                                  <a:latin typeface="Cambria Math" panose="02040503050406030204" pitchFamily="18" charset="0"/>
                                </a:rPr>
                                <m:t>𝑡</m:t>
                              </m:r>
                              <m:r>
                                <a:rPr lang="zh-CN" altLang="en-US" i="0">
                                  <a:latin typeface="Cambria Math" panose="02040503050406030204" pitchFamily="18" charset="0"/>
                                </a:rPr>
                                <m:t>)=0</m:t>
                              </m:r>
                            </m:e>
                            <m:e>
                              <m:r>
                                <a:rPr lang="zh-CN" altLang="en-US" i="0">
                                  <a:latin typeface="Cambria Math" panose="02040503050406030204" pitchFamily="18" charset="0"/>
                                </a:rPr>
                                <m:t>&amp;</m:t>
                              </m:r>
                              <m:r>
                                <a:rPr lang="zh-CN" altLang="en-US" i="1">
                                  <a:latin typeface="Cambria Math" panose="02040503050406030204" pitchFamily="18" charset="0"/>
                                </a:rPr>
                                <m:t>𝐶</m:t>
                              </m:r>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𝑆</m:t>
                              </m:r>
                              <m:r>
                                <m:rPr>
                                  <m:nor/>
                                </m:rPr>
                                <a:rPr lang="zh-CN" altLang="en-US" i="1">
                                  <a:latin typeface="Cambria Math" panose="02040503050406030204" pitchFamily="18" charset="0"/>
                                </a:rPr>
                                <m:t> </m:t>
                              </m:r>
                              <m:r>
                                <m:rPr>
                                  <m:nor/>
                                </m:rPr>
                                <a:rPr lang="zh-CN" altLang="en-US" i="1">
                                  <a:latin typeface="Cambria Math" panose="02040503050406030204" pitchFamily="18" charset="0"/>
                                </a:rPr>
                                <m:t>as</m:t>
                              </m:r>
                              <m:r>
                                <m:rPr>
                                  <m:nor/>
                                </m:rPr>
                                <a:rPr lang="zh-CN" altLang="en-US" i="1">
                                  <a:latin typeface="Cambria Math" panose="02040503050406030204" pitchFamily="18" charset="0"/>
                                </a:rPr>
                                <m:t> </m:t>
                              </m:r>
                              <m:r>
                                <a:rPr lang="zh-CN" altLang="en-US" i="1">
                                  <a:latin typeface="Cambria Math" panose="02040503050406030204" pitchFamily="18" charset="0"/>
                                </a:rPr>
                                <m:t>𝑆</m:t>
                              </m:r>
                              <m:r>
                                <a:rPr lang="zh-CN" altLang="en-US" i="0">
                                  <a:latin typeface="Cambria Math" panose="02040503050406030204" pitchFamily="18" charset="0"/>
                                </a:rPr>
                                <m:t>→∞</m:t>
                              </m:r>
                            </m:e>
                          </m:eqArr>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891374" y="1667208"/>
                <a:ext cx="3815980" cy="1568186"/>
              </a:xfrm>
              <a:prstGeom prst="rect">
                <a:avLst/>
              </a:prstGeom>
              <a:blipFill rotWithShape="0">
                <a:blip r:embed="rId4"/>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3792" y="1449258"/>
            <a:ext cx="2483107" cy="440463"/>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9942" y="1781915"/>
            <a:ext cx="2778601" cy="377341"/>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6274102" y="2326201"/>
                <a:ext cx="3872887" cy="10633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400" i="1">
                              <a:latin typeface="Cambria Math" panose="02040503050406030204" pitchFamily="18" charset="0"/>
                            </a:rPr>
                          </m:ctrlPr>
                        </m:dPr>
                        <m:e>
                          <m:eqArr>
                            <m:eqArrPr>
                              <m:ctrlPr>
                                <a:rPr lang="zh-CN" altLang="en-US" sz="1400" i="1">
                                  <a:latin typeface="Cambria Math" panose="02040503050406030204" pitchFamily="18" charset="0"/>
                                </a:rPr>
                              </m:ctrlPr>
                            </m:eqArrPr>
                            <m:e>
                              <m:r>
                                <a:rPr lang="zh-CN" altLang="en-US" sz="1400">
                                  <a:latin typeface="Cambria Math" panose="02040503050406030204" pitchFamily="18" charset="0"/>
                                </a:rPr>
                                <m:t>&amp;</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0">
                                      <a:latin typeface="Cambria Math" panose="02040503050406030204" pitchFamily="18" charset="0"/>
                                    </a:rPr>
                                    <m:t>1</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d>
                                    <m:dPr>
                                      <m:begChr m:val=""/>
                                      <m:ctrlPr>
                                        <a:rPr lang="zh-CN" altLang="en-US" sz="1400" i="1">
                                          <a:latin typeface="Cambria Math" panose="02040503050406030204" pitchFamily="18" charset="0"/>
                                        </a:rPr>
                                      </m:ctrlPr>
                                    </m:dPr>
                                    <m:e>
                                      <m:r>
                                        <m:rPr>
                                          <m:sty m:val="p"/>
                                        </m:rPr>
                                        <a:rPr lang="zh-CN" altLang="en-US" sz="1400" i="0">
                                          <a:latin typeface="Cambria Math" panose="02040503050406030204" pitchFamily="18" charset="0"/>
                                        </a:rPr>
                                        <m:t>lo</m:t>
                                      </m:r>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g</m:t>
                                          </m:r>
                                        </m:fName>
                                        <m:e>
                                          <m:r>
                                            <a:rPr lang="zh-CN" altLang="en-US" sz="1400" i="0">
                                              <a:latin typeface="Cambria Math" panose="02040503050406030204" pitchFamily="18" charset="0"/>
                                            </a:rPr>
                                            <m:t>(</m:t>
                                          </m:r>
                                        </m:e>
                                      </m:func>
                                      <m:f>
                                        <m:fPr>
                                          <m:type m:val="lin"/>
                                          <m:ctrlPr>
                                            <a:rPr lang="zh-CN" altLang="en-US" sz="1400" i="1" smtClean="0">
                                              <a:latin typeface="Cambria Math" panose="02040503050406030204" pitchFamily="18" charset="0"/>
                                            </a:rPr>
                                          </m:ctrlPr>
                                        </m:fPr>
                                        <m:num>
                                          <m:r>
                                            <a:rPr lang="zh-CN" altLang="en-US" sz="1400" i="1">
                                              <a:latin typeface="Cambria Math" panose="02040503050406030204" pitchFamily="18" charset="0"/>
                                            </a:rPr>
                                            <m:t>𝑆</m:t>
                                          </m:r>
                                        </m:num>
                                        <m:den>
                                          <m:r>
                                            <a:rPr lang="en-US" altLang="zh-CN" sz="1400" i="1" smtClean="0">
                                              <a:latin typeface="Cambria Math" panose="02040503050406030204" pitchFamily="18" charset="0"/>
                                            </a:rPr>
                                            <m:t>𝐾</m:t>
                                          </m:r>
                                        </m:den>
                                      </m:f>
                                      <m:r>
                                        <a:rPr lang="zh-CN" altLang="en-US" sz="1400" i="1">
                                          <a:latin typeface="Cambria Math" panose="02040503050406030204" pitchFamily="18" charset="0"/>
                                        </a:rPr>
                                        <m:t>)</m:t>
                                      </m:r>
                                      <m:r>
                                        <a:rPr lang="zh-CN" altLang="en-US" sz="1400" i="0">
                                          <a:latin typeface="Cambria Math" panose="02040503050406030204" pitchFamily="18" charset="0"/>
                                        </a:rPr>
                                        <m:t>+</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𝑟</m:t>
                                          </m: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0">
                                                  <a:latin typeface="Cambria Math" panose="02040503050406030204" pitchFamily="18" charset="0"/>
                                                </a:rPr>
                                                <m:t>2</m:t>
                                              </m:r>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𝜎</m:t>
                                              </m:r>
                                            </m:e>
                                            <m:sup>
                                              <m:r>
                                                <a:rPr lang="zh-CN" altLang="en-US" sz="1400" i="0">
                                                  <a:latin typeface="Cambria Math" panose="02040503050406030204" pitchFamily="18" charset="0"/>
                                                </a:rPr>
                                                <m:t>2</m:t>
                                              </m:r>
                                            </m:sup>
                                          </m:sSup>
                                        </m:e>
                                      </m:d>
                                      <m:r>
                                        <a:rPr lang="zh-CN" altLang="en-US" sz="1400" i="0">
                                          <a:latin typeface="Cambria Math" panose="02040503050406030204" pitchFamily="18" charset="0"/>
                                        </a:rPr>
                                        <m:t>(</m:t>
                                      </m:r>
                                      <m:r>
                                        <a:rPr lang="zh-CN" altLang="en-US" sz="1400" i="1">
                                          <a:latin typeface="Cambria Math" panose="02040503050406030204" pitchFamily="18" charset="0"/>
                                        </a:rPr>
                                        <m:t>𝑇</m:t>
                                      </m:r>
                                      <m:r>
                                        <a:rPr lang="zh-CN" altLang="en-US" sz="1400" i="0">
                                          <a:latin typeface="Cambria Math" panose="02040503050406030204" pitchFamily="18" charset="0"/>
                                        </a:rPr>
                                        <m:t>−</m:t>
                                      </m:r>
                                      <m:r>
                                        <a:rPr lang="zh-CN" altLang="en-US" sz="1400" i="1">
                                          <a:latin typeface="Cambria Math" panose="02040503050406030204" pitchFamily="18" charset="0"/>
                                        </a:rPr>
                                        <m:t>𝑡</m:t>
                                      </m:r>
                                    </m:e>
                                  </m:d>
                                </m:num>
                                <m:den>
                                  <m:r>
                                    <a:rPr lang="zh-CN" altLang="en-US" sz="1400" i="1">
                                      <a:latin typeface="Cambria Math" panose="02040503050406030204" pitchFamily="18" charset="0"/>
                                    </a:rPr>
                                    <m:t>𝜎</m:t>
                                  </m:r>
                                  <m:rad>
                                    <m:radPr>
                                      <m:degHide m:val="on"/>
                                      <m:ctrlPr>
                                        <a:rPr lang="zh-CN" altLang="en-US" sz="1400" i="1">
                                          <a:latin typeface="Cambria Math" panose="02040503050406030204" pitchFamily="18" charset="0"/>
                                        </a:rPr>
                                      </m:ctrlPr>
                                    </m:radPr>
                                    <m:deg/>
                                    <m:e>
                                      <m:r>
                                        <a:rPr lang="zh-CN" altLang="en-US" sz="1400" i="1">
                                          <a:latin typeface="Cambria Math" panose="02040503050406030204" pitchFamily="18" charset="0"/>
                                        </a:rPr>
                                        <m:t>𝑇</m:t>
                                      </m:r>
                                      <m:r>
                                        <a:rPr lang="zh-CN" altLang="en-US" sz="1400" i="0">
                                          <a:latin typeface="Cambria Math" panose="02040503050406030204" pitchFamily="18" charset="0"/>
                                        </a:rPr>
                                        <m:t>−</m:t>
                                      </m:r>
                                      <m:r>
                                        <a:rPr lang="zh-CN" altLang="en-US" sz="1400" i="1">
                                          <a:latin typeface="Cambria Math" panose="02040503050406030204" pitchFamily="18" charset="0"/>
                                        </a:rPr>
                                        <m:t>𝑡</m:t>
                                      </m:r>
                                    </m:e>
                                  </m:rad>
                                </m:den>
                              </m:f>
                            </m:e>
                            <m:e>
                              <m:r>
                                <a:rPr lang="zh-CN" altLang="en-US" sz="1400" i="0">
                                  <a:latin typeface="Cambria Math" panose="02040503050406030204" pitchFamily="18" charset="0"/>
                                </a:rPr>
                                <m:t>&amp;</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0">
                                      <a:latin typeface="Cambria Math" panose="02040503050406030204" pitchFamily="18" charset="0"/>
                                    </a:rPr>
                                    <m:t>2</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0">
                                      <a:latin typeface="Cambria Math" panose="02040503050406030204" pitchFamily="18" charset="0"/>
                                    </a:rPr>
                                    <m:t>1</m:t>
                                  </m:r>
                                </m:sub>
                              </m:sSub>
                              <m:r>
                                <a:rPr lang="zh-CN" altLang="en-US" sz="1400" i="0">
                                  <a:latin typeface="Cambria Math" panose="02040503050406030204" pitchFamily="18" charset="0"/>
                                </a:rPr>
                                <m:t>−</m:t>
                              </m:r>
                              <m:r>
                                <a:rPr lang="zh-CN" altLang="en-US" sz="1400" i="1">
                                  <a:latin typeface="Cambria Math" panose="02040503050406030204" pitchFamily="18" charset="0"/>
                                </a:rPr>
                                <m:t>𝜎</m:t>
                              </m:r>
                              <m:rad>
                                <m:radPr>
                                  <m:degHide m:val="on"/>
                                  <m:ctrlPr>
                                    <a:rPr lang="zh-CN" altLang="en-US" sz="1400" i="1">
                                      <a:latin typeface="Cambria Math" panose="02040503050406030204" pitchFamily="18" charset="0"/>
                                    </a:rPr>
                                  </m:ctrlPr>
                                </m:radPr>
                                <m:deg/>
                                <m:e>
                                  <m:r>
                                    <a:rPr lang="zh-CN" altLang="en-US" sz="1400" i="1">
                                      <a:latin typeface="Cambria Math" panose="02040503050406030204" pitchFamily="18" charset="0"/>
                                    </a:rPr>
                                    <m:t>𝑇</m:t>
                                  </m:r>
                                  <m:r>
                                    <a:rPr lang="zh-CN" altLang="en-US" sz="1400" i="0">
                                      <a:latin typeface="Cambria Math" panose="02040503050406030204" pitchFamily="18" charset="0"/>
                                    </a:rPr>
                                    <m:t>−</m:t>
                                  </m:r>
                                  <m:r>
                                    <a:rPr lang="zh-CN" altLang="en-US" sz="1400" i="1">
                                      <a:latin typeface="Cambria Math" panose="02040503050406030204" pitchFamily="18" charset="0"/>
                                    </a:rPr>
                                    <m:t>𝑡</m:t>
                                  </m:r>
                                </m:e>
                              </m:rad>
                            </m:e>
                          </m:eqArr>
                        </m:e>
                      </m:d>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6274102" y="2326201"/>
                <a:ext cx="3872887" cy="1063368"/>
              </a:xfrm>
              <a:prstGeom prst="rect">
                <a:avLst/>
              </a:prstGeom>
              <a:blipFill rotWithShape="0">
                <a:blip r:embed="rId7"/>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89942" y="2056667"/>
            <a:ext cx="1667328" cy="398931"/>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19875" y="4345520"/>
            <a:ext cx="3873954" cy="1962497"/>
          </a:xfrm>
          <a:prstGeom prst="rect">
            <a:avLst/>
          </a:prstGeom>
        </p:spPr>
      </p:pic>
    </p:spTree>
    <p:extLst>
      <p:ext uri="{BB962C8B-B14F-4D97-AF65-F5344CB8AC3E}">
        <p14:creationId xmlns:p14="http://schemas.microsoft.com/office/powerpoint/2010/main" val="1907544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43353" y="-130749"/>
            <a:ext cx="10515600" cy="1325563"/>
          </a:xfrm>
        </p:spPr>
        <p:txBody>
          <a:bodyPr>
            <a:normAutofit/>
          </a:bodyPr>
          <a:lstStyle/>
          <a:p>
            <a:pPr>
              <a:lnSpc>
                <a:spcPct val="100000"/>
              </a:lnSpc>
              <a:spcAft>
                <a:spcPts val="50"/>
              </a:spcAft>
            </a:pPr>
            <a:r>
              <a:rPr lang="en-US" altLang="zh-CN" i="1" dirty="0">
                <a:latin typeface="+mn-lt"/>
                <a:ea typeface="+mn-ea"/>
                <a:cs typeface="+mn-ea"/>
                <a:sym typeface="+mn-lt"/>
              </a:rPr>
              <a:t>Delta</a:t>
            </a:r>
            <a:endParaRPr lang="zh-CN" altLang="en-US" i="1"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30" name="文本框 29"/>
              <p:cNvSpPr txBox="1"/>
              <p:nvPr/>
            </p:nvSpPr>
            <p:spPr>
              <a:xfrm>
                <a:off x="375920" y="1215757"/>
                <a:ext cx="5267234" cy="3134063"/>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Aft>
                    <a:spcPts val="5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cs typeface="+mn-ea"/>
                    <a:sym typeface="+mn-lt"/>
                  </a:rPr>
                  <a:t>期权</a:t>
                </a:r>
                <a:r>
                  <a:rPr lang="zh-CN" altLang="en-US" sz="1600" dirty="0">
                    <a:solidFill>
                      <a:prstClr val="black"/>
                    </a:solidFill>
                    <a:cs typeface="+mn-ea"/>
                    <a:sym typeface="+mn-lt"/>
                  </a:rPr>
                  <a:t>价格</a:t>
                </a:r>
                <a:r>
                  <a:rPr kumimoji="0" lang="zh-CN" altLang="en-US" sz="1600" b="0" i="0" u="none" strike="noStrike" kern="1200" cap="none" spc="0" normalizeH="0" baseline="0" noProof="0" dirty="0">
                    <a:ln>
                      <a:noFill/>
                    </a:ln>
                    <a:solidFill>
                      <a:prstClr val="black"/>
                    </a:solidFill>
                    <a:effectLst/>
                    <a:uLnTx/>
                    <a:uFillTx/>
                    <a:cs typeface="+mn-ea"/>
                    <a:sym typeface="+mn-lt"/>
                  </a:rPr>
                  <a:t>相对于标的资产价格变动的敏感程度。</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R="0" lvl="0" algn="l" defTabSz="914400" rtl="0" eaLnBrk="1" fontAlgn="auto" latinLnBrk="0" hangingPunct="1">
                  <a:lnSpc>
                    <a:spcPct val="130000"/>
                  </a:lnSpc>
                  <a:spcBef>
                    <a:spcPts val="600"/>
                  </a:spcBef>
                  <a:spcAft>
                    <a:spcPts val="600"/>
                  </a:spcAft>
                  <a:buClrTx/>
                  <a:buSzTx/>
                  <a:tabLst/>
                  <a:defRPr/>
                </a:pPr>
                <a14:m>
                  <m:oMathPara xmlns:m="http://schemas.openxmlformats.org/officeDocument/2006/math">
                    <m:oMathParaPr>
                      <m:jc m:val="centerGroup"/>
                    </m:oMathParaPr>
                    <m:oMath xmlns:m="http://schemas.openxmlformats.org/officeDocument/2006/math">
                      <m:sSub>
                        <m:sSubPr>
                          <m:ctrlPr>
                            <a:rPr kumimoji="0" lang="el-GR"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bPr>
                        <m:e>
                          <m:r>
                            <m:rPr>
                              <m:sty m:val="p"/>
                            </m:rPr>
                            <a:rPr lang="el-GR" altLang="zh-CN" sz="1600" i="1">
                              <a:solidFill>
                                <a:prstClr val="black"/>
                              </a:solidFill>
                              <a:latin typeface="Cambria Math" panose="02040503050406030204" pitchFamily="18" charset="0"/>
                              <a:ea typeface="Cambria Math" panose="02040503050406030204" pitchFamily="18" charset="0"/>
                              <a:cs typeface="+mn-ea"/>
                              <a:sym typeface="+mn-lt"/>
                            </a:rPr>
                            <m:t>Δ</m:t>
                          </m:r>
                        </m:e>
                        <m:sub>
                          <m:r>
                            <m:rPr>
                              <m:sty m:val="p"/>
                            </m:rPr>
                            <a:rPr lang="en-US" altLang="zh-CN" sz="1600" i="1">
                              <a:solidFill>
                                <a:prstClr val="black"/>
                              </a:solidFill>
                              <a:latin typeface="Cambria Math" panose="02040503050406030204" pitchFamily="18" charset="0"/>
                              <a:ea typeface="Cambria Math" panose="02040503050406030204" pitchFamily="18" charset="0"/>
                              <a:cs typeface="+mn-ea"/>
                              <a:sym typeface="+mn-lt"/>
                            </a:rPr>
                            <m:t>c</m:t>
                          </m:r>
                          <m:r>
                            <a:rPr lang="en-US" altLang="zh-CN" sz="1600" b="0" i="1" smtClean="0">
                              <a:solidFill>
                                <a:prstClr val="black"/>
                              </a:solidFill>
                              <a:latin typeface="Cambria Math" panose="02040503050406030204" pitchFamily="18" charset="0"/>
                              <a:ea typeface="Cambria Math" panose="02040503050406030204" pitchFamily="18" charset="0"/>
                              <a:cs typeface="+mn-ea"/>
                              <a:sym typeface="+mn-lt"/>
                            </a:rPr>
                            <m:t>𝑎𝑙𝑙</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𝐶</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𝑆</m:t>
                          </m:r>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𝑁</m:t>
                      </m:r>
                      <m:d>
                        <m:dPr>
                          <m:ctrlPr>
                            <a:rPr lang="en-US" altLang="zh-CN" sz="1600" i="1">
                              <a:solidFill>
                                <a:prstClr val="black"/>
                              </a:solidFill>
                              <a:latin typeface="Cambria Math" panose="02040503050406030204" pitchFamily="18" charset="0"/>
                              <a:cs typeface="+mn-ea"/>
                              <a:sym typeface="+mn-lt"/>
                            </a:rPr>
                          </m:ctrlPr>
                        </m:dPr>
                        <m:e>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𝑑</m:t>
                              </m:r>
                            </m:e>
                            <m:sub>
                              <m:r>
                                <a:rPr lang="en-US" altLang="zh-CN" sz="1600" i="1">
                                  <a:solidFill>
                                    <a:prstClr val="black"/>
                                  </a:solidFill>
                                  <a:latin typeface="Cambria Math" panose="02040503050406030204" pitchFamily="18" charset="0"/>
                                  <a:cs typeface="+mn-ea"/>
                                  <a:sym typeface="+mn-lt"/>
                                </a:rPr>
                                <m:t>1</m:t>
                              </m:r>
                            </m:sub>
                          </m:sSub>
                        </m:e>
                      </m:d>
                      <m:r>
                        <a:rPr lang="zh-CN" altLang="en-US" sz="1600" b="0" i="0" smtClean="0">
                          <a:solidFill>
                            <a:prstClr val="black"/>
                          </a:solidFill>
                          <a:latin typeface="Cambria Math" charset="0"/>
                          <a:cs typeface="+mn-ea"/>
                          <a:sym typeface="+mn-lt"/>
                        </a:rPr>
                        <m:t>      </m:t>
                      </m:r>
                      <m:sSub>
                        <m:sSubPr>
                          <m:ctrlPr>
                            <a:rPr lang="el-GR" altLang="zh-CN" sz="1600" i="1" smtClean="0">
                              <a:solidFill>
                                <a:prstClr val="black"/>
                              </a:solidFill>
                              <a:latin typeface="Cambria Math" panose="02040503050406030204" pitchFamily="18" charset="0"/>
                              <a:ea typeface="Cambria Math" panose="02040503050406030204" pitchFamily="18" charset="0"/>
                              <a:cs typeface="+mn-ea"/>
                              <a:sym typeface="+mn-lt"/>
                            </a:rPr>
                          </m:ctrlPr>
                        </m:sSubPr>
                        <m:e>
                          <m:r>
                            <m:rPr>
                              <m:sty m:val="p"/>
                            </m:rPr>
                            <a:rPr lang="el-GR" altLang="zh-CN" sz="1600" i="1">
                              <a:solidFill>
                                <a:prstClr val="black"/>
                              </a:solidFill>
                              <a:latin typeface="Cambria Math" panose="02040503050406030204" pitchFamily="18" charset="0"/>
                              <a:ea typeface="Cambria Math" panose="02040503050406030204" pitchFamily="18" charset="0"/>
                              <a:cs typeface="+mn-ea"/>
                              <a:sym typeface="+mn-lt"/>
                            </a:rPr>
                            <m:t>Δ</m:t>
                          </m:r>
                        </m:e>
                        <m:sub>
                          <m:r>
                            <a:rPr lang="en-US" altLang="zh-CN" sz="1600" b="0" i="1" smtClean="0">
                              <a:solidFill>
                                <a:prstClr val="black"/>
                              </a:solidFill>
                              <a:latin typeface="Cambria Math" panose="02040503050406030204" pitchFamily="18" charset="0"/>
                              <a:ea typeface="Cambria Math" panose="02040503050406030204" pitchFamily="18" charset="0"/>
                              <a:cs typeface="+mn-ea"/>
                              <a:sym typeface="+mn-lt"/>
                            </a:rPr>
                            <m:t>𝑝𝑢𝑡</m:t>
                          </m:r>
                        </m:sub>
                      </m:sSub>
                      <m:r>
                        <a:rPr lang="en-US" altLang="zh-CN" sz="1600" i="1">
                          <a:solidFill>
                            <a:prstClr val="black"/>
                          </a:solidFill>
                          <a:latin typeface="Cambria Math" panose="02040503050406030204" pitchFamily="18" charset="0"/>
                          <a:cs typeface="+mn-ea"/>
                          <a:sym typeface="+mn-lt"/>
                        </a:rPr>
                        <m:t>=</m:t>
                      </m:r>
                      <m:f>
                        <m:fPr>
                          <m:ctrlPr>
                            <a:rPr lang="en-US" altLang="zh-CN" sz="1600" i="1">
                              <a:solidFill>
                                <a:prstClr val="black"/>
                              </a:solidFill>
                              <a:latin typeface="Cambria Math" panose="02040503050406030204" pitchFamily="18" charset="0"/>
                              <a:cs typeface="+mn-ea"/>
                              <a:sym typeface="+mn-lt"/>
                            </a:rPr>
                          </m:ctrlPr>
                        </m:fPr>
                        <m:num>
                          <m:r>
                            <a:rPr lang="en-US" altLang="zh-CN" sz="1600" i="1">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𝑃</m:t>
                          </m:r>
                        </m:num>
                        <m:den>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den>
                      </m:f>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𝑁</m:t>
                      </m:r>
                      <m:d>
                        <m:dPr>
                          <m:ctrlPr>
                            <a:rPr lang="en-US" altLang="zh-CN" sz="1600" i="1">
                              <a:solidFill>
                                <a:prstClr val="black"/>
                              </a:solidFill>
                              <a:latin typeface="Cambria Math" panose="02040503050406030204" pitchFamily="18" charset="0"/>
                              <a:cs typeface="+mn-ea"/>
                              <a:sym typeface="+mn-lt"/>
                            </a:rPr>
                          </m:ctrlPr>
                        </m:dPr>
                        <m:e>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𝑑</m:t>
                              </m:r>
                            </m:e>
                            <m:sub>
                              <m:r>
                                <a:rPr lang="en-US" altLang="zh-CN" sz="1600" i="1">
                                  <a:solidFill>
                                    <a:prstClr val="black"/>
                                  </a:solidFill>
                                  <a:latin typeface="Cambria Math" panose="02040503050406030204" pitchFamily="18" charset="0"/>
                                  <a:cs typeface="+mn-ea"/>
                                  <a:sym typeface="+mn-lt"/>
                                </a:rPr>
                                <m:t>1</m:t>
                              </m:r>
                            </m:sub>
                          </m:sSub>
                        </m:e>
                      </m:d>
                      <m:r>
                        <a:rPr lang="en-US" altLang="zh-CN" sz="1600" b="0" i="1" smtClean="0">
                          <a:solidFill>
                            <a:prstClr val="black"/>
                          </a:solidFill>
                          <a:latin typeface="Cambria Math" panose="02040503050406030204" pitchFamily="18" charset="0"/>
                          <a:cs typeface="+mn-ea"/>
                          <a:sym typeface="+mn-lt"/>
                        </a:rPr>
                        <m:t>−1</m:t>
                      </m:r>
                    </m:oMath>
                  </m:oMathPara>
                </a14:m>
                <a:endParaRPr lang="en-US" altLang="zh-CN" sz="1600" i="1" dirty="0">
                  <a:solidFill>
                    <a:prstClr val="black"/>
                  </a:solidFill>
                  <a:cs typeface="+mn-ea"/>
                  <a:sym typeface="+mn-lt"/>
                </a:endParaRPr>
              </a:p>
              <a:p>
                <a:pPr marR="0" lvl="0" algn="l" defTabSz="914400" rtl="0" eaLnBrk="1" fontAlgn="auto" latinLnBrk="0" hangingPunct="1">
                  <a:lnSpc>
                    <a:spcPct val="130000"/>
                  </a:lnSpc>
                  <a:spcAft>
                    <a:spcPts val="50"/>
                  </a:spcAft>
                  <a:buClrTx/>
                  <a:buSzTx/>
                  <a:tabLst/>
                  <a:defRPr/>
                </a:pPr>
                <a:r>
                  <a:rPr lang="en-US" altLang="zh-CN" sz="1600" i="1" dirty="0">
                    <a:solidFill>
                      <a:prstClr val="black"/>
                    </a:solidFill>
                    <a:cs typeface="+mn-ea"/>
                    <a:sym typeface="+mn-lt"/>
                  </a:rPr>
                  <a:t>Remark:</a:t>
                </a:r>
              </a:p>
              <a:p>
                <a:pPr marL="285750" marR="0" lvl="0" indent="-285750" algn="l" defTabSz="914400" rtl="0" eaLnBrk="1" fontAlgn="auto" latinLnBrk="0" hangingPunct="1">
                  <a:lnSpc>
                    <a:spcPct val="130000"/>
                  </a:lnSpc>
                  <a:spcBef>
                    <a:spcPts val="100"/>
                  </a:spcBef>
                  <a:spcAft>
                    <a:spcPts val="100"/>
                  </a:spcAft>
                  <a:buClrTx/>
                  <a:buSzTx/>
                  <a:buFont typeface="Wingdings" panose="05000000000000000000" pitchFamily="2" charset="2"/>
                  <a:buChar char="ü"/>
                  <a:tabLst/>
                  <a:defRPr/>
                </a:pPr>
                <a:r>
                  <a:rPr lang="zh-CN" altLang="en-US" sz="1600" dirty="0">
                    <a:solidFill>
                      <a:prstClr val="black"/>
                    </a:solidFill>
                    <a:cs typeface="+mn-ea"/>
                    <a:sym typeface="+mn-lt"/>
                  </a:rPr>
                  <a:t>可以由平价公式                                  导出数值关系</a:t>
                </a:r>
                <a:endParaRPr lang="en-US" altLang="zh-CN" sz="1600" dirty="0">
                  <a:solidFill>
                    <a:prstClr val="black"/>
                  </a:solidFill>
                  <a:cs typeface="+mn-ea"/>
                  <a:sym typeface="+mn-lt"/>
                </a:endParaRPr>
              </a:p>
              <a:p>
                <a:pPr marL="285750" marR="0" lvl="0" indent="-285750" algn="l" defTabSz="914400" rtl="0" eaLnBrk="1" fontAlgn="auto" latinLnBrk="0" hangingPunct="1">
                  <a:lnSpc>
                    <a:spcPct val="130000"/>
                  </a:lnSpc>
                  <a:spcBef>
                    <a:spcPts val="100"/>
                  </a:spcBef>
                  <a:spcAft>
                    <a:spcPts val="100"/>
                  </a:spcAft>
                  <a:buClrTx/>
                  <a:buSzTx/>
                  <a:buFont typeface="Wingdings" panose="05000000000000000000" pitchFamily="2" charset="2"/>
                  <a:buChar char="ü"/>
                  <a:tabLst/>
                  <a:defRPr/>
                </a:pPr>
                <a:r>
                  <a:rPr lang="zh-CN" altLang="en-US" sz="1600" dirty="0">
                    <a:solidFill>
                      <a:prstClr val="black"/>
                    </a:solidFill>
                    <a:cs typeface="+mn-ea"/>
                    <a:sym typeface="+mn-lt"/>
                  </a:rPr>
                  <a:t>直观理解为</a:t>
                </a:r>
                <a:r>
                  <a:rPr kumimoji="0" lang="zh-CN" altLang="en-US" sz="1600" b="0" i="0" u="none" strike="noStrike" kern="1200" cap="none" spc="0" normalizeH="0" baseline="0" noProof="0" dirty="0">
                    <a:ln>
                      <a:noFill/>
                    </a:ln>
                    <a:solidFill>
                      <a:prstClr val="black"/>
                    </a:solidFill>
                    <a:effectLst/>
                    <a:uLnTx/>
                    <a:uFillTx/>
                    <a:cs typeface="+mn-ea"/>
                    <a:sym typeface="+mn-lt"/>
                  </a:rPr>
                  <a:t>“标的资产上涨单位价格对应期权价格怎么变动”，或者说“期权近似为标的资产现货的概率”</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285750" marR="0" lvl="0" indent="-285750" algn="l" defTabSz="914400" rtl="0" eaLnBrk="1" fontAlgn="auto" latinLnBrk="0" hangingPunct="1">
                  <a:lnSpc>
                    <a:spcPct val="130000"/>
                  </a:lnSpc>
                  <a:spcBef>
                    <a:spcPts val="100"/>
                  </a:spcBef>
                  <a:spcAft>
                    <a:spcPts val="100"/>
                  </a:spcAft>
                  <a:buClrTx/>
                  <a:buSzTx/>
                  <a:buFont typeface="Wingdings" panose="05000000000000000000" pitchFamily="2" charset="2"/>
                  <a:buChar char="ü"/>
                  <a:tabLst/>
                  <a:defRPr/>
                </a:pPr>
                <a:r>
                  <a:rPr lang="en-US" altLang="zh-CN" sz="1600" dirty="0">
                    <a:solidFill>
                      <a:prstClr val="black"/>
                    </a:solidFill>
                    <a:cs typeface="+mn-ea"/>
                    <a:sym typeface="+mn-lt"/>
                  </a:rPr>
                  <a:t>Delta</a:t>
                </a:r>
              </a:p>
              <a:p>
                <a:pPr marL="285750" lvl="0" indent="-285750">
                  <a:lnSpc>
                    <a:spcPct val="130000"/>
                  </a:lnSpc>
                  <a:spcBef>
                    <a:spcPts val="100"/>
                  </a:spcBef>
                  <a:spcAft>
                    <a:spcPts val="100"/>
                  </a:spcAft>
                  <a:buFont typeface="Wingdings" panose="05000000000000000000" pitchFamily="2" charset="2"/>
                  <a:buChar char="ü"/>
                  <a:defRPr/>
                </a:pPr>
                <a14:m>
                  <m:oMath xmlns:m="http://schemas.openxmlformats.org/officeDocument/2006/math">
                    <m:r>
                      <a:rPr lang="en-US" altLang="zh-CN" sz="1600" i="1">
                        <a:solidFill>
                          <a:prstClr val="black"/>
                        </a:solidFill>
                        <a:latin typeface="Cambria Math" panose="02040503050406030204" pitchFamily="18" charset="0"/>
                        <a:cs typeface="+mn-ea"/>
                        <a:sym typeface="+mn-lt"/>
                      </a:rPr>
                      <m:t>𝐷</m:t>
                    </m:r>
                    <m:r>
                      <m:rPr>
                        <m:sty m:val="p"/>
                      </m:rPr>
                      <a:rPr lang="en-US" altLang="zh-CN" sz="1600" i="1">
                        <a:solidFill>
                          <a:prstClr val="black"/>
                        </a:solidFill>
                        <a:latin typeface="Cambria Math" panose="02040503050406030204" pitchFamily="18" charset="0"/>
                        <a:cs typeface="+mn-ea"/>
                        <a:sym typeface="+mn-lt"/>
                      </a:rPr>
                      <m:t>e</m:t>
                    </m:r>
                  </m:oMath>
                </a14:m>
                <a:r>
                  <a:rPr lang="en-US" altLang="zh-CN" sz="1600" i="1" dirty="0">
                    <a:solidFill>
                      <a:prstClr val="black"/>
                    </a:solidFill>
                    <a:cs typeface="+mn-ea"/>
                    <a:sym typeface="+mn-lt"/>
                  </a:rPr>
                  <a:t>lta </a:t>
                </a:r>
                <a:r>
                  <a:rPr lang="zh-CN" altLang="en-US" sz="1600" dirty="0">
                    <a:solidFill>
                      <a:prstClr val="black"/>
                    </a:solidFill>
                    <a:cs typeface="+mn-ea"/>
                    <a:sym typeface="+mn-lt"/>
                  </a:rPr>
                  <a:t>随着期权不断深入价内而增大</a:t>
                </a:r>
                <a:endParaRPr lang="en-US" altLang="zh-CN" sz="1600" dirty="0">
                  <a:solidFill>
                    <a:prstClr val="black"/>
                  </a:solidFill>
                  <a:cs typeface="+mn-ea"/>
                  <a:sym typeface="+mn-lt"/>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375920" y="1215757"/>
                <a:ext cx="5267234" cy="3134063"/>
              </a:xfrm>
              <a:prstGeom prst="rect">
                <a:avLst/>
              </a:prstGeom>
              <a:blipFill rotWithShape="0">
                <a:blip r:embed="rId3"/>
                <a:stretch>
                  <a:fillRect l="-577" r="-1845"/>
                </a:stretch>
              </a:blipFill>
              <a:ln w="19050">
                <a:solidFill>
                  <a:srgbClr val="972022"/>
                </a:solidFill>
                <a:prstDash val="sysDash"/>
              </a:ln>
            </p:spPr>
            <p:txBody>
              <a:bodyPr/>
              <a:lstStyle/>
              <a:p>
                <a:r>
                  <a:rPr lang="zh-CN" altLang="en-US">
                    <a:noFill/>
                  </a:rPr>
                  <a:t> </a:t>
                </a:r>
              </a:p>
            </p:txBody>
          </p:sp>
        </mc:Fallback>
      </mc:AlternateContent>
      <p:sp>
        <p:nvSpPr>
          <p:cNvPr id="31" name="文本框 30"/>
          <p:cNvSpPr txBox="1"/>
          <p:nvPr/>
        </p:nvSpPr>
        <p:spPr>
          <a:xfrm>
            <a:off x="375920" y="846425"/>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kumimoji="0" lang="zh-CN" altLang="en-US" sz="1800" b="0" u="none" strike="noStrike" kern="1200" cap="none" spc="0" normalizeH="0" baseline="0" noProof="0" dirty="0">
                <a:ln>
                  <a:noFill/>
                </a:ln>
                <a:solidFill>
                  <a:prstClr val="white"/>
                </a:solidFill>
                <a:effectLst/>
                <a:uLnTx/>
                <a:uFillTx/>
                <a:cs typeface="+mn-ea"/>
                <a:sym typeface="+mn-lt"/>
              </a:rPr>
              <a:t>定义</a:t>
            </a:r>
          </a:p>
        </p:txBody>
      </p:sp>
      <p:sp>
        <p:nvSpPr>
          <p:cNvPr id="2" name="灯片编号占位符 1">
            <a:extLst>
              <a:ext uri="{FF2B5EF4-FFF2-40B4-BE49-F238E27FC236}">
                <a16:creationId xmlns:a16="http://schemas.microsoft.com/office/drawing/2014/main" id="{7382FFCF-A6C8-4CDC-9139-6EC5BFB45EA7}"/>
              </a:ext>
            </a:extLst>
          </p:cNvPr>
          <p:cNvSpPr>
            <a:spLocks noGrp="1"/>
          </p:cNvSpPr>
          <p:nvPr>
            <p:ph type="sldNum" sz="quarter" idx="12"/>
          </p:nvPr>
        </p:nvSpPr>
        <p:spPr/>
        <p:txBody>
          <a:bodyPr/>
          <a:lstStyle/>
          <a:p>
            <a:fld id="{1EA6C56D-0CE0-47FB-86BA-7B1B4E55B176}" type="slidenum">
              <a:rPr lang="zh-CN" altLang="en-US" smtClean="0"/>
              <a:pPr/>
              <a:t>27</a:t>
            </a:fld>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241" y="3613733"/>
            <a:ext cx="1247575" cy="397579"/>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60816" y="3615606"/>
            <a:ext cx="1367930" cy="340134"/>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0476" y="549155"/>
            <a:ext cx="5810193" cy="2186983"/>
          </a:xfrm>
          <a:prstGeom prst="rect">
            <a:avLst/>
          </a:prstGeom>
        </p:spPr>
      </p:pic>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920" y="4465586"/>
            <a:ext cx="4066527" cy="2377033"/>
          </a:xfrm>
          <a:prstGeom prst="rect">
            <a:avLst/>
          </a:prstGeom>
        </p:spPr>
      </p:pic>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2595" y="2767143"/>
            <a:ext cx="2343575" cy="2107671"/>
          </a:xfrm>
          <a:prstGeom prst="rect">
            <a:avLst/>
          </a:prstGeom>
        </p:spPr>
      </p:pic>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99783" y="2774101"/>
            <a:ext cx="2322269" cy="2107671"/>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2B690E8-A9ED-47A6-8730-337502B137D3}"/>
                  </a:ext>
                </a:extLst>
              </p:cNvPr>
              <p:cNvSpPr txBox="1"/>
              <p:nvPr/>
            </p:nvSpPr>
            <p:spPr>
              <a:xfrm>
                <a:off x="4871247" y="4954937"/>
                <a:ext cx="6919422" cy="1398332"/>
              </a:xfrm>
              <a:prstGeom prst="rect">
                <a:avLst/>
              </a:prstGeom>
              <a:noFill/>
              <a:ln w="19050">
                <a:solidFill>
                  <a:srgbClr val="972022"/>
                </a:solidFill>
                <a:prstDash val="sysDash"/>
              </a:ln>
            </p:spPr>
            <p:txBody>
              <a:bodyPr wrap="square" rtlCol="0">
                <a:spAutoFit/>
              </a:bodyPr>
              <a:lstStyle/>
              <a:p>
                <a:pPr lvl="0">
                  <a:lnSpc>
                    <a:spcPct val="130000"/>
                  </a:lnSpc>
                  <a:spcAft>
                    <a:spcPts val="50"/>
                  </a:spcAft>
                  <a:defRPr/>
                </a:pPr>
                <a14:m>
                  <m:oMath xmlns:m="http://schemas.openxmlformats.org/officeDocument/2006/math">
                    <m:r>
                      <a:rPr lang="en-US" altLang="zh-CN" sz="1600" i="1">
                        <a:solidFill>
                          <a:prstClr val="black"/>
                        </a:solidFill>
                        <a:latin typeface="Cambria Math" panose="02040503050406030204" pitchFamily="18" charset="0"/>
                        <a:cs typeface="+mn-ea"/>
                        <a:sym typeface="+mn-lt"/>
                      </a:rPr>
                      <m:t>𝐷</m:t>
                    </m:r>
                    <m:r>
                      <m:rPr>
                        <m:sty m:val="p"/>
                      </m:rPr>
                      <a:rPr lang="en-US" altLang="zh-CN" sz="1600" i="1">
                        <a:solidFill>
                          <a:prstClr val="black"/>
                        </a:solidFill>
                        <a:latin typeface="Cambria Math" panose="02040503050406030204" pitchFamily="18" charset="0"/>
                        <a:cs typeface="+mn-ea"/>
                        <a:sym typeface="+mn-lt"/>
                      </a:rPr>
                      <m:t>e</m:t>
                    </m:r>
                  </m:oMath>
                </a14:m>
                <a:r>
                  <a:rPr lang="en-US" altLang="zh-CN" sz="1600" i="1" dirty="0">
                    <a:solidFill>
                      <a:prstClr val="black"/>
                    </a:solidFill>
                    <a:cs typeface="+mn-ea"/>
                    <a:sym typeface="+mn-lt"/>
                  </a:rPr>
                  <a:t>lta</a:t>
                </a:r>
                <a:r>
                  <a:rPr lang="zh-CN" altLang="en-US" sz="1600" dirty="0">
                    <a:solidFill>
                      <a:prstClr val="black"/>
                    </a:solidFill>
                    <a:cs typeface="+mn-ea"/>
                    <a:sym typeface="+mn-lt"/>
                  </a:rPr>
                  <a:t>随着时间推移的</a:t>
                </a:r>
                <a:r>
                  <a:rPr lang="zh-CN" altLang="en-US" sz="1600" dirty="0">
                    <a:sym typeface="+mn-lt"/>
                  </a:rPr>
                  <a:t>动态变化：</a:t>
                </a:r>
                <a:endParaRPr lang="en-US" altLang="zh-CN" sz="1600" dirty="0">
                  <a:sym typeface="+mn-lt"/>
                </a:endParaRPr>
              </a:p>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tabLst/>
                  <a:defRPr/>
                </a:pPr>
                <a:r>
                  <a:rPr lang="zh-CN" altLang="en-US" sz="1600" dirty="0">
                    <a:sym typeface="+mn-lt"/>
                  </a:rPr>
                  <a:t>剩余期限较长时，执行价格远小于股价或远高于股价时标的资产的价格对期权价格有比较明显的影响</a:t>
                </a:r>
                <a:endParaRPr lang="en-US" altLang="zh-CN" sz="1600" dirty="0">
                  <a:sym typeface="+mn-lt"/>
                </a:endParaRPr>
              </a:p>
              <a:p>
                <a:pPr marL="285750" lvl="0" indent="-285750">
                  <a:lnSpc>
                    <a:spcPct val="130000"/>
                  </a:lnSpc>
                  <a:spcAft>
                    <a:spcPts val="50"/>
                  </a:spcAft>
                  <a:buFont typeface="Arial" panose="020B0604020202020204" pitchFamily="34" charset="0"/>
                  <a:buChar char="•"/>
                  <a:defRPr/>
                </a:pPr>
                <a:r>
                  <a:rPr lang="zh-CN" altLang="en-US" sz="1600" dirty="0">
                    <a:solidFill>
                      <a:prstClr val="black"/>
                    </a:solidFill>
                    <a:latin typeface="Times New Roman" panose="020F0502020204030204"/>
                    <a:ea typeface="微软雅黑"/>
                    <a:cs typeface="+mn-ea"/>
                    <a:sym typeface="+mn-lt"/>
                  </a:rPr>
                  <a:t>期限较短的时候平值附近</a:t>
                </a:r>
                <a14:m>
                  <m:oMath xmlns:m="http://schemas.openxmlformats.org/officeDocument/2006/math">
                    <m:r>
                      <a:rPr lang="en-US" altLang="zh-CN" sz="1600" i="1">
                        <a:solidFill>
                          <a:prstClr val="black"/>
                        </a:solidFill>
                        <a:latin typeface="Cambria Math" panose="02040503050406030204" pitchFamily="18" charset="0"/>
                        <a:cs typeface="+mn-ea"/>
                        <a:sym typeface="+mn-lt"/>
                      </a:rPr>
                      <m:t>𝐷</m:t>
                    </m:r>
                    <m:r>
                      <m:rPr>
                        <m:sty m:val="p"/>
                      </m:rPr>
                      <a:rPr lang="en-US" altLang="zh-CN" sz="1600" i="1">
                        <a:solidFill>
                          <a:prstClr val="black"/>
                        </a:solidFill>
                        <a:latin typeface="Cambria Math" panose="02040503050406030204" pitchFamily="18" charset="0"/>
                        <a:cs typeface="+mn-ea"/>
                        <a:sym typeface="+mn-lt"/>
                      </a:rPr>
                      <m:t>e</m:t>
                    </m:r>
                  </m:oMath>
                </a14:m>
                <a:r>
                  <a:rPr lang="en-US" altLang="zh-CN" sz="1600" i="1" dirty="0">
                    <a:solidFill>
                      <a:prstClr val="black"/>
                    </a:solidFill>
                    <a:cs typeface="+mn-ea"/>
                    <a:sym typeface="+mn-lt"/>
                  </a:rPr>
                  <a:t>lta</a:t>
                </a:r>
                <a:r>
                  <a:rPr lang="zh-CN" altLang="en-US" sz="1600" dirty="0">
                    <a:solidFill>
                      <a:prstClr val="black"/>
                    </a:solidFill>
                    <a:cs typeface="+mn-ea"/>
                    <a:sym typeface="+mn-lt"/>
                  </a:rPr>
                  <a:t>增长得很快，曲线较为陡峭</a:t>
                </a:r>
                <a:endParaRPr kumimoji="0" lang="en-US" altLang="zh-CN" sz="1600" b="0"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endParaRPr>
              </a:p>
            </p:txBody>
          </p:sp>
        </mc:Choice>
        <mc:Fallback xmlns="">
          <p:sp>
            <p:nvSpPr>
              <p:cNvPr id="17" name="文本框 16">
                <a:extLst>
                  <a:ext uri="{FF2B5EF4-FFF2-40B4-BE49-F238E27FC236}">
                    <a16:creationId xmlns:a16="http://schemas.microsoft.com/office/drawing/2014/main" xmlns:a14="http://schemas.microsoft.com/office/drawing/2010/main" xmlns="" id="{22B690E8-A9ED-47A6-8730-337502B137D3}"/>
                  </a:ext>
                </a:extLst>
              </p:cNvPr>
              <p:cNvSpPr txBox="1">
                <a:spLocks noRot="1" noChangeAspect="1" noMove="1" noResize="1" noEditPoints="1" noAdjustHandles="1" noChangeArrowheads="1" noChangeShapeType="1" noTextEdit="1"/>
              </p:cNvSpPr>
              <p:nvPr/>
            </p:nvSpPr>
            <p:spPr>
              <a:xfrm>
                <a:off x="4871247" y="4954937"/>
                <a:ext cx="6919422" cy="1398332"/>
              </a:xfrm>
              <a:prstGeom prst="rect">
                <a:avLst/>
              </a:prstGeom>
              <a:blipFill rotWithShape="0">
                <a:blip r:embed="rId10"/>
                <a:stretch>
                  <a:fillRect l="-264" b="-1724"/>
                </a:stretch>
              </a:blipFill>
              <a:ln w="19050">
                <a:solidFill>
                  <a:srgbClr val="972022"/>
                </a:solidFill>
                <a:prstDash val="sysDash"/>
              </a:ln>
            </p:spPr>
            <p:txBody>
              <a:bodyPr/>
              <a:lstStyle/>
              <a:p>
                <a:r>
                  <a:rPr lang="zh-CN" altLang="en-US">
                    <a:noFill/>
                  </a:rPr>
                  <a:t> </a:t>
                </a:r>
              </a:p>
            </p:txBody>
          </p:sp>
        </mc:Fallback>
      </mc:AlternateContent>
      <p:pic>
        <p:nvPicPr>
          <p:cNvPr id="14" name="图片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9030" y="2536672"/>
            <a:ext cx="1667328" cy="398931"/>
          </a:xfrm>
          <a:prstGeom prst="rect">
            <a:avLst/>
          </a:prstGeom>
        </p:spPr>
      </p:pic>
    </p:spTree>
    <p:extLst>
      <p:ext uri="{BB962C8B-B14F-4D97-AF65-F5344CB8AC3E}">
        <p14:creationId xmlns:p14="http://schemas.microsoft.com/office/powerpoint/2010/main" val="1362697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Gamma</a:t>
            </a:r>
            <a:endParaRPr lang="zh-CN" altLang="en-US" i="1" dirty="0">
              <a:latin typeface="+mn-lt"/>
              <a:ea typeface="+mn-ea"/>
              <a:cs typeface="+mn-ea"/>
              <a:sym typeface="+mn-lt"/>
            </a:endParaRPr>
          </a:p>
        </p:txBody>
      </p:sp>
      <p:pic>
        <p:nvPicPr>
          <p:cNvPr id="13" name="图片 12"/>
          <p:cNvPicPr>
            <a:picLocks noChangeAspect="1"/>
          </p:cNvPicPr>
          <p:nvPr/>
        </p:nvPicPr>
        <p:blipFill>
          <a:blip r:embed="rId3"/>
          <a:stretch>
            <a:fillRect/>
          </a:stretch>
        </p:blipFill>
        <p:spPr>
          <a:xfrm>
            <a:off x="8692238" y="6353269"/>
            <a:ext cx="778458" cy="212694"/>
          </a:xfrm>
          <a:prstGeom prst="rect">
            <a:avLst/>
          </a:prstGeom>
        </p:spPr>
      </p:pic>
      <p:sp>
        <p:nvSpPr>
          <p:cNvPr id="2" name="灯片编号占位符 1">
            <a:extLst>
              <a:ext uri="{FF2B5EF4-FFF2-40B4-BE49-F238E27FC236}">
                <a16:creationId xmlns:a16="http://schemas.microsoft.com/office/drawing/2014/main" id="{1902C09B-8F01-4772-B1F2-70F4DB69F306}"/>
              </a:ext>
            </a:extLst>
          </p:cNvPr>
          <p:cNvSpPr>
            <a:spLocks noGrp="1"/>
          </p:cNvSpPr>
          <p:nvPr>
            <p:ph type="sldNum" sz="quarter" idx="12"/>
          </p:nvPr>
        </p:nvSpPr>
        <p:spPr/>
        <p:txBody>
          <a:bodyPr/>
          <a:lstStyle/>
          <a:p>
            <a:fld id="{1EA6C56D-0CE0-47FB-86BA-7B1B4E55B176}" type="slidenum">
              <a:rPr lang="zh-CN" altLang="en-US" smtClean="0"/>
              <a:pPr/>
              <a:t>28</a:t>
            </a:fld>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4210A4A-705C-4BD4-8654-35F61EC4C349}"/>
                  </a:ext>
                </a:extLst>
              </p:cNvPr>
              <p:cNvSpPr txBox="1"/>
              <p:nvPr/>
            </p:nvSpPr>
            <p:spPr>
              <a:xfrm>
                <a:off x="375919" y="1345150"/>
                <a:ext cx="11195595" cy="2576603"/>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Aft>
                    <a:spcPts val="5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cs typeface="+mn-ea"/>
                    <a:sym typeface="+mn-lt"/>
                  </a:rPr>
                  <a:t>期权 </a:t>
                </a:r>
                <a:r>
                  <a:rPr kumimoji="0" lang="en-US" altLang="zh-CN" sz="1600" b="0" i="1" u="none" strike="noStrike" kern="1200" cap="none" spc="0" normalizeH="0" baseline="0" noProof="0" dirty="0">
                    <a:ln>
                      <a:noFill/>
                    </a:ln>
                    <a:solidFill>
                      <a:prstClr val="black"/>
                    </a:solidFill>
                    <a:effectLst/>
                    <a:uLnTx/>
                    <a:uFillTx/>
                    <a:cs typeface="+mn-ea"/>
                    <a:sym typeface="+mn-lt"/>
                  </a:rPr>
                  <a:t>Delta </a:t>
                </a:r>
                <a:r>
                  <a:rPr kumimoji="0" lang="zh-CN" altLang="en-US" sz="1600" b="0" i="0" u="none" strike="noStrike" kern="1200" cap="none" spc="0" normalizeH="0" baseline="0" noProof="0" dirty="0">
                    <a:ln>
                      <a:noFill/>
                    </a:ln>
                    <a:solidFill>
                      <a:prstClr val="black"/>
                    </a:solidFill>
                    <a:effectLst/>
                    <a:uLnTx/>
                    <a:uFillTx/>
                    <a:cs typeface="+mn-ea"/>
                    <a:sym typeface="+mn-lt"/>
                  </a:rPr>
                  <a:t>相对于标的资产价格变动的敏感程度，</a:t>
                </a:r>
                <a:r>
                  <a:rPr lang="zh-CN" altLang="en-US" sz="1600" dirty="0">
                    <a:solidFill>
                      <a:prstClr val="black"/>
                    </a:solidFill>
                    <a:cs typeface="+mn-ea"/>
                    <a:sym typeface="+mn-lt"/>
                  </a:rPr>
                  <a:t>体现为期权价格的凸性。</a:t>
                </a:r>
                <a:endParaRPr lang="en-US" altLang="zh-CN" sz="1600" dirty="0">
                  <a:solidFill>
                    <a:prstClr val="black"/>
                  </a:solidFill>
                  <a:cs typeface="+mn-ea"/>
                  <a:sym typeface="+mn-lt"/>
                </a:endParaRPr>
              </a:p>
              <a:p>
                <a:pPr marL="285750" marR="0" lvl="0" indent="-285750" algn="l" defTabSz="914400" rtl="0" eaLnBrk="1" fontAlgn="auto" latinLnBrk="0" hangingPunct="1">
                  <a:lnSpc>
                    <a:spcPct val="130000"/>
                  </a:lnSpc>
                  <a:spcAft>
                    <a:spcPts val="50"/>
                  </a:spcAft>
                  <a:buClrTx/>
                  <a:buSzTx/>
                  <a:buFont typeface="Arial" panose="020B0604020202020204" pitchFamily="34" charset="0"/>
                  <a:buChar char="•"/>
                  <a:tabLst/>
                  <a:defRPr/>
                </a:pPr>
                <a:endParaRPr lang="en-US" altLang="zh-CN" sz="1600" dirty="0">
                  <a:solidFill>
                    <a:prstClr val="black"/>
                  </a:solidFill>
                  <a:cs typeface="+mn-ea"/>
                  <a:sym typeface="+mn-lt"/>
                </a:endParaRPr>
              </a:p>
              <a:p>
                <a:pPr marL="285750" marR="0" lvl="0" indent="-285750" algn="l" defTabSz="914400" rtl="0" eaLnBrk="1" fontAlgn="auto" latinLnBrk="0" hangingPunct="1">
                  <a:lnSpc>
                    <a:spcPct val="130000"/>
                  </a:lnSpc>
                  <a:spcAft>
                    <a:spcPts val="50"/>
                  </a:spcAft>
                  <a:buClrTx/>
                  <a:buSzTx/>
                  <a:buFont typeface="Arial" panose="020B0604020202020204" pitchFamily="34" charset="0"/>
                  <a:buChar char="•"/>
                  <a:tabLst/>
                  <a:defRPr/>
                </a:pPr>
                <a:endParaRPr lang="en-US" altLang="zh-CN" sz="1600" dirty="0">
                  <a:solidFill>
                    <a:prstClr val="black"/>
                  </a:solidFill>
                  <a:cs typeface="+mn-ea"/>
                  <a:sym typeface="+mn-lt"/>
                </a:endParaRPr>
              </a:p>
              <a:p>
                <a:pPr lvl="0">
                  <a:lnSpc>
                    <a:spcPct val="130000"/>
                  </a:lnSpc>
                  <a:spcAft>
                    <a:spcPts val="50"/>
                  </a:spcAft>
                  <a:defRPr/>
                </a:pPr>
                <a:r>
                  <a:rPr lang="en-US" altLang="zh-CN" sz="1600" i="1" dirty="0">
                    <a:solidFill>
                      <a:prstClr val="black"/>
                    </a:solidFill>
                    <a:cs typeface="+mn-ea"/>
                    <a:sym typeface="+mn-lt"/>
                  </a:rPr>
                  <a:t>Remark:</a:t>
                </a:r>
              </a:p>
              <a:p>
                <a:pPr marL="285750" lvl="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理解为标的上涨单位价格</a:t>
                </a:r>
                <a:r>
                  <a:rPr lang="en-US" altLang="zh-CN" sz="1600" dirty="0">
                    <a:solidFill>
                      <a:prstClr val="black"/>
                    </a:solidFill>
                    <a:cs typeface="+mn-ea"/>
                    <a:sym typeface="+mn-lt"/>
                  </a:rPr>
                  <a:t> </a:t>
                </a:r>
                <a14:m>
                  <m:oMath xmlns:m="http://schemas.openxmlformats.org/officeDocument/2006/math">
                    <m:r>
                      <a:rPr lang="en-US" altLang="zh-CN" sz="1600" i="1">
                        <a:solidFill>
                          <a:prstClr val="black"/>
                        </a:solidFill>
                        <a:latin typeface="Cambria Math" panose="02040503050406030204" pitchFamily="18" charset="0"/>
                        <a:cs typeface="+mn-ea"/>
                        <a:sym typeface="+mn-lt"/>
                      </a:rPr>
                      <m:t>𝐷</m:t>
                    </m:r>
                    <m:r>
                      <m:rPr>
                        <m:sty m:val="p"/>
                      </m:rPr>
                      <a:rPr lang="en-US" altLang="zh-CN" sz="1600" i="1">
                        <a:solidFill>
                          <a:prstClr val="black"/>
                        </a:solidFill>
                        <a:latin typeface="Cambria Math" panose="02040503050406030204" pitchFamily="18" charset="0"/>
                        <a:cs typeface="+mn-ea"/>
                        <a:sym typeface="+mn-lt"/>
                      </a:rPr>
                      <m:t>e</m:t>
                    </m:r>
                  </m:oMath>
                </a14:m>
                <a:r>
                  <a:rPr lang="en-US" altLang="zh-CN" sz="1600" i="1" dirty="0">
                    <a:solidFill>
                      <a:prstClr val="black"/>
                    </a:solidFill>
                    <a:cs typeface="+mn-ea"/>
                    <a:sym typeface="+mn-lt"/>
                  </a:rPr>
                  <a:t>lta </a:t>
                </a:r>
                <a:r>
                  <a:rPr lang="zh-CN" altLang="en-US" sz="1600" dirty="0">
                    <a:solidFill>
                      <a:prstClr val="black"/>
                    </a:solidFill>
                    <a:cs typeface="+mn-ea"/>
                    <a:sym typeface="+mn-lt"/>
                  </a:rPr>
                  <a:t>变化了多少，</a:t>
                </a:r>
                <a14:m>
                  <m:oMath xmlns:m="http://schemas.openxmlformats.org/officeDocument/2006/math">
                    <m:r>
                      <a:rPr lang="zh-CN" altLang="en-US" sz="1600" i="1" dirty="0">
                        <a:solidFill>
                          <a:prstClr val="black"/>
                        </a:solidFill>
                        <a:latin typeface="Cambria Math" charset="0"/>
                        <a:cs typeface="+mn-ea"/>
                        <a:sym typeface="+mn-lt"/>
                      </a:rPr>
                      <m:t>对于看涨看跌期权</m:t>
                    </m:r>
                    <m:r>
                      <m:rPr>
                        <m:sty m:val="p"/>
                      </m:rPr>
                      <a:rPr lang="el-GR" altLang="zh-CN" sz="1600" i="1">
                        <a:solidFill>
                          <a:prstClr val="black"/>
                        </a:solidFill>
                        <a:latin typeface="Cambria Math" panose="02040503050406030204" pitchFamily="18" charset="0"/>
                        <a:ea typeface="Cambria Math" panose="02040503050406030204" pitchFamily="18" charset="0"/>
                        <a:cs typeface="+mn-ea"/>
                        <a:sym typeface="+mn-lt"/>
                      </a:rPr>
                      <m:t>Γ</m:t>
                    </m:r>
                    <m:r>
                      <a:rPr lang="el-GR" altLang="zh-CN" sz="1600" i="1">
                        <a:solidFill>
                          <a:prstClr val="black"/>
                        </a:solidFill>
                        <a:latin typeface="Cambria Math" panose="02040503050406030204" pitchFamily="18" charset="0"/>
                        <a:ea typeface="Cambria Math" panose="02040503050406030204" pitchFamily="18" charset="0"/>
                        <a:cs typeface="+mn-ea"/>
                        <a:sym typeface="+mn-lt"/>
                      </a:rPr>
                      <m:t> </m:t>
                    </m:r>
                  </m:oMath>
                </a14:m>
                <a:r>
                  <a:rPr lang="zh-CN" altLang="en-US" sz="1600" dirty="0">
                    <a:solidFill>
                      <a:prstClr val="black"/>
                    </a:solidFill>
                    <a:cs typeface="+mn-ea"/>
                    <a:sym typeface="+mn-lt"/>
                  </a:rPr>
                  <a:t>都为正且是一样的，与</a:t>
                </a:r>
                <a14:m>
                  <m:oMath xmlns:m="http://schemas.openxmlformats.org/officeDocument/2006/math">
                    <m:r>
                      <a:rPr lang="en-US" altLang="zh-CN" sz="1600" i="1" dirty="0">
                        <a:solidFill>
                          <a:prstClr val="black"/>
                        </a:solidFill>
                        <a:latin typeface="Cambria Math" panose="02040503050406030204" pitchFamily="18" charset="0"/>
                        <a:cs typeface="+mn-ea"/>
                        <a:sym typeface="+mn-lt"/>
                      </a:rPr>
                      <m:t>𝑉𝑒𝑔𝑎</m:t>
                    </m:r>
                    <m:r>
                      <a:rPr lang="en-US" altLang="zh-CN" sz="1600" i="1" dirty="0">
                        <a:solidFill>
                          <a:prstClr val="black"/>
                        </a:solidFill>
                        <a:latin typeface="Cambria Math" panose="02040503050406030204" pitchFamily="18" charset="0"/>
                        <a:cs typeface="+mn-ea"/>
                        <a:sym typeface="+mn-lt"/>
                      </a:rPr>
                      <m:t> </m:t>
                    </m:r>
                  </m:oMath>
                </a14:m>
                <a:r>
                  <a:rPr lang="zh-CN" altLang="en-US" sz="1600" dirty="0">
                    <a:solidFill>
                      <a:prstClr val="black"/>
                    </a:solidFill>
                    <a:cs typeface="+mn-ea"/>
                    <a:sym typeface="+mn-lt"/>
                  </a:rPr>
                  <a:t>同号。</a:t>
                </a:r>
                <a:endParaRPr lang="en-US" altLang="zh-CN" sz="1600" dirty="0">
                  <a:solidFill>
                    <a:prstClr val="black"/>
                  </a:solidFill>
                  <a:cs typeface="+mn-ea"/>
                  <a:sym typeface="+mn-lt"/>
                </a:endParaRPr>
              </a:p>
              <a:p>
                <a:pPr marL="285750" lvl="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执行价格附近</a:t>
                </a:r>
                <a:r>
                  <a:rPr lang="en-US" altLang="zh-CN" sz="1600" i="1" dirty="0">
                    <a:solidFill>
                      <a:prstClr val="black"/>
                    </a:solidFill>
                    <a:cs typeface="+mn-ea"/>
                    <a:sym typeface="+mn-lt"/>
                  </a:rPr>
                  <a:t>Gamma</a:t>
                </a:r>
                <a:r>
                  <a:rPr lang="zh-CN" altLang="en-US" sz="1600" dirty="0">
                    <a:solidFill>
                      <a:prstClr val="black"/>
                    </a:solidFill>
                    <a:cs typeface="+mn-ea"/>
                    <a:sym typeface="+mn-lt"/>
                  </a:rPr>
                  <a:t>最大，具体是在执行价格以左一些，可以从定义上理解。</a:t>
                </a:r>
                <a:endParaRPr lang="en-US" altLang="zh-CN" sz="1600" dirty="0">
                  <a:solidFill>
                    <a:prstClr val="black"/>
                  </a:solidFill>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期限较短的平值期权</a:t>
                </a:r>
                <a:r>
                  <a:rPr lang="en-US" altLang="zh-CN" sz="1600" i="1" dirty="0">
                    <a:solidFill>
                      <a:prstClr val="black"/>
                    </a:solidFill>
                    <a:cs typeface="+mn-ea"/>
                    <a:sym typeface="+mn-lt"/>
                  </a:rPr>
                  <a:t>Gamma</a:t>
                </a:r>
                <a:r>
                  <a:rPr lang="zh-CN" altLang="en-US" sz="1600" dirty="0">
                    <a:solidFill>
                      <a:prstClr val="black"/>
                    </a:solidFill>
                    <a:cs typeface="+mn-ea"/>
                    <a:sym typeface="+mn-lt"/>
                  </a:rPr>
                  <a:t>最大，此时标的价格变动对期权影响剧烈，需要更频繁地调整对冲头寸。</a:t>
                </a:r>
                <a:endParaRPr lang="en-US" altLang="zh-CN" sz="1600" dirty="0">
                  <a:solidFill>
                    <a:prstClr val="black"/>
                  </a:solidFill>
                  <a:cs typeface="+mn-ea"/>
                  <a:sym typeface="+mn-lt"/>
                </a:endParaRPr>
              </a:p>
            </p:txBody>
          </p:sp>
        </mc:Choice>
        <mc:Fallback xmlns="">
          <p:sp>
            <p:nvSpPr>
              <p:cNvPr id="16" name="文本框 15">
                <a:extLst>
                  <a:ext uri="{FF2B5EF4-FFF2-40B4-BE49-F238E27FC236}">
                    <a16:creationId xmlns:a16="http://schemas.microsoft.com/office/drawing/2014/main" xmlns:a14="http://schemas.microsoft.com/office/drawing/2010/main" xmlns="" id="{24210A4A-705C-4BD4-8654-35F61EC4C349}"/>
                  </a:ext>
                </a:extLst>
              </p:cNvPr>
              <p:cNvSpPr txBox="1">
                <a:spLocks noRot="1" noChangeAspect="1" noMove="1" noResize="1" noEditPoints="1" noAdjustHandles="1" noChangeArrowheads="1" noChangeShapeType="1" noTextEdit="1"/>
              </p:cNvSpPr>
              <p:nvPr/>
            </p:nvSpPr>
            <p:spPr>
              <a:xfrm>
                <a:off x="375919" y="1345150"/>
                <a:ext cx="11195595" cy="2576603"/>
              </a:xfrm>
              <a:prstGeom prst="rect">
                <a:avLst/>
              </a:prstGeom>
              <a:blipFill rotWithShape="0">
                <a:blip r:embed="rId4"/>
                <a:stretch>
                  <a:fillRect l="-272" b="-706"/>
                </a:stretch>
              </a:blipFill>
              <a:ln w="19050">
                <a:solidFill>
                  <a:srgbClr val="972022"/>
                </a:solidFill>
                <a:prstDash val="sysDash"/>
              </a:ln>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38C87912-3291-4714-9957-F4CF4216D524}"/>
              </a:ext>
            </a:extLst>
          </p:cNvPr>
          <p:cNvSpPr txBox="1"/>
          <p:nvPr/>
        </p:nvSpPr>
        <p:spPr>
          <a:xfrm>
            <a:off x="375920" y="975818"/>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kumimoji="0" lang="zh-CN" altLang="en-US" sz="1800" b="0" u="none" strike="noStrike" kern="1200" cap="none" spc="0" normalizeH="0" baseline="0" noProof="0" dirty="0">
                <a:ln>
                  <a:noFill/>
                </a:ln>
                <a:solidFill>
                  <a:prstClr val="white"/>
                </a:solidFill>
                <a:effectLst/>
                <a:uLnTx/>
                <a:uFillTx/>
                <a:cs typeface="+mn-ea"/>
                <a:sym typeface="+mn-lt"/>
              </a:rPr>
              <a:t>定义</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6548" y="1867904"/>
            <a:ext cx="3784916" cy="73595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303" y="4291085"/>
            <a:ext cx="4051015" cy="2137557"/>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9135" y="1876772"/>
            <a:ext cx="2779486" cy="728205"/>
          </a:xfrm>
          <a:prstGeom prst="rect">
            <a:avLst/>
          </a:prstGeom>
        </p:spPr>
      </p:pic>
      <p:pic>
        <p:nvPicPr>
          <p:cNvPr id="14" name="图片 13"/>
          <p:cNvPicPr>
            <a:picLocks noChangeAspect="1"/>
          </p:cNvPicPr>
          <p:nvPr/>
        </p:nvPicPr>
        <p:blipFill>
          <a:blip r:embed="rId8"/>
          <a:stretch>
            <a:fillRect/>
          </a:stretch>
        </p:blipFill>
        <p:spPr>
          <a:xfrm>
            <a:off x="7296041" y="3996506"/>
            <a:ext cx="3382369" cy="2385223"/>
          </a:xfrm>
          <a:prstGeom prst="rect">
            <a:avLst/>
          </a:prstGeom>
        </p:spPr>
      </p:pic>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1383" y="4237973"/>
            <a:ext cx="2844920" cy="2115296"/>
          </a:xfrm>
          <a:prstGeom prst="rect">
            <a:avLst/>
          </a:prstGeom>
        </p:spPr>
      </p:pic>
    </p:spTree>
    <p:extLst>
      <p:ext uri="{BB962C8B-B14F-4D97-AF65-F5344CB8AC3E}">
        <p14:creationId xmlns:p14="http://schemas.microsoft.com/office/powerpoint/2010/main" val="1693711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Theta</a:t>
            </a:r>
            <a:endParaRPr lang="zh-CN" altLang="en-US" i="1" dirty="0">
              <a:latin typeface="+mn-lt"/>
              <a:ea typeface="+mn-ea"/>
              <a:cs typeface="+mn-ea"/>
              <a:sym typeface="+mn-lt"/>
            </a:endParaRPr>
          </a:p>
        </p:txBody>
      </p:sp>
      <p:sp>
        <p:nvSpPr>
          <p:cNvPr id="2" name="灯片编号占位符 1">
            <a:extLst>
              <a:ext uri="{FF2B5EF4-FFF2-40B4-BE49-F238E27FC236}">
                <a16:creationId xmlns:a16="http://schemas.microsoft.com/office/drawing/2014/main" id="{1902C09B-8F01-4772-B1F2-70F4DB69F306}"/>
              </a:ext>
            </a:extLst>
          </p:cNvPr>
          <p:cNvSpPr>
            <a:spLocks noGrp="1"/>
          </p:cNvSpPr>
          <p:nvPr>
            <p:ph type="sldNum" sz="quarter" idx="12"/>
          </p:nvPr>
        </p:nvSpPr>
        <p:spPr/>
        <p:txBody>
          <a:bodyPr/>
          <a:lstStyle/>
          <a:p>
            <a:fld id="{1EA6C56D-0CE0-47FB-86BA-7B1B4E55B176}" type="slidenum">
              <a:rPr lang="zh-CN" altLang="en-US" smtClean="0"/>
              <a:pPr/>
              <a:t>29</a:t>
            </a:fld>
            <a:endParaRPr lang="zh-CN" altLang="en-US" dirty="0"/>
          </a:p>
        </p:txBody>
      </p:sp>
      <p:sp>
        <p:nvSpPr>
          <p:cNvPr id="17" name="文本框 16">
            <a:extLst>
              <a:ext uri="{FF2B5EF4-FFF2-40B4-BE49-F238E27FC236}">
                <a16:creationId xmlns:a16="http://schemas.microsoft.com/office/drawing/2014/main" id="{38C87912-3291-4714-9957-F4CF4216D524}"/>
              </a:ext>
            </a:extLst>
          </p:cNvPr>
          <p:cNvSpPr txBox="1"/>
          <p:nvPr/>
        </p:nvSpPr>
        <p:spPr>
          <a:xfrm>
            <a:off x="375920" y="809153"/>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kumimoji="0" lang="zh-CN" altLang="en-US" sz="1800" b="0" u="none" strike="noStrike" kern="1200" cap="none" spc="0" normalizeH="0" baseline="0" noProof="0" dirty="0">
                <a:ln>
                  <a:noFill/>
                </a:ln>
                <a:solidFill>
                  <a:prstClr val="white"/>
                </a:solidFill>
                <a:effectLst/>
                <a:uLnTx/>
                <a:uFillTx/>
                <a:cs typeface="+mn-ea"/>
                <a:sym typeface="+mn-lt"/>
              </a:rPr>
              <a:t>定义</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4036807-BA8F-40D2-854A-050BC0359958}"/>
                  </a:ext>
                </a:extLst>
              </p:cNvPr>
              <p:cNvSpPr txBox="1"/>
              <p:nvPr/>
            </p:nvSpPr>
            <p:spPr>
              <a:xfrm>
                <a:off x="375920" y="1178485"/>
                <a:ext cx="6514737" cy="5184624"/>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cs typeface="+mn-ea"/>
                    <a:sym typeface="+mn-lt"/>
                  </a:rPr>
                  <a:t>期权价格随着时间流逝不断减少的比例。</a:t>
                </a:r>
                <a:endParaRPr lang="en-US" altLang="zh-CN" sz="1600" dirty="0">
                  <a:solidFill>
                    <a:prstClr val="black"/>
                  </a:solidFill>
                  <a:cs typeface="+mn-ea"/>
                  <a:sym typeface="+mn-lt"/>
                </a:endParaRPr>
              </a:p>
              <a:p>
                <a:pPr marL="285750" indent="-285750">
                  <a:lnSpc>
                    <a:spcPct val="130000"/>
                  </a:lnSpc>
                  <a:spcBef>
                    <a:spcPts val="300"/>
                  </a:spcBef>
                  <a:spcAft>
                    <a:spcPts val="300"/>
                  </a:spcAft>
                  <a:buFont typeface="Arial" panose="020B0604020202020204" pitchFamily="34" charset="0"/>
                  <a:buChar char="•"/>
                  <a:defRPr/>
                </a:pPr>
                <a:r>
                  <a:rPr kumimoji="0" lang="zh-CN" altLang="en-US" sz="1600" i="0" u="none" strike="noStrike" kern="1200" cap="none" spc="0" normalizeH="0" baseline="0" noProof="0" dirty="0">
                    <a:ln>
                      <a:noFill/>
                    </a:ln>
                    <a:solidFill>
                      <a:prstClr val="black"/>
                    </a:solidFill>
                    <a:effectLst/>
                    <a:uLnTx/>
                    <a:uFillTx/>
                    <a:cs typeface="+mn-ea"/>
                    <a:sym typeface="+mn-lt"/>
                  </a:rPr>
                  <a:t>期权价值</a:t>
                </a:r>
                <a:r>
                  <a:rPr lang="en-US" altLang="zh-CN" sz="1600" dirty="0">
                    <a:solidFill>
                      <a:prstClr val="black"/>
                    </a:solidFill>
                    <a:cs typeface="+mn-ea"/>
                    <a:sym typeface="+mn-lt"/>
                  </a:rPr>
                  <a:t> = </a:t>
                </a:r>
                <a:r>
                  <a:rPr lang="zh-CN" altLang="en-US" sz="1600" dirty="0">
                    <a:solidFill>
                      <a:prstClr val="black"/>
                    </a:solidFill>
                    <a:cs typeface="+mn-ea"/>
                    <a:sym typeface="+mn-lt"/>
                  </a:rPr>
                  <a:t>内在价值</a:t>
                </a:r>
                <a:r>
                  <a:rPr lang="en-US" altLang="zh-CN" sz="1600" dirty="0">
                    <a:solidFill>
                      <a:prstClr val="black"/>
                    </a:solidFill>
                    <a:cs typeface="+mn-ea"/>
                    <a:sym typeface="+mn-lt"/>
                  </a:rPr>
                  <a:t> </a:t>
                </a:r>
                <a14:m>
                  <m:oMath xmlns:m="http://schemas.openxmlformats.org/officeDocument/2006/math">
                    <m:sSup>
                      <m:sSupPr>
                        <m:ctrlPr>
                          <a:rPr lang="en-US" altLang="zh-CN" sz="1600" b="0" i="1" smtClean="0">
                            <a:solidFill>
                              <a:prstClr val="black"/>
                            </a:solidFill>
                            <a:latin typeface="Cambria Math" panose="02040503050406030204" pitchFamily="18" charset="0"/>
                            <a:cs typeface="+mn-ea"/>
                            <a:sym typeface="+mn-lt"/>
                          </a:rPr>
                        </m:ctrlPr>
                      </m:sSupPr>
                      <m:e>
                        <m:r>
                          <a:rPr lang="en-US" altLang="zh-CN" sz="1600" b="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𝐾</m:t>
                        </m:r>
                        <m:r>
                          <a:rPr lang="en-US" altLang="zh-CN" sz="1600" b="0" i="1" smtClean="0">
                            <a:solidFill>
                              <a:prstClr val="black"/>
                            </a:solidFill>
                            <a:latin typeface="Cambria Math" panose="02040503050406030204" pitchFamily="18" charset="0"/>
                            <a:cs typeface="+mn-ea"/>
                            <a:sym typeface="+mn-lt"/>
                          </a:rPr>
                          <m:t>)</m:t>
                        </m:r>
                      </m:e>
                      <m:sup>
                        <m:r>
                          <a:rPr lang="en-US" altLang="zh-CN" sz="1600" b="0" i="1" smtClean="0">
                            <a:solidFill>
                              <a:prstClr val="black"/>
                            </a:solidFill>
                            <a:latin typeface="Cambria Math" panose="02040503050406030204" pitchFamily="18" charset="0"/>
                            <a:cs typeface="+mn-ea"/>
                            <a:sym typeface="+mn-lt"/>
                          </a:rPr>
                          <m:t>+</m:t>
                        </m:r>
                      </m:sup>
                    </m:sSup>
                    <m:r>
                      <a:rPr lang="en-US" altLang="zh-CN" sz="1600" i="1">
                        <a:solidFill>
                          <a:prstClr val="black"/>
                        </a:solidFill>
                        <a:latin typeface="Cambria Math" panose="02040503050406030204" pitchFamily="18" charset="0"/>
                        <a:cs typeface="+mn-ea"/>
                        <a:sym typeface="+mn-lt"/>
                      </a:rPr>
                      <m:t> </m:t>
                    </m:r>
                  </m:oMath>
                </a14:m>
                <a:r>
                  <a:rPr lang="en-US" altLang="zh-CN" sz="1600" dirty="0">
                    <a:solidFill>
                      <a:prstClr val="black"/>
                    </a:solidFill>
                    <a:cs typeface="+mn-ea"/>
                    <a:sym typeface="+mn-lt"/>
                  </a:rPr>
                  <a:t>+ </a:t>
                </a:r>
                <a:r>
                  <a:rPr lang="zh-CN" altLang="en-US" sz="1600" dirty="0">
                    <a:solidFill>
                      <a:prstClr val="black"/>
                    </a:solidFill>
                    <a:cs typeface="+mn-ea"/>
                    <a:sym typeface="+mn-lt"/>
                  </a:rPr>
                  <a:t>时间价值</a:t>
                </a:r>
                <a:endParaRPr lang="en-US" altLang="zh-CN" sz="1600" dirty="0">
                  <a:solidFill>
                    <a:prstClr val="black"/>
                  </a:solidFill>
                  <a:cs typeface="+mn-ea"/>
                  <a:sym typeface="+mn-lt"/>
                </a:endParaRPr>
              </a:p>
              <a:p>
                <a:pPr>
                  <a:lnSpc>
                    <a:spcPct val="130000"/>
                  </a:lnSpc>
                  <a:spcBef>
                    <a:spcPts val="300"/>
                  </a:spcBef>
                  <a:spcAft>
                    <a:spcPts val="300"/>
                  </a:spcAft>
                  <a:defRPr/>
                </a:pPr>
                <a:endParaRPr lang="en-US" altLang="zh-CN" i="1" dirty="0">
                  <a:solidFill>
                    <a:prstClr val="black"/>
                  </a:solidFill>
                  <a:cs typeface="+mn-ea"/>
                  <a:sym typeface="+mn-lt"/>
                </a:endParaRPr>
              </a:p>
              <a:p>
                <a:pPr>
                  <a:lnSpc>
                    <a:spcPct val="130000"/>
                  </a:lnSpc>
                  <a:spcBef>
                    <a:spcPts val="300"/>
                  </a:spcBef>
                  <a:spcAft>
                    <a:spcPts val="300"/>
                  </a:spcAft>
                  <a:defRPr/>
                </a:pPr>
                <a:endParaRPr lang="en-US" altLang="zh-CN" i="1" dirty="0">
                  <a:solidFill>
                    <a:prstClr val="black"/>
                  </a:solidFill>
                  <a:cs typeface="+mn-ea"/>
                  <a:sym typeface="+mn-lt"/>
                </a:endParaRPr>
              </a:p>
              <a:p>
                <a:pPr>
                  <a:lnSpc>
                    <a:spcPct val="130000"/>
                  </a:lnSpc>
                  <a:spcBef>
                    <a:spcPts val="300"/>
                  </a:spcBef>
                  <a:spcAft>
                    <a:spcPts val="300"/>
                  </a:spcAft>
                  <a:defRPr/>
                </a:pPr>
                <a:endParaRPr lang="en-US" altLang="zh-CN" i="1" dirty="0">
                  <a:solidFill>
                    <a:prstClr val="black"/>
                  </a:solidFill>
                  <a:cs typeface="+mn-ea"/>
                  <a:sym typeface="+mn-lt"/>
                </a:endParaRPr>
              </a:p>
              <a:p>
                <a:pPr>
                  <a:lnSpc>
                    <a:spcPct val="130000"/>
                  </a:lnSpc>
                  <a:spcBef>
                    <a:spcPts val="300"/>
                  </a:spcBef>
                  <a:spcAft>
                    <a:spcPts val="300"/>
                  </a:spcAft>
                  <a:defRPr/>
                </a:pPr>
                <a:r>
                  <a:rPr lang="en-US" altLang="zh-CN" i="1" dirty="0">
                    <a:solidFill>
                      <a:prstClr val="black"/>
                    </a:solidFill>
                    <a:cs typeface="+mn-ea"/>
                    <a:sym typeface="+mn-lt"/>
                  </a:rPr>
                  <a:t>Remark:</a:t>
                </a: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随着时间的推移期权的时间价值减少，所以</a:t>
                </a:r>
                <a:r>
                  <a:rPr lang="en-US" altLang="zh-CN" sz="1600" i="1" dirty="0">
                    <a:solidFill>
                      <a:prstClr val="black"/>
                    </a:solidFill>
                    <a:cs typeface="+mn-ea"/>
                    <a:sym typeface="+mn-lt"/>
                  </a:rPr>
                  <a:t>Theta</a:t>
                </a:r>
                <a:r>
                  <a:rPr lang="zh-CN" altLang="en-US" sz="1600" dirty="0">
                    <a:solidFill>
                      <a:prstClr val="black"/>
                    </a:solidFill>
                    <a:cs typeface="+mn-ea"/>
                    <a:sym typeface="+mn-lt"/>
                  </a:rPr>
                  <a:t>理应为负。</a:t>
                </a:r>
                <a:endParaRPr lang="en-US" altLang="zh-CN" sz="1600" dirty="0">
                  <a:solidFill>
                    <a:prstClr val="black"/>
                  </a:solidFill>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在公式中时间以年为单位</a:t>
                </a:r>
                <a:endParaRPr lang="en-US" altLang="zh-CN" sz="1600" dirty="0">
                  <a:solidFill>
                    <a:prstClr val="black"/>
                  </a:solidFill>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对于看涨期权股票价格很低时，</a:t>
                </a:r>
                <a:r>
                  <a:rPr lang="en-US" altLang="zh-CN" sz="1600" dirty="0">
                    <a:solidFill>
                      <a:prstClr val="black"/>
                    </a:solidFill>
                    <a:cs typeface="+mn-ea"/>
                    <a:sym typeface="+mn-lt"/>
                  </a:rPr>
                  <a:t>Theta</a:t>
                </a:r>
                <a:r>
                  <a:rPr lang="zh-CN" altLang="en-US" sz="1600" dirty="0">
                    <a:solidFill>
                      <a:prstClr val="black"/>
                    </a:solidFill>
                    <a:cs typeface="+mn-ea"/>
                    <a:sym typeface="+mn-lt"/>
                  </a:rPr>
                  <a:t>趋近于</a:t>
                </a:r>
                <a:r>
                  <a:rPr lang="en-US" altLang="zh-CN" sz="1600" dirty="0">
                    <a:solidFill>
                      <a:prstClr val="black"/>
                    </a:solidFill>
                    <a:cs typeface="+mn-ea"/>
                    <a:sym typeface="+mn-lt"/>
                  </a:rPr>
                  <a:t>0</a:t>
                </a:r>
                <a:r>
                  <a:rPr lang="zh-CN" altLang="en-US" sz="1600" dirty="0">
                    <a:solidFill>
                      <a:prstClr val="black"/>
                    </a:solidFill>
                    <a:cs typeface="+mn-ea"/>
                    <a:sym typeface="+mn-lt"/>
                  </a:rPr>
                  <a:t>，股票价格很高时，</a:t>
                </a:r>
                <a:r>
                  <a:rPr lang="en-US" altLang="zh-CN" sz="1600" dirty="0">
                    <a:solidFill>
                      <a:prstClr val="black"/>
                    </a:solidFill>
                    <a:cs typeface="+mn-ea"/>
                    <a:sym typeface="+mn-lt"/>
                  </a:rPr>
                  <a:t>Theta</a:t>
                </a:r>
                <a:r>
                  <a:rPr lang="zh-CN" altLang="en-US" sz="1600" dirty="0">
                    <a:solidFill>
                      <a:prstClr val="black"/>
                    </a:solidFill>
                    <a:cs typeface="+mn-ea"/>
                    <a:sym typeface="+mn-lt"/>
                  </a:rPr>
                  <a:t>趋近于</a:t>
                </a:r>
                <a14:m>
                  <m:oMath xmlns:m="http://schemas.openxmlformats.org/officeDocument/2006/math">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𝑟𝐾</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𝑟𝑇</m:t>
                        </m:r>
                      </m:sup>
                    </m:sSup>
                  </m:oMath>
                </a14:m>
                <a:endParaRPr lang="en-US" altLang="zh-CN" sz="1600" dirty="0">
                  <a:solidFill>
                    <a:prstClr val="black"/>
                  </a:solidFill>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平值期权</a:t>
                </a:r>
                <a14:m>
                  <m:oMath xmlns:m="http://schemas.openxmlformats.org/officeDocument/2006/math">
                    <m:r>
                      <a:rPr lang="en-US" altLang="zh-CN" sz="1600" b="0" i="0" smtClean="0">
                        <a:solidFill>
                          <a:prstClr val="black"/>
                        </a:solidFill>
                        <a:latin typeface="Cambria Math" panose="02040503050406030204" pitchFamily="18" charset="0"/>
                        <a:cs typeface="+mn-ea"/>
                        <a:sym typeface="+mn-lt"/>
                      </a:rPr>
                      <m:t> </m:t>
                    </m:r>
                    <m:d>
                      <m:dPr>
                        <m:begChr m:val="|"/>
                        <m:endChr m:val="|"/>
                        <m:ctrlPr>
                          <a:rPr lang="en-US" altLang="zh-CN" sz="1600" b="0" i="1" smtClean="0">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𝑇h𝑒𝑡𝑎</m:t>
                        </m:r>
                      </m:e>
                    </m:d>
                    <m:r>
                      <a:rPr lang="zh-CN" altLang="en-US" sz="1600" i="1">
                        <a:solidFill>
                          <a:prstClr val="black"/>
                        </a:solidFill>
                        <a:latin typeface="Cambria Math" panose="02040503050406030204" pitchFamily="18" charset="0"/>
                        <a:cs typeface="+mn-ea"/>
                        <a:sym typeface="+mn-lt"/>
                      </a:rPr>
                      <m:t>最大</m:t>
                    </m:r>
                    <m:r>
                      <a:rPr lang="zh-CN" altLang="en-US" sz="1600" i="1" smtClean="0">
                        <a:solidFill>
                          <a:prstClr val="black"/>
                        </a:solidFill>
                        <a:latin typeface="Cambria Math" panose="02040503050406030204" pitchFamily="18" charset="0"/>
                        <a:cs typeface="+mn-ea"/>
                        <a:sym typeface="+mn-lt"/>
                      </a:rPr>
                      <m:t>；</m:t>
                    </m:r>
                    <m:r>
                      <a:rPr lang="zh-CN" altLang="en-US" sz="1600" i="1">
                        <a:solidFill>
                          <a:prstClr val="black"/>
                        </a:solidFill>
                        <a:latin typeface="Cambria Math" panose="02040503050406030204" pitchFamily="18" charset="0"/>
                        <a:cs typeface="+mn-ea"/>
                        <a:sym typeface="+mn-lt"/>
                      </a:rPr>
                      <m:t>存续</m:t>
                    </m:r>
                    <m:r>
                      <a:rPr lang="zh-CN" altLang="en-US" sz="1600" b="0" i="1" dirty="0">
                        <a:solidFill>
                          <a:prstClr val="black"/>
                        </a:solidFill>
                        <a:latin typeface="Cambria Math" panose="02040503050406030204" pitchFamily="18" charset="0"/>
                        <a:cs typeface="+mn-ea"/>
                        <a:sym typeface="+mn-lt"/>
                      </a:rPr>
                      <m:t>期限</m:t>
                    </m:r>
                    <m:r>
                      <a:rPr lang="zh-CN" altLang="en-US" sz="1600" i="1" dirty="0" smtClean="0">
                        <a:solidFill>
                          <a:prstClr val="black"/>
                        </a:solidFill>
                        <a:latin typeface="Cambria Math" panose="02040503050406030204" pitchFamily="18" charset="0"/>
                        <a:cs typeface="+mn-ea"/>
                        <a:sym typeface="+mn-lt"/>
                      </a:rPr>
                      <m:t>越短</m:t>
                    </m:r>
                    <m:r>
                      <a:rPr lang="zh-CN" altLang="en-US" sz="1600" b="0" i="1" dirty="0" smtClean="0">
                        <a:solidFill>
                          <a:prstClr val="black"/>
                        </a:solidFill>
                        <a:latin typeface="Cambria Math" charset="0"/>
                        <a:cs typeface="+mn-ea"/>
                        <a:sym typeface="+mn-lt"/>
                      </a:rPr>
                      <m:t>，</m:t>
                    </m:r>
                    <m:d>
                      <m:dPr>
                        <m:begChr m:val="|"/>
                        <m:endChr m:val="|"/>
                        <m:ctrlPr>
                          <a:rPr lang="en-US" altLang="zh-CN" sz="1600" b="0" i="1" smtClean="0">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𝑇h𝑒𝑡𝑎</m:t>
                        </m:r>
                      </m:e>
                    </m:d>
                    <m:r>
                      <a:rPr lang="zh-CN" altLang="en-US" sz="1600" i="1" smtClean="0">
                        <a:solidFill>
                          <a:prstClr val="black"/>
                        </a:solidFill>
                        <a:latin typeface="Cambria Math" panose="02040503050406030204" pitchFamily="18" charset="0"/>
                        <a:cs typeface="+mn-ea"/>
                        <a:sym typeface="+mn-lt"/>
                      </a:rPr>
                      <m:t>越</m:t>
                    </m:r>
                    <m:r>
                      <a:rPr lang="zh-CN" altLang="en-US" sz="1600" i="1">
                        <a:solidFill>
                          <a:prstClr val="black"/>
                        </a:solidFill>
                        <a:latin typeface="Cambria Math" panose="02040503050406030204" pitchFamily="18" charset="0"/>
                        <a:cs typeface="+mn-ea"/>
                        <a:sym typeface="+mn-lt"/>
                      </a:rPr>
                      <m:t>大</m:t>
                    </m:r>
                  </m:oMath>
                </a14:m>
                <a:endParaRPr lang="en-US" altLang="zh-CN" sz="1600" dirty="0">
                  <a:solidFill>
                    <a:prstClr val="black"/>
                  </a:solidFill>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cs typeface="+mn-ea"/>
                    <a:sym typeface="+mn-lt"/>
                  </a:rPr>
                  <a:t>理解为随着期限减短，期权价格逐渐向折线逼近，缩短相同的期限平值期权价格下跌的最多，时间价值的损失是最大的</a:t>
                </a:r>
                <a:endParaRPr lang="en-US" altLang="zh-CN" sz="1600" dirty="0">
                  <a:solidFill>
                    <a:prstClr val="black"/>
                  </a:solidFill>
                  <a:cs typeface="+mn-ea"/>
                  <a:sym typeface="+mn-lt"/>
                </a:endParaRPr>
              </a:p>
            </p:txBody>
          </p:sp>
        </mc:Choice>
        <mc:Fallback xmlns="">
          <p:sp>
            <p:nvSpPr>
              <p:cNvPr id="8" name="文本框 7">
                <a:extLst>
                  <a:ext uri="{FF2B5EF4-FFF2-40B4-BE49-F238E27FC236}">
                    <a16:creationId xmlns:a16="http://schemas.microsoft.com/office/drawing/2014/main" xmlns:a14="http://schemas.microsoft.com/office/drawing/2010/main" xmlns="" id="{44036807-BA8F-40D2-854A-050BC0359958}"/>
                  </a:ext>
                </a:extLst>
              </p:cNvPr>
              <p:cNvSpPr txBox="1">
                <a:spLocks noRot="1" noChangeAspect="1" noMove="1" noResize="1" noEditPoints="1" noAdjustHandles="1" noChangeArrowheads="1" noChangeShapeType="1" noTextEdit="1"/>
              </p:cNvSpPr>
              <p:nvPr/>
            </p:nvSpPr>
            <p:spPr>
              <a:xfrm>
                <a:off x="375920" y="1178485"/>
                <a:ext cx="6514737" cy="5184624"/>
              </a:xfrm>
              <a:prstGeom prst="rect">
                <a:avLst/>
              </a:prstGeom>
              <a:blipFill rotWithShape="0">
                <a:blip r:embed="rId3"/>
                <a:stretch>
                  <a:fillRect l="-747"/>
                </a:stretch>
              </a:blipFill>
              <a:ln w="19050">
                <a:solidFill>
                  <a:srgbClr val="972022"/>
                </a:solidFill>
                <a:prstDash val="sysDash"/>
              </a:ln>
            </p:spPr>
            <p:txBody>
              <a:bodyPr/>
              <a:lstStyle/>
              <a:p>
                <a:r>
                  <a:rPr lang="zh-CN" altLang="en-US">
                    <a:noFill/>
                  </a:rPr>
                  <a:t> </a:t>
                </a:r>
              </a:p>
            </p:txBody>
          </p:sp>
        </mc:Fallback>
      </mc:AlternateContent>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6768" y="3776826"/>
            <a:ext cx="3272021" cy="2941568"/>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2963" y="2078807"/>
            <a:ext cx="3599600" cy="552636"/>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593" y="2669050"/>
            <a:ext cx="5407884" cy="663450"/>
          </a:xfrm>
          <a:prstGeom prst="rect">
            <a:avLst/>
          </a:prstGeom>
        </p:spPr>
      </p:pic>
      <p:grpSp>
        <p:nvGrpSpPr>
          <p:cNvPr id="7" name="组 6"/>
          <p:cNvGrpSpPr/>
          <p:nvPr/>
        </p:nvGrpSpPr>
        <p:grpSpPr>
          <a:xfrm>
            <a:off x="7174069" y="646603"/>
            <a:ext cx="3274720" cy="2945630"/>
            <a:chOff x="7174069" y="646603"/>
            <a:chExt cx="3274720" cy="2945630"/>
          </a:xfrm>
        </p:grpSpPr>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74069" y="646603"/>
              <a:ext cx="3274720" cy="2945630"/>
            </a:xfrm>
            <a:prstGeom prst="rect">
              <a:avLst/>
            </a:prstGeom>
          </p:spPr>
        </p:pic>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7199" y="1444496"/>
              <a:ext cx="279400" cy="368300"/>
            </a:xfrm>
            <a:prstGeom prst="rect">
              <a:avLst/>
            </a:prstGeom>
          </p:spPr>
        </p:pic>
      </p:grpSp>
    </p:spTree>
    <p:extLst>
      <p:ext uri="{BB962C8B-B14F-4D97-AF65-F5344CB8AC3E}">
        <p14:creationId xmlns:p14="http://schemas.microsoft.com/office/powerpoint/2010/main" val="1406165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441943" y="4377598"/>
            <a:ext cx="4750584" cy="2473052"/>
          </a:xfrm>
          <a:prstGeom prst="rect">
            <a:avLst/>
          </a:prstGeom>
        </p:spPr>
      </p:pic>
      <p:sp>
        <p:nvSpPr>
          <p:cNvPr id="2" name="标题 1"/>
          <p:cNvSpPr>
            <a:spLocks noGrp="1"/>
          </p:cNvSpPr>
          <p:nvPr>
            <p:ph type="title"/>
          </p:nvPr>
        </p:nvSpPr>
        <p:spPr/>
        <p:txBody>
          <a:bodyPr/>
          <a:lstStyle/>
          <a:p>
            <a:r>
              <a:rPr lang="zh-CN" altLang="en-US" dirty="0"/>
              <a:t>衍生品基本概念</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3</a:t>
            </a:fld>
            <a:endParaRPr lang="zh-CN" altLang="en-US" dirty="0"/>
          </a:p>
        </p:txBody>
      </p:sp>
      <p:sp>
        <p:nvSpPr>
          <p:cNvPr id="6" name="文本框 5"/>
          <p:cNvSpPr txBox="1"/>
          <p:nvPr/>
        </p:nvSpPr>
        <p:spPr>
          <a:xfrm>
            <a:off x="375920" y="2497596"/>
            <a:ext cx="11531600" cy="1880002"/>
          </a:xfrm>
          <a:prstGeom prst="rect">
            <a:avLst/>
          </a:prstGeom>
          <a:noFill/>
          <a:ln w="19050">
            <a:solidFill>
              <a:srgbClr val="972022"/>
            </a:solidFill>
            <a:prstDash val="sysDash"/>
          </a:ln>
        </p:spPr>
        <p:txBody>
          <a:bodyPr wrap="square" rtlCol="0">
            <a:spAutoFit/>
          </a:bodyPr>
          <a:lstStyle/>
          <a:p>
            <a:pPr>
              <a:spcAft>
                <a:spcPts val="50"/>
              </a:spcAft>
              <a:defRPr/>
            </a:pPr>
            <a:r>
              <a:rPr lang="zh-CN" altLang="en-US" sz="1600" dirty="0">
                <a:solidFill>
                  <a:prstClr val="black"/>
                </a:solidFill>
                <a:cs typeface="+mn-ea"/>
                <a:sym typeface="+mn-lt"/>
              </a:rPr>
              <a:t>主要包括远期合约和期货合约，</a:t>
            </a:r>
            <a:r>
              <a:rPr lang="zh-CN" altLang="en-US" sz="1600" dirty="0">
                <a:solidFill>
                  <a:prstClr val="black"/>
                </a:solidFill>
                <a:cs typeface="+mn-ea"/>
              </a:rPr>
              <a:t>是在指定的将来日期按特定价格买卖资产的协议，允许买方和卖方锁定实物交易在指定将来日期的价格，以减轻特定资产在交割日期之前的价格波动风险。</a:t>
            </a:r>
            <a:endParaRPr lang="en-US" altLang="zh-CN" sz="1600" dirty="0">
              <a:solidFill>
                <a:prstClr val="black"/>
              </a:solidFill>
              <a:cs typeface="+mn-ea"/>
              <a:sym typeface="+mn-lt"/>
            </a:endParaRPr>
          </a:p>
          <a:p>
            <a:pPr>
              <a:spcAft>
                <a:spcPts val="50"/>
              </a:spcAft>
              <a:defRPr/>
            </a:pPr>
            <a:r>
              <a:rPr lang="zh-CN" altLang="en-US" sz="1600" dirty="0">
                <a:solidFill>
                  <a:prstClr val="black"/>
                </a:solidFill>
                <a:cs typeface="+mn-ea"/>
                <a:sym typeface="+mn-lt"/>
              </a:rPr>
              <a:t>远期合约通常在</a:t>
            </a:r>
            <a:r>
              <a:rPr lang="zh-CN" altLang="en-US" sz="1600" b="1" dirty="0">
                <a:solidFill>
                  <a:prstClr val="black"/>
                </a:solidFill>
                <a:cs typeface="+mn-ea"/>
                <a:sym typeface="+mn-lt"/>
              </a:rPr>
              <a:t>场外市场</a:t>
            </a:r>
            <a:r>
              <a:rPr lang="en-US" altLang="zh-CN" sz="1600" b="1" dirty="0">
                <a:solidFill>
                  <a:prstClr val="black"/>
                </a:solidFill>
                <a:cs typeface="+mn-ea"/>
                <a:sym typeface="+mn-lt"/>
              </a:rPr>
              <a:t>(OTC)</a:t>
            </a:r>
            <a:r>
              <a:rPr lang="zh-CN" altLang="en-US" sz="1600" dirty="0">
                <a:solidFill>
                  <a:prstClr val="black"/>
                </a:solidFill>
                <a:cs typeface="+mn-ea"/>
                <a:sym typeface="+mn-lt"/>
              </a:rPr>
              <a:t>进行交易，合约双方可以自由</a:t>
            </a:r>
            <a:r>
              <a:rPr lang="zh-CN" altLang="en-US" sz="1600" b="1" dirty="0">
                <a:solidFill>
                  <a:prstClr val="black"/>
                </a:solidFill>
                <a:cs typeface="+mn-ea"/>
                <a:sym typeface="+mn-lt"/>
              </a:rPr>
              <a:t>定制化</a:t>
            </a:r>
            <a:r>
              <a:rPr lang="zh-CN" altLang="en-US" sz="1600" dirty="0">
                <a:solidFill>
                  <a:prstClr val="black"/>
                </a:solidFill>
                <a:cs typeface="+mn-ea"/>
                <a:sym typeface="+mn-lt"/>
              </a:rPr>
              <a:t>合约内容，不受监管。</a:t>
            </a:r>
            <a:endParaRPr lang="en-US" altLang="zh-CN" sz="1600" dirty="0">
              <a:solidFill>
                <a:prstClr val="black"/>
              </a:solidFill>
              <a:cs typeface="+mn-ea"/>
              <a:sym typeface="+mn-lt"/>
            </a:endParaRPr>
          </a:p>
          <a:p>
            <a:pPr>
              <a:spcAft>
                <a:spcPts val="50"/>
              </a:spcAft>
              <a:defRPr/>
            </a:pPr>
            <a:r>
              <a:rPr lang="zh-CN" altLang="en-US" sz="1600" dirty="0">
                <a:solidFill>
                  <a:prstClr val="black"/>
                </a:solidFill>
                <a:cs typeface="+mn-ea"/>
              </a:rPr>
              <a:t>期货合约在</a:t>
            </a:r>
            <a:r>
              <a:rPr lang="zh-CN" altLang="en-US" sz="1600" b="1" dirty="0">
                <a:solidFill>
                  <a:prstClr val="black"/>
                </a:solidFill>
                <a:cs typeface="+mn-ea"/>
              </a:rPr>
              <a:t>交易所</a:t>
            </a:r>
            <a:r>
              <a:rPr lang="zh-CN" altLang="en-US" sz="1600" dirty="0">
                <a:solidFill>
                  <a:prstClr val="black"/>
                </a:solidFill>
                <a:cs typeface="+mn-ea"/>
              </a:rPr>
              <a:t>买卖，交易受监管。</a:t>
            </a:r>
            <a:endParaRPr lang="en-US" altLang="zh-CN" sz="1600" dirty="0">
              <a:solidFill>
                <a:prstClr val="black"/>
              </a:solidFill>
              <a:cs typeface="+mn-ea"/>
              <a:sym typeface="+mn-lt"/>
            </a:endParaRPr>
          </a:p>
          <a:p>
            <a:pPr>
              <a:spcAft>
                <a:spcPts val="50"/>
              </a:spcAft>
              <a:defRPr/>
            </a:pPr>
            <a:r>
              <a:rPr kumimoji="0" lang="zh-CN" altLang="en-US" sz="1600" b="0" i="0" u="none" strike="noStrike" kern="1200" cap="none" spc="0" normalizeH="0" baseline="0" noProof="0" dirty="0">
                <a:ln>
                  <a:noFill/>
                </a:ln>
                <a:effectLst/>
                <a:uLnTx/>
                <a:uFillTx/>
                <a:cs typeface="+mn-ea"/>
                <a:sym typeface="+mn-lt"/>
              </a:rPr>
              <a:t>远期合约参与方：</a:t>
            </a:r>
            <a:endParaRPr kumimoji="0" lang="en-US" altLang="zh-CN" sz="1600" b="0" i="0" u="none" strike="noStrike" kern="1200" cap="none" spc="0" normalizeH="0" baseline="0" noProof="0" dirty="0">
              <a:ln>
                <a:noFill/>
              </a:ln>
              <a:effectLst/>
              <a:uLnTx/>
              <a:uFillTx/>
              <a:cs typeface="+mn-ea"/>
              <a:sym typeface="+mn-lt"/>
            </a:endParaRPr>
          </a:p>
          <a:p>
            <a:pPr marL="285750" indent="-285750">
              <a:spcAft>
                <a:spcPts val="50"/>
              </a:spcAft>
              <a:buFont typeface="Arial" panose="020B0604020202020204" pitchFamily="34" charset="0"/>
              <a:buChar char="•"/>
              <a:defRPr/>
            </a:pPr>
            <a:r>
              <a:rPr lang="zh-CN" altLang="en-US" sz="1600" dirty="0">
                <a:cs typeface="+mn-ea"/>
                <a:sym typeface="+mn-lt"/>
              </a:rPr>
              <a:t>多头（</a:t>
            </a:r>
            <a:r>
              <a:rPr lang="en-US" altLang="zh-CN" sz="1600" dirty="0">
                <a:cs typeface="+mn-ea"/>
                <a:sym typeface="+mn-lt"/>
              </a:rPr>
              <a:t>long position</a:t>
            </a:r>
            <a:r>
              <a:rPr lang="zh-CN" altLang="en-US" sz="1600" dirty="0">
                <a:cs typeface="+mn-ea"/>
                <a:sym typeface="+mn-lt"/>
              </a:rPr>
              <a:t>）</a:t>
            </a:r>
            <a:endParaRPr lang="en-US" altLang="zh-CN" sz="1600" dirty="0">
              <a:cs typeface="+mn-ea"/>
              <a:sym typeface="+mn-lt"/>
            </a:endParaRPr>
          </a:p>
          <a:p>
            <a:pPr marL="285750" indent="-28575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effectLst/>
                <a:uLnTx/>
                <a:uFillTx/>
                <a:cs typeface="+mn-ea"/>
                <a:sym typeface="+mn-lt"/>
              </a:rPr>
              <a:t>空头（</a:t>
            </a:r>
            <a:r>
              <a:rPr kumimoji="0" lang="en-US" altLang="zh-CN" sz="1600" b="0" i="0" u="none" strike="noStrike" kern="1200" cap="none" spc="0" normalizeH="0" baseline="0" noProof="0" dirty="0">
                <a:ln>
                  <a:noFill/>
                </a:ln>
                <a:effectLst/>
                <a:uLnTx/>
                <a:uFillTx/>
                <a:cs typeface="+mn-ea"/>
                <a:sym typeface="+mn-lt"/>
              </a:rPr>
              <a:t>short position</a:t>
            </a:r>
            <a:r>
              <a:rPr kumimoji="0" lang="zh-CN" altLang="en-US" sz="1600" b="0" i="0" u="none" strike="noStrike" kern="1200" cap="none" spc="0" normalizeH="0" baseline="0" noProof="0" dirty="0">
                <a:ln>
                  <a:noFill/>
                </a:ln>
                <a:effectLst/>
                <a:uLnTx/>
                <a:uFillTx/>
                <a:cs typeface="+mn-ea"/>
                <a:sym typeface="+mn-lt"/>
              </a:rPr>
              <a:t>）</a:t>
            </a:r>
            <a:endParaRPr kumimoji="0" lang="zh-CN" altLang="en-US" sz="1800" b="0" i="0" u="none" strike="noStrike" kern="1200" cap="none" spc="0" normalizeH="0" baseline="0" noProof="0" dirty="0">
              <a:ln>
                <a:noFill/>
              </a:ln>
              <a:effectLst/>
              <a:uLnTx/>
              <a:uFillTx/>
              <a:cs typeface="+mn-ea"/>
              <a:sym typeface="+mn-lt"/>
            </a:endParaRPr>
          </a:p>
        </p:txBody>
      </p:sp>
      <p:sp>
        <p:nvSpPr>
          <p:cNvPr id="7" name="文本框 6"/>
          <p:cNvSpPr txBox="1"/>
          <p:nvPr/>
        </p:nvSpPr>
        <p:spPr>
          <a:xfrm>
            <a:off x="375919" y="2128262"/>
            <a:ext cx="1806843"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合约</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4" name="文本框 3"/>
          <p:cNvSpPr txBox="1"/>
          <p:nvPr/>
        </p:nvSpPr>
        <p:spPr>
          <a:xfrm>
            <a:off x="375919" y="1056050"/>
            <a:ext cx="10882632" cy="1077218"/>
          </a:xfrm>
          <a:prstGeom prst="rect">
            <a:avLst/>
          </a:prstGeom>
          <a:noFill/>
        </p:spPr>
        <p:txBody>
          <a:bodyPr wrap="square" rtlCol="0">
            <a:spAutoFit/>
          </a:bodyPr>
          <a:lstStyle/>
          <a:p>
            <a:r>
              <a:rPr lang="zh-CN" altLang="zh-CN" sz="1600" dirty="0"/>
              <a:t>衍生品是指从股票、债券等基础性资产派生出来的金融工具。</a:t>
            </a:r>
            <a:r>
              <a:rPr lang="zh-CN" altLang="en-US" sz="1600" dirty="0"/>
              <a:t>衍生品的收益取决于其他资产的价格。</a:t>
            </a:r>
            <a:endParaRPr lang="en-US" altLang="zh-CN" sz="1600" dirty="0"/>
          </a:p>
          <a:p>
            <a:r>
              <a:rPr lang="zh-CN" altLang="en-US" sz="1600" dirty="0"/>
              <a:t>主要包括：</a:t>
            </a:r>
            <a:endParaRPr lang="en-US" altLang="zh-CN" sz="1600" dirty="0"/>
          </a:p>
          <a:p>
            <a:pPr marL="285750" indent="-285750">
              <a:buFont typeface="Arial" panose="020B0604020202020204" pitchFamily="34" charset="0"/>
              <a:buChar char="•"/>
            </a:pPr>
            <a:r>
              <a:rPr lang="zh-CN" altLang="en-US" sz="1600" dirty="0"/>
              <a:t>合约</a:t>
            </a:r>
            <a:endParaRPr lang="en-US" altLang="zh-CN" sz="1600" dirty="0"/>
          </a:p>
          <a:p>
            <a:pPr marL="285750" indent="-285750">
              <a:buFont typeface="Arial" panose="020B0604020202020204" pitchFamily="34" charset="0"/>
              <a:buChar char="•"/>
            </a:pPr>
            <a:r>
              <a:rPr lang="zh-CN" altLang="en-US" sz="1600" dirty="0"/>
              <a:t>期权</a:t>
            </a:r>
            <a:endParaRPr lang="en-US" altLang="zh-CN" sz="1600" dirty="0"/>
          </a:p>
        </p:txBody>
      </p:sp>
    </p:spTree>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PDE</a:t>
            </a:r>
            <a:r>
              <a:rPr lang="zh-CN" altLang="en-US" i="1" dirty="0">
                <a:latin typeface="+mn-lt"/>
                <a:ea typeface="+mn-ea"/>
                <a:cs typeface="+mn-ea"/>
                <a:sym typeface="+mn-lt"/>
              </a:rPr>
              <a:t> </a:t>
            </a:r>
            <a:r>
              <a:rPr lang="en-US" altLang="zh-CN" i="1" dirty="0">
                <a:latin typeface="+mn-lt"/>
                <a:ea typeface="+mn-ea"/>
                <a:cs typeface="+mn-ea"/>
                <a:sym typeface="+mn-lt"/>
              </a:rPr>
              <a:t>&amp;</a:t>
            </a:r>
            <a:r>
              <a:rPr lang="zh-CN" altLang="en-US" i="1" dirty="0">
                <a:latin typeface="+mn-lt"/>
                <a:ea typeface="+mn-ea"/>
                <a:cs typeface="+mn-ea"/>
                <a:sym typeface="+mn-lt"/>
              </a:rPr>
              <a:t> </a:t>
            </a:r>
            <a:r>
              <a:rPr lang="en-US" altLang="zh-CN" i="1" dirty="0" err="1">
                <a:latin typeface="+mn-lt"/>
                <a:ea typeface="+mn-ea"/>
                <a:cs typeface="+mn-ea"/>
                <a:sym typeface="+mn-lt"/>
              </a:rPr>
              <a:t>pnl</a:t>
            </a:r>
            <a:r>
              <a:rPr lang="zh-CN" altLang="en-US" i="1" dirty="0">
                <a:latin typeface="+mn-lt"/>
                <a:ea typeface="+mn-ea"/>
                <a:cs typeface="+mn-ea"/>
                <a:sym typeface="+mn-lt"/>
              </a:rPr>
              <a:t> </a:t>
            </a:r>
            <a:r>
              <a:rPr lang="en-US" altLang="zh-CN" i="1" dirty="0">
                <a:latin typeface="+mn-lt"/>
                <a:ea typeface="+mn-ea"/>
                <a:cs typeface="+mn-ea"/>
                <a:sym typeface="+mn-lt"/>
              </a:rPr>
              <a:t>attribution</a:t>
            </a:r>
            <a:endParaRPr lang="zh-CN" altLang="en-US" i="1" dirty="0">
              <a:latin typeface="+mn-lt"/>
              <a:ea typeface="+mn-ea"/>
              <a:cs typeface="+mn-ea"/>
              <a:sym typeface="+mn-lt"/>
            </a:endParaRPr>
          </a:p>
        </p:txBody>
      </p:sp>
      <p:sp>
        <p:nvSpPr>
          <p:cNvPr id="2" name="灯片编号占位符 1">
            <a:extLst>
              <a:ext uri="{FF2B5EF4-FFF2-40B4-BE49-F238E27FC236}">
                <a16:creationId xmlns:a16="http://schemas.microsoft.com/office/drawing/2014/main" id="{1902C09B-8F01-4772-B1F2-70F4DB69F306}"/>
              </a:ext>
            </a:extLst>
          </p:cNvPr>
          <p:cNvSpPr>
            <a:spLocks noGrp="1"/>
          </p:cNvSpPr>
          <p:nvPr>
            <p:ph type="sldNum" sz="quarter" idx="12"/>
          </p:nvPr>
        </p:nvSpPr>
        <p:spPr/>
        <p:txBody>
          <a:bodyPr/>
          <a:lstStyle/>
          <a:p>
            <a:fld id="{1EA6C56D-0CE0-47FB-86BA-7B1B4E55B176}" type="slidenum">
              <a:rPr lang="zh-CN" altLang="en-US" smtClean="0"/>
              <a:pPr/>
              <a:t>30</a:t>
            </a:fld>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4210A4A-705C-4BD4-8654-35F61EC4C349}"/>
                  </a:ext>
                </a:extLst>
              </p:cNvPr>
              <p:cNvSpPr txBox="1"/>
              <p:nvPr/>
            </p:nvSpPr>
            <p:spPr>
              <a:xfrm>
                <a:off x="505883" y="1335043"/>
                <a:ext cx="4969079" cy="5172442"/>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200"/>
                  </a:spcBef>
                  <a:spcAft>
                    <a:spcPts val="200"/>
                  </a:spcAft>
                  <a:buFont typeface="Arial" panose="020B0604020202020204" pitchFamily="34" charset="0"/>
                  <a:buChar char="•"/>
                  <a:defRPr/>
                </a:pPr>
                <a:r>
                  <a:rPr lang="en-US" altLang="zh-CN" sz="1600" i="1" dirty="0"/>
                  <a:t>Suppose that stock prices obey Brownian motion</a:t>
                </a:r>
              </a:p>
              <a:p>
                <a:pPr marL="285750" lvl="0" indent="-285750">
                  <a:lnSpc>
                    <a:spcPct val="130000"/>
                  </a:lnSpc>
                  <a:spcBef>
                    <a:spcPts val="200"/>
                  </a:spcBef>
                  <a:spcAft>
                    <a:spcPts val="200"/>
                  </a:spcAft>
                  <a:buFont typeface="Arial" panose="020B0604020202020204" pitchFamily="34" charset="0"/>
                  <a:buChar char="•"/>
                  <a:defRPr/>
                </a:pPr>
                <a:endParaRPr lang="en-US" altLang="zh-CN" sz="1600" dirty="0">
                  <a:solidFill>
                    <a:prstClr val="black"/>
                  </a:solidFill>
                  <a:cs typeface="+mn-ea"/>
                  <a:sym typeface="+mn-lt"/>
                </a:endParaRPr>
              </a:p>
              <a:p>
                <a:pPr marL="285750" marR="0" lvl="0" indent="-285750" fontAlgn="auto">
                  <a:lnSpc>
                    <a:spcPct val="130000"/>
                  </a:lnSpc>
                  <a:spcBef>
                    <a:spcPts val="200"/>
                  </a:spcBef>
                  <a:spcAft>
                    <a:spcPts val="200"/>
                  </a:spcAft>
                  <a:buClrTx/>
                  <a:buSzTx/>
                  <a:buFont typeface="Arial" panose="020B0604020202020204" pitchFamily="34" charset="0"/>
                  <a:buChar char="•"/>
                  <a:tabLst/>
                  <a:defRPr/>
                </a:pPr>
                <a:r>
                  <a:rPr lang="en-US" altLang="zh-CN" sz="1600" i="1" dirty="0">
                    <a:sym typeface="+mn-lt"/>
                  </a:rPr>
                  <a:t>Option</a:t>
                </a:r>
                <a:r>
                  <a:rPr lang="zh-CN" altLang="en-US" sz="1600" i="1" dirty="0">
                    <a:sym typeface="+mn-lt"/>
                  </a:rPr>
                  <a:t> </a:t>
                </a:r>
                <a:r>
                  <a:rPr lang="en-US" altLang="zh-CN" sz="1600" i="1" dirty="0">
                    <a:sym typeface="+mn-lt"/>
                  </a:rPr>
                  <a:t>price</a:t>
                </a:r>
                <a:r>
                  <a:rPr lang="zh-CN" altLang="en-US" sz="1600" i="1" dirty="0">
                    <a:sym typeface="+mn-lt"/>
                  </a:rPr>
                  <a:t> </a:t>
                </a:r>
                <a:r>
                  <a:rPr lang="en-US" altLang="zh-CN" sz="1600" i="1" dirty="0">
                    <a:sym typeface="+mn-lt"/>
                  </a:rPr>
                  <a:t>:</a:t>
                </a:r>
              </a:p>
              <a:p>
                <a:pPr marL="342900" lvl="0" indent="-342900">
                  <a:lnSpc>
                    <a:spcPct val="130000"/>
                  </a:lnSpc>
                  <a:buFont typeface="Arial" panose="020B0604020202020204" pitchFamily="34" charset="0"/>
                  <a:buChar char="•"/>
                  <a:defRPr/>
                </a:pPr>
                <a:r>
                  <a:rPr lang="en-US" altLang="zh-CN" sz="1600" i="1" dirty="0"/>
                  <a:t>High</a:t>
                </a:r>
                <a:r>
                  <a:rPr lang="zh-CN" altLang="en-US" sz="1600" i="1" dirty="0"/>
                  <a:t> </a:t>
                </a:r>
                <a:r>
                  <a:rPr lang="en-US" altLang="zh-CN" sz="1600" i="1" dirty="0"/>
                  <a:t>order</a:t>
                </a:r>
                <a:r>
                  <a:rPr lang="zh-CN" altLang="en-US" sz="1600" b="0" i="1" dirty="0"/>
                  <a:t>：</a:t>
                </a:r>
                <a:endParaRPr lang="en-US" altLang="zh-CN" sz="1600" b="0" i="1" dirty="0"/>
              </a:p>
              <a:p>
                <a:pPr marL="342900" lvl="0" indent="-342900">
                  <a:lnSpc>
                    <a:spcPct val="130000"/>
                  </a:lnSpc>
                  <a:buFont typeface="Arial" panose="020B0604020202020204" pitchFamily="34" charset="0"/>
                  <a:buChar char="•"/>
                  <a:defRPr/>
                </a:pPr>
                <a:endParaRPr lang="en-US" altLang="zh-CN" sz="1600" b="0" i="1" dirty="0"/>
              </a:p>
              <a:p>
                <a:pPr marL="342900" lvl="0" indent="-342900">
                  <a:lnSpc>
                    <a:spcPct val="130000"/>
                  </a:lnSpc>
                  <a:buFont typeface="Arial" panose="020B0604020202020204" pitchFamily="34" charset="0"/>
                  <a:buChar char="•"/>
                  <a:defRPr/>
                </a:pPr>
                <a14:m>
                  <m:oMath xmlns:m="http://schemas.openxmlformats.org/officeDocument/2006/math">
                    <m:r>
                      <m:rPr>
                        <m:nor/>
                      </m:rPr>
                      <a:rPr lang="en-US" altLang="zh-CN" sz="1600" i="1" dirty="0"/>
                      <m:t>Ito</m:t>
                    </m:r>
                    <m:r>
                      <m:rPr>
                        <m:nor/>
                      </m:rPr>
                      <a:rPr lang="zh-CN" altLang="en-US" sz="1600" i="1" dirty="0"/>
                      <m:t> </m:t>
                    </m:r>
                    <m:r>
                      <m:rPr>
                        <m:nor/>
                      </m:rPr>
                      <a:rPr lang="en-US" altLang="zh-CN" sz="1600" i="1" dirty="0"/>
                      <m:t>lemma</m:t>
                    </m:r>
                    <m:r>
                      <a:rPr lang="en-US" altLang="zh-CN" sz="1600" b="0" i="1" dirty="0" smtClean="0">
                        <a:latin typeface="Cambria Math" charset="0"/>
                      </a:rPr>
                      <m:t>:</m:t>
                    </m:r>
                  </m:oMath>
                </a14:m>
                <a:endParaRPr lang="en-US" altLang="zh-CN" sz="1600" i="1" dirty="0">
                  <a:solidFill>
                    <a:prstClr val="black"/>
                  </a:solidFill>
                  <a:latin typeface="Cambria Math" charset="0"/>
                  <a:cs typeface="+mn-ea"/>
                  <a:sym typeface="+mn-lt"/>
                </a:endParaRPr>
              </a:p>
              <a:p>
                <a:pPr marL="342900" lvl="0" indent="-342900">
                  <a:lnSpc>
                    <a:spcPct val="130000"/>
                  </a:lnSpc>
                  <a:buFont typeface="Arial" panose="020B0604020202020204" pitchFamily="34" charset="0"/>
                  <a:buChar char="•"/>
                  <a:defRPr/>
                </a:pPr>
                <a:endParaRPr lang="en-US" altLang="zh-CN" sz="1600" i="1" dirty="0">
                  <a:solidFill>
                    <a:prstClr val="black"/>
                  </a:solidFill>
                  <a:latin typeface="Cambria Math" charset="0"/>
                  <a:cs typeface="+mn-ea"/>
                  <a:sym typeface="+mn-lt"/>
                </a:endParaRPr>
              </a:p>
              <a:p>
                <a:pPr marL="342900" lvl="0" indent="-342900">
                  <a:lnSpc>
                    <a:spcPct val="130000"/>
                  </a:lnSpc>
                  <a:buFont typeface="Arial" panose="020B0604020202020204" pitchFamily="34" charset="0"/>
                  <a:buChar char="•"/>
                  <a:defRPr/>
                </a:pPr>
                <a:endParaRPr lang="en-US" altLang="zh-CN" sz="1600" i="1" dirty="0">
                  <a:solidFill>
                    <a:prstClr val="black"/>
                  </a:solidFill>
                  <a:latin typeface="Cambria Math" charset="0"/>
                  <a:cs typeface="+mn-ea"/>
                  <a:sym typeface="+mn-lt"/>
                </a:endParaRPr>
              </a:p>
              <a:p>
                <a:pPr marL="342900" lvl="0" indent="-342900">
                  <a:lnSpc>
                    <a:spcPct val="130000"/>
                  </a:lnSpc>
                  <a:buFont typeface="Arial" panose="020B0604020202020204" pitchFamily="34" charset="0"/>
                  <a:buChar char="•"/>
                  <a:defRPr/>
                </a:pPr>
                <a:endPar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endParaRPr>
              </a:p>
              <a:p>
                <a:pPr marL="342900" lvl="0" indent="-342900">
                  <a:lnSpc>
                    <a:spcPct val="130000"/>
                  </a:lnSpc>
                  <a:buFont typeface="Arial" panose="020B0604020202020204" pitchFamily="34" charset="0"/>
                  <a:buChar char="•"/>
                  <a:defRPr/>
                </a:pPr>
                <a:r>
                  <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rPr>
                  <a:t>Construct</a:t>
                </a:r>
                <a:r>
                  <a:rPr lang="zh-CN" altLang="en-US" sz="1600" i="1" kern="100" dirty="0">
                    <a:latin typeface="Cambria Math" panose="02040503050406030204" pitchFamily="18" charset="0"/>
                    <a:ea typeface="华文楷体" panose="02010600040101010101" pitchFamily="2" charset="-122"/>
                    <a:cs typeface="Times New Roman" panose="02020603050405020304" pitchFamily="18" charset="0"/>
                  </a:rPr>
                  <a:t> </a:t>
                </a:r>
                <a:r>
                  <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rPr>
                  <a:t>a</a:t>
                </a:r>
                <a:r>
                  <a:rPr lang="zh-CN" altLang="en-US" sz="1600" i="1" kern="100" dirty="0">
                    <a:latin typeface="Cambria Math" panose="02040503050406030204" pitchFamily="18" charset="0"/>
                    <a:ea typeface="华文楷体" panose="02010600040101010101" pitchFamily="2" charset="-122"/>
                    <a:cs typeface="Times New Roman" panose="02020603050405020304" pitchFamily="18" charset="0"/>
                  </a:rPr>
                  <a:t> </a:t>
                </a:r>
                <a:r>
                  <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rPr>
                  <a:t>riskless</a:t>
                </a:r>
                <a:r>
                  <a:rPr lang="zh-CN" altLang="en-US" sz="1600" i="1" kern="100" dirty="0">
                    <a:latin typeface="Cambria Math" panose="02040503050406030204" pitchFamily="18" charset="0"/>
                    <a:ea typeface="华文楷体" panose="02010600040101010101" pitchFamily="2" charset="-122"/>
                    <a:cs typeface="Times New Roman" panose="02020603050405020304" pitchFamily="18" charset="0"/>
                  </a:rPr>
                  <a:t> </a:t>
                </a:r>
                <a:r>
                  <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rPr>
                  <a:t>portfolio:</a:t>
                </a:r>
                <a:r>
                  <a:rPr lang="zh-CN" altLang="en-US" sz="1600" i="1" kern="100" dirty="0">
                    <a:latin typeface="Cambria Math" panose="02040503050406030204" pitchFamily="18" charset="0"/>
                    <a:ea typeface="华文楷体" panose="02010600040101010101" pitchFamily="2" charset="-122"/>
                    <a:cs typeface="Times New Roman" panose="02020603050405020304" pitchFamily="18" charset="0"/>
                  </a:rPr>
                  <a:t> </a:t>
                </a:r>
                <a:r>
                  <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rPr>
                  <a:t>+1</a:t>
                </a:r>
                <a:r>
                  <a:rPr lang="zh-CN" altLang="en-US" sz="1600" i="1" kern="100" dirty="0">
                    <a:latin typeface="Cambria Math" panose="02040503050406030204" pitchFamily="18" charset="0"/>
                    <a:ea typeface="华文楷体" panose="02010600040101010101" pitchFamily="2" charset="-122"/>
                    <a:cs typeface="Times New Roman" panose="02020603050405020304" pitchFamily="18" charset="0"/>
                  </a:rPr>
                  <a:t> </a:t>
                </a:r>
                <a:r>
                  <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rPr>
                  <a:t>call;</a:t>
                </a:r>
                <a:r>
                  <a:rPr lang="zh-CN" altLang="en-US" sz="1600" i="1" kern="100" dirty="0">
                    <a:latin typeface="Cambria Math" panose="02040503050406030204" pitchFamily="18" charset="0"/>
                    <a:ea typeface="华文楷体" panose="02010600040101010101" pitchFamily="2" charset="-122"/>
                    <a:cs typeface="Times New Roman" panose="02020603050405020304" pitchFamily="18" charset="0"/>
                  </a:rPr>
                  <a:t>     </a:t>
                </a:r>
                <a:r>
                  <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rPr>
                  <a:t>-</a:t>
                </a:r>
                <a:r>
                  <a:rPr lang="zh-CN" altLang="en-US" sz="1600" i="1" kern="100" dirty="0">
                    <a:latin typeface="Cambria Math" panose="02040503050406030204" pitchFamily="18" charset="0"/>
                    <a:ea typeface="华文楷体" panose="02010600040101010101" pitchFamily="2" charset="-122"/>
                    <a:cs typeface="Times New Roman" panose="02020603050405020304" pitchFamily="18" charset="0"/>
                  </a:rPr>
                  <a:t> </a:t>
                </a:r>
                <a14:m>
                  <m:oMath xmlns:m="http://schemas.openxmlformats.org/officeDocument/2006/math">
                    <m:f>
                      <m:fPr>
                        <m:ctrlPr>
                          <a:rPr lang="en-US" altLang="zh-CN" sz="1600" i="1">
                            <a:solidFill>
                              <a:prstClr val="black"/>
                            </a:solidFill>
                            <a:latin typeface="Cambria Math" panose="02040503050406030204" pitchFamily="18" charset="0"/>
                            <a:cs typeface="+mn-ea"/>
                            <a:sym typeface="+mn-lt"/>
                          </a:rPr>
                        </m:ctrlPr>
                      </m:fPr>
                      <m:num>
                        <m:r>
                          <a:rPr lang="en-US" altLang="zh-CN" sz="1600" i="1">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charset="0"/>
                            <a:cs typeface="+mn-ea"/>
                            <a:sym typeface="+mn-lt"/>
                          </a:rPr>
                          <m:t>𝑓</m:t>
                        </m:r>
                      </m:num>
                      <m:den>
                        <m:r>
                          <a:rPr lang="en-US" altLang="zh-CN" sz="1600" i="1">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charset="0"/>
                            <a:cs typeface="+mn-ea"/>
                            <a:sym typeface="+mn-lt"/>
                          </a:rPr>
                          <m:t>𝑠</m:t>
                        </m:r>
                      </m:den>
                    </m:f>
                  </m:oMath>
                </a14:m>
                <a:r>
                  <a:rPr lang="zh-CN" altLang="en-US" sz="1600" i="1" kern="100" dirty="0">
                    <a:latin typeface="Cambria Math" panose="02040503050406030204" pitchFamily="18" charset="0"/>
                    <a:ea typeface="华文楷体" panose="02010600040101010101" pitchFamily="2" charset="-122"/>
                    <a:cs typeface="Times New Roman" panose="02020603050405020304" pitchFamily="18" charset="0"/>
                  </a:rPr>
                  <a:t> </a:t>
                </a:r>
                <a:r>
                  <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rPr>
                  <a:t>stock</a:t>
                </a:r>
              </a:p>
              <a:p>
                <a:pPr marL="342900" lvl="0" indent="-342900">
                  <a:lnSpc>
                    <a:spcPct val="130000"/>
                  </a:lnSpc>
                  <a:buFont typeface="Arial" panose="020B0604020202020204" pitchFamily="34" charset="0"/>
                  <a:buChar char="•"/>
                  <a:defRPr/>
                </a:pPr>
                <a:endPar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endParaRPr>
              </a:p>
              <a:p>
                <a:pPr marL="342900" lvl="0" indent="-342900">
                  <a:lnSpc>
                    <a:spcPct val="130000"/>
                  </a:lnSpc>
                  <a:buFont typeface="Arial" panose="020B0604020202020204" pitchFamily="34" charset="0"/>
                  <a:buChar char="•"/>
                  <a:defRPr/>
                </a:pPr>
                <a:endPar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endParaRPr>
              </a:p>
              <a:p>
                <a:pPr marL="342900" lvl="0" indent="-342900">
                  <a:lnSpc>
                    <a:spcPct val="130000"/>
                  </a:lnSpc>
                  <a:buFont typeface="Arial" panose="020B0604020202020204" pitchFamily="34" charset="0"/>
                  <a:buChar char="•"/>
                  <a:defRPr/>
                </a:pPr>
                <a:endPar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endParaRPr>
              </a:p>
              <a:p>
                <a:pPr marL="342900" lvl="0" indent="-342900">
                  <a:lnSpc>
                    <a:spcPct val="130000"/>
                  </a:lnSpc>
                  <a:buFont typeface="Arial" panose="020B0604020202020204" pitchFamily="34" charset="0"/>
                  <a:buChar char="•"/>
                  <a:defRPr/>
                </a:pPr>
                <a:endPar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endParaRPr>
              </a:p>
              <a:p>
                <a:pPr marL="342900" lvl="0" indent="-342900">
                  <a:lnSpc>
                    <a:spcPct val="130000"/>
                  </a:lnSpc>
                  <a:buFont typeface="Arial" panose="020B0604020202020204" pitchFamily="34" charset="0"/>
                  <a:buChar char="•"/>
                  <a:defRPr/>
                </a:pPr>
                <a:endParaRPr lang="en-US" altLang="zh-CN" sz="1600" i="1" kern="100" dirty="0">
                  <a:latin typeface="Cambria Math" panose="02040503050406030204" pitchFamily="18" charset="0"/>
                  <a:ea typeface="华文楷体" panose="02010600040101010101" pitchFamily="2" charset="-122"/>
                  <a:cs typeface="Times New Roman" panose="02020603050405020304" pitchFamily="18" charset="0"/>
                </a:endParaRPr>
              </a:p>
            </p:txBody>
          </p:sp>
        </mc:Choice>
        <mc:Fallback xmlns="">
          <p:sp>
            <p:nvSpPr>
              <p:cNvPr id="16" name="文本框 15">
                <a:extLst>
                  <a:ext uri="{FF2B5EF4-FFF2-40B4-BE49-F238E27FC236}">
                    <a16:creationId xmlns="" xmlns:a16="http://schemas.microsoft.com/office/drawing/2014/main" xmlns:a14="http://schemas.microsoft.com/office/drawing/2010/main" id="{24210A4A-705C-4BD4-8654-35F61EC4C349}"/>
                  </a:ext>
                </a:extLst>
              </p:cNvPr>
              <p:cNvSpPr txBox="1">
                <a:spLocks noRot="1" noChangeAspect="1" noMove="1" noResize="1" noEditPoints="1" noAdjustHandles="1" noChangeArrowheads="1" noChangeShapeType="1" noTextEdit="1"/>
              </p:cNvSpPr>
              <p:nvPr/>
            </p:nvSpPr>
            <p:spPr>
              <a:xfrm>
                <a:off x="505883" y="1335043"/>
                <a:ext cx="4969079" cy="5172442"/>
              </a:xfrm>
              <a:prstGeom prst="rect">
                <a:avLst/>
              </a:prstGeom>
              <a:blipFill rotWithShape="0">
                <a:blip r:embed="rId3"/>
                <a:stretch>
                  <a:fillRect l="-367"/>
                </a:stretch>
              </a:blipFill>
              <a:ln w="19050">
                <a:solidFill>
                  <a:srgbClr val="972022"/>
                </a:solidFill>
                <a:prstDash val="sysDash"/>
              </a:ln>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38C87912-3291-4714-9957-F4CF4216D524}"/>
              </a:ext>
            </a:extLst>
          </p:cNvPr>
          <p:cNvSpPr txBox="1"/>
          <p:nvPr/>
        </p:nvSpPr>
        <p:spPr>
          <a:xfrm>
            <a:off x="505884" y="965711"/>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kumimoji="0" lang="en-US" altLang="zh-CN" sz="1800" b="0" u="none" strike="noStrike" kern="1200" cap="none" spc="0" normalizeH="0" baseline="0" noProof="0" dirty="0">
                <a:ln>
                  <a:noFill/>
                </a:ln>
                <a:solidFill>
                  <a:prstClr val="white"/>
                </a:solidFill>
                <a:effectLst/>
                <a:uLnTx/>
                <a:uFillTx/>
                <a:cs typeface="+mn-ea"/>
                <a:sym typeface="+mn-lt"/>
              </a:rPr>
              <a:t>PDE</a:t>
            </a:r>
            <a:endParaRPr kumimoji="0" lang="zh-CN" altLang="en-US" sz="1800" b="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2B690E8-A9ED-47A6-8730-337502B137D3}"/>
                  </a:ext>
                </a:extLst>
              </p:cNvPr>
              <p:cNvSpPr txBox="1"/>
              <p:nvPr/>
            </p:nvSpPr>
            <p:spPr>
              <a:xfrm>
                <a:off x="6143180" y="770114"/>
                <a:ext cx="5692931" cy="5529847"/>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200"/>
                  </a:spcBef>
                  <a:spcAft>
                    <a:spcPts val="200"/>
                  </a:spcAft>
                  <a:buFont typeface="Arial" panose="020B0604020202020204" pitchFamily="34" charset="0"/>
                  <a:buChar char="•"/>
                  <a:defRPr/>
                </a:pPr>
                <a:r>
                  <a:rPr lang="en-US" altLang="zh-CN" sz="1600" i="1" dirty="0">
                    <a:sym typeface="+mn-lt"/>
                  </a:rPr>
                  <a:t>Black-Scholes-</a:t>
                </a:r>
                <a:r>
                  <a:rPr lang="en-US" altLang="zh-CN" sz="1600" i="1" dirty="0" err="1">
                    <a:sym typeface="+mn-lt"/>
                  </a:rPr>
                  <a:t>Metron</a:t>
                </a:r>
                <a:r>
                  <a:rPr lang="en-US" altLang="zh-CN" sz="1600" i="1" dirty="0">
                    <a:sym typeface="+mn-lt"/>
                  </a:rPr>
                  <a:t> Model</a:t>
                </a:r>
                <a:endParaRPr lang="en-US" altLang="zh-CN" sz="1600" i="1" dirty="0"/>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endParaRPr>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tabLst/>
                  <a:defRPr/>
                </a:pPr>
                <a:endParaRPr lang="en-US" altLang="zh-CN" sz="1600" dirty="0">
                  <a:solidFill>
                    <a:prstClr val="black"/>
                  </a:solidFill>
                  <a:latin typeface="Times New Roman" panose="020F0502020204030204"/>
                  <a:ea typeface="微软雅黑"/>
                  <a:cs typeface="+mn-ea"/>
                  <a:sym typeface="+mn-lt"/>
                </a:endParaRPr>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tabLst/>
                  <a:defRPr/>
                </a:pPr>
                <a:endParaRPr lang="en-US" altLang="zh-CN" sz="1600" dirty="0">
                  <a:solidFill>
                    <a:prstClr val="black"/>
                  </a:solidFill>
                  <a:latin typeface="Times New Roman" panose="020F0502020204030204"/>
                  <a:ea typeface="微软雅黑"/>
                  <a:cs typeface="+mn-ea"/>
                  <a:sym typeface="+mn-lt"/>
                </a:endParaRPr>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tabLst/>
                  <a:defRPr/>
                </a:pPr>
                <a:r>
                  <a:rPr kumimoji="0" lang="en-US" altLang="zh-CN" sz="1600" b="0" i="1"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rPr>
                  <a:t>Taylor</a:t>
                </a:r>
                <a:r>
                  <a:rPr kumimoji="0" lang="zh-CN" altLang="en-US" sz="1600" b="0" i="1"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rPr>
                  <a:t> </a:t>
                </a:r>
                <a:r>
                  <a:rPr lang="en-US" altLang="zh-CN" sz="1600" i="1" dirty="0">
                    <a:solidFill>
                      <a:prstClr val="black"/>
                    </a:solidFill>
                    <a:latin typeface="Times New Roman" panose="020F0502020204030204"/>
                    <a:ea typeface="微软雅黑"/>
                    <a:cs typeface="+mn-ea"/>
                    <a:sym typeface="+mn-lt"/>
                  </a:rPr>
                  <a:t>expansion:</a:t>
                </a:r>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tabLst/>
                  <a:defRPr/>
                </a:pPr>
                <a:endParaRPr lang="en-US" altLang="zh-CN" sz="1600" i="1" dirty="0">
                  <a:solidFill>
                    <a:prstClr val="black"/>
                  </a:solidFill>
                  <a:latin typeface="Times New Roman" panose="020F0502020204030204"/>
                  <a:ea typeface="微软雅黑"/>
                  <a:cs typeface="+mn-ea"/>
                  <a:sym typeface="+mn-lt"/>
                </a:endParaRPr>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tabLst/>
                  <a:defRPr/>
                </a:pPr>
                <a:endParaRPr lang="en-US" altLang="zh-CN" sz="1600" i="1" dirty="0">
                  <a:solidFill>
                    <a:prstClr val="black"/>
                  </a:solidFill>
                  <a:latin typeface="Times New Roman" panose="020F0502020204030204"/>
                  <a:ea typeface="微软雅黑"/>
                  <a:cs typeface="+mn-ea"/>
                  <a:sym typeface="+mn-lt"/>
                </a:endParaRPr>
              </a:p>
              <a:p>
                <a:pPr marL="285750" marR="0" lvl="0" indent="-285750" algn="l" defTabSz="914400" rtl="0" eaLnBrk="1" fontAlgn="auto" latinLnBrk="0" hangingPunct="1">
                  <a:lnSpc>
                    <a:spcPct val="130000"/>
                  </a:lnSpc>
                  <a:spcBef>
                    <a:spcPts val="200"/>
                  </a:spcBef>
                  <a:spcAft>
                    <a:spcPts val="200"/>
                  </a:spcAft>
                  <a:buClrTx/>
                  <a:buSzTx/>
                  <a:buFont typeface="Arial" panose="020B0604020202020204" pitchFamily="34" charset="0"/>
                  <a:buChar char="•"/>
                  <a:tabLst/>
                  <a:defRPr/>
                </a:pPr>
                <a:endParaRPr kumimoji="0" lang="en-US" altLang="zh-CN" sz="1600" b="0" i="1"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endParaRPr>
              </a:p>
              <a:p>
                <a:pPr marL="285750" marR="0" lvl="0" indent="-285750" fontAlgn="auto">
                  <a:lnSpc>
                    <a:spcPct val="130000"/>
                  </a:lnSpc>
                  <a:spcBef>
                    <a:spcPts val="200"/>
                  </a:spcBef>
                  <a:spcAft>
                    <a:spcPts val="200"/>
                  </a:spcAft>
                  <a:buClrTx/>
                  <a:buSzTx/>
                  <a:buFont typeface="Arial" panose="020B0604020202020204" pitchFamily="34" charset="0"/>
                  <a:buChar char="•"/>
                  <a:tabLst/>
                  <a:defRPr/>
                </a:pPr>
                <a:r>
                  <a:rPr lang="en-US" altLang="zh-CN" sz="1600" i="1" dirty="0" err="1">
                    <a:sym typeface="+mn-lt"/>
                  </a:rPr>
                  <a:t>Delta_pnl</a:t>
                </a:r>
                <a:r>
                  <a:rPr lang="en-US" altLang="zh-CN" sz="1600" i="1" dirty="0">
                    <a:sym typeface="+mn-lt"/>
                  </a:rPr>
                  <a:t>:</a:t>
                </a:r>
                <a:r>
                  <a:rPr lang="zh-CN" altLang="en-US" sz="1600" i="1" dirty="0">
                    <a:sym typeface="+mn-lt"/>
                  </a:rPr>
                  <a:t> </a:t>
                </a:r>
                <a14:m>
                  <m:oMath xmlns:m="http://schemas.openxmlformats.org/officeDocument/2006/math">
                    <m:r>
                      <a:rPr lang="en-US" altLang="zh-CN" sz="1600" b="0" i="1" smtClean="0">
                        <a:latin typeface="Cambria Math" charset="0"/>
                        <a:sym typeface="+mn-lt"/>
                      </a:rPr>
                      <m:t>𝑑𝑒𝑙𝑡𝑎</m:t>
                    </m:r>
                    <m:r>
                      <a:rPr lang="zh-CN" altLang="en-US" sz="1600" b="0" i="1" smtClean="0">
                        <a:latin typeface="Cambria Math" charset="0"/>
                        <a:sym typeface="+mn-lt"/>
                      </a:rPr>
                      <m:t> </m:t>
                    </m:r>
                    <m:r>
                      <a:rPr lang="en-US" altLang="zh-CN" sz="1600" b="0" i="1" smtClean="0">
                        <a:latin typeface="Cambria Math" charset="0"/>
                        <a:ea typeface="Cambria Math" charset="0"/>
                        <a:cs typeface="Cambria Math" charset="0"/>
                        <a:sym typeface="+mn-lt"/>
                      </a:rPr>
                      <m:t>×</m:t>
                    </m:r>
                    <m:r>
                      <a:rPr lang="zh-CN" altLang="en-US" sz="1600" b="0" i="1" smtClean="0">
                        <a:latin typeface="Cambria Math" charset="0"/>
                        <a:ea typeface="Cambria Math" charset="0"/>
                        <a:cs typeface="Cambria Math" charset="0"/>
                        <a:sym typeface="+mn-lt"/>
                      </a:rPr>
                      <m:t> </m:t>
                    </m:r>
                    <m:r>
                      <a:rPr lang="en-US" altLang="zh-CN" sz="1600" b="0" i="1" smtClean="0">
                        <a:latin typeface="Cambria Math" charset="0"/>
                        <a:ea typeface="Cambria Math" charset="0"/>
                        <a:cs typeface="Cambria Math" charset="0"/>
                        <a:sym typeface="+mn-lt"/>
                      </a:rPr>
                      <m:t>∆</m:t>
                    </m:r>
                    <m:r>
                      <a:rPr lang="en-US" altLang="zh-CN" sz="1600" b="0" i="1" smtClean="0">
                        <a:latin typeface="Cambria Math" charset="0"/>
                        <a:ea typeface="Cambria Math" charset="0"/>
                        <a:cs typeface="Cambria Math" charset="0"/>
                        <a:sym typeface="+mn-lt"/>
                      </a:rPr>
                      <m:t>𝑆</m:t>
                    </m:r>
                  </m:oMath>
                </a14:m>
                <a:endParaRPr lang="en-US" altLang="zh-CN" sz="1600" i="1" dirty="0">
                  <a:sym typeface="+mn-lt"/>
                </a:endParaRPr>
              </a:p>
              <a:p>
                <a:pPr marL="285750" marR="0" lvl="0" indent="-285750" fontAlgn="auto">
                  <a:lnSpc>
                    <a:spcPct val="130000"/>
                  </a:lnSpc>
                  <a:spcBef>
                    <a:spcPts val="200"/>
                  </a:spcBef>
                  <a:spcAft>
                    <a:spcPts val="200"/>
                  </a:spcAft>
                  <a:buClrTx/>
                  <a:buSzTx/>
                  <a:buFont typeface="Arial" panose="020B0604020202020204" pitchFamily="34" charset="0"/>
                  <a:buChar char="•"/>
                  <a:tabLst/>
                  <a:defRPr/>
                </a:pPr>
                <a:r>
                  <a:rPr lang="en-US" altLang="zh-CN" sz="1600" i="1" dirty="0" err="1">
                    <a:sym typeface="+mn-lt"/>
                  </a:rPr>
                  <a:t>Gamma_pnl</a:t>
                </a:r>
                <a:r>
                  <a:rPr lang="en-US" altLang="zh-CN" sz="1600" i="1" dirty="0">
                    <a:sym typeface="+mn-lt"/>
                  </a:rPr>
                  <a:t>:</a:t>
                </a:r>
                <a:r>
                  <a:rPr lang="zh-CN" altLang="en-US" sz="1600" i="1" dirty="0">
                    <a:sym typeface="+mn-lt"/>
                  </a:rPr>
                  <a:t> </a:t>
                </a:r>
                <a14:m>
                  <m:oMath xmlns:m="http://schemas.openxmlformats.org/officeDocument/2006/math">
                    <m:f>
                      <m:fPr>
                        <m:ctrlPr>
                          <a:rPr lang="mr-IN" altLang="zh-CN" sz="1600" i="1" smtClean="0">
                            <a:latin typeface="Cambria Math" panose="02040503050406030204" pitchFamily="18" charset="0"/>
                            <a:sym typeface="+mn-lt"/>
                          </a:rPr>
                        </m:ctrlPr>
                      </m:fPr>
                      <m:num>
                        <m:r>
                          <a:rPr lang="en-US" altLang="zh-CN" sz="1600" b="0" i="1" smtClean="0">
                            <a:latin typeface="Cambria Math" charset="0"/>
                            <a:sym typeface="+mn-lt"/>
                          </a:rPr>
                          <m:t>1</m:t>
                        </m:r>
                      </m:num>
                      <m:den>
                        <m:r>
                          <a:rPr lang="en-US" altLang="zh-CN" sz="1600" b="0" i="1" smtClean="0">
                            <a:latin typeface="Cambria Math" charset="0"/>
                            <a:sym typeface="+mn-lt"/>
                          </a:rPr>
                          <m:t>2</m:t>
                        </m:r>
                      </m:den>
                    </m:f>
                  </m:oMath>
                </a14:m>
                <a:r>
                  <a:rPr lang="en-US" altLang="zh-CN" sz="1600" dirty="0">
                    <a:ea typeface="Cambria Math" charset="0"/>
                    <a:cs typeface="Cambria Math" charset="0"/>
                    <a:sym typeface="+mn-lt"/>
                  </a:rPr>
                  <a:t> </a:t>
                </a:r>
                <a14:m>
                  <m:oMath xmlns:m="http://schemas.openxmlformats.org/officeDocument/2006/math">
                    <m:r>
                      <a:rPr lang="en-US" altLang="zh-CN" sz="1600" i="1">
                        <a:latin typeface="Cambria Math" charset="0"/>
                        <a:ea typeface="Cambria Math" charset="0"/>
                        <a:cs typeface="Cambria Math" charset="0"/>
                        <a:sym typeface="+mn-lt"/>
                      </a:rPr>
                      <m:t>×</m:t>
                    </m:r>
                  </m:oMath>
                </a14:m>
                <a:r>
                  <a:rPr lang="zh-CN" altLang="en-US" sz="1600" i="1" dirty="0">
                    <a:sym typeface="+mn-lt"/>
                  </a:rPr>
                  <a:t> </a:t>
                </a:r>
                <a:r>
                  <a:rPr lang="en-US" altLang="zh-CN" sz="1600" i="1" dirty="0">
                    <a:sym typeface="+mn-lt"/>
                  </a:rPr>
                  <a:t>gamma</a:t>
                </a:r>
                <a:r>
                  <a:rPr lang="en-US" altLang="zh-CN" sz="1600" dirty="0">
                    <a:ea typeface="Cambria Math" charset="0"/>
                    <a:cs typeface="Cambria Math" charset="0"/>
                    <a:sym typeface="+mn-lt"/>
                  </a:rPr>
                  <a:t> </a:t>
                </a:r>
                <a14:m>
                  <m:oMath xmlns:m="http://schemas.openxmlformats.org/officeDocument/2006/math">
                    <m:r>
                      <a:rPr lang="en-US" altLang="zh-CN" sz="1600" i="1">
                        <a:latin typeface="Cambria Math" charset="0"/>
                        <a:ea typeface="Cambria Math" charset="0"/>
                        <a:cs typeface="Cambria Math" charset="0"/>
                        <a:sym typeface="+mn-lt"/>
                      </a:rPr>
                      <m:t>×</m:t>
                    </m:r>
                    <m:sSup>
                      <m:sSupPr>
                        <m:ctrlPr>
                          <a:rPr lang="en-US" altLang="zh-CN" sz="1600" i="1" dirty="0" smtClean="0">
                            <a:latin typeface="Cambria Math" panose="02040503050406030204" pitchFamily="18" charset="0"/>
                            <a:sym typeface="+mn-lt"/>
                          </a:rPr>
                        </m:ctrlPr>
                      </m:sSupPr>
                      <m:e>
                        <m:r>
                          <a:rPr lang="zh-CN" altLang="en-US" sz="1600" b="0" i="1" dirty="0" smtClean="0">
                            <a:latin typeface="Cambria Math" charset="0"/>
                            <a:sym typeface="+mn-lt"/>
                          </a:rPr>
                          <m:t> </m:t>
                        </m:r>
                        <m:r>
                          <a:rPr lang="en-US" altLang="zh-CN" sz="1600" i="1">
                            <a:latin typeface="Cambria Math" charset="0"/>
                            <a:ea typeface="Cambria Math" charset="0"/>
                            <a:cs typeface="Cambria Math" charset="0"/>
                            <a:sym typeface="+mn-lt"/>
                          </a:rPr>
                          <m:t>∆</m:t>
                        </m:r>
                        <m:r>
                          <a:rPr lang="en-US" altLang="zh-CN" sz="1600" i="1">
                            <a:latin typeface="Cambria Math" charset="0"/>
                            <a:ea typeface="Cambria Math" charset="0"/>
                            <a:cs typeface="Cambria Math" charset="0"/>
                            <a:sym typeface="+mn-lt"/>
                          </a:rPr>
                          <m:t>𝑆</m:t>
                        </m:r>
                        <m:r>
                          <m:rPr>
                            <m:nor/>
                          </m:rPr>
                          <a:rPr lang="en-US" altLang="zh-CN" sz="1600" i="1" dirty="0">
                            <a:sym typeface="+mn-lt"/>
                          </a:rPr>
                          <m:t> </m:t>
                        </m:r>
                      </m:e>
                      <m:sup>
                        <m:r>
                          <a:rPr lang="en-US" altLang="zh-CN" sz="1600" b="0" i="1" dirty="0" smtClean="0">
                            <a:latin typeface="Cambria Math" charset="0"/>
                            <a:sym typeface="+mn-lt"/>
                          </a:rPr>
                          <m:t>2</m:t>
                        </m:r>
                      </m:sup>
                    </m:sSup>
                  </m:oMath>
                </a14:m>
                <a:endParaRPr lang="en-US" altLang="zh-CN" sz="1600" dirty="0">
                  <a:sym typeface="+mn-lt"/>
                </a:endParaRPr>
              </a:p>
              <a:p>
                <a:pPr marL="285750" marR="0" lvl="0" indent="-285750" fontAlgn="auto">
                  <a:lnSpc>
                    <a:spcPct val="130000"/>
                  </a:lnSpc>
                  <a:spcBef>
                    <a:spcPts val="200"/>
                  </a:spcBef>
                  <a:spcAft>
                    <a:spcPts val="200"/>
                  </a:spcAft>
                  <a:buClrTx/>
                  <a:buSzTx/>
                  <a:buFont typeface="Arial" panose="020B0604020202020204" pitchFamily="34" charset="0"/>
                  <a:buChar char="•"/>
                  <a:tabLst/>
                  <a:defRPr/>
                </a:pPr>
                <a:r>
                  <a:rPr lang="en-US" altLang="zh-CN" sz="1600" i="1" dirty="0" err="1">
                    <a:sym typeface="+mn-lt"/>
                  </a:rPr>
                  <a:t>Vega_pnl</a:t>
                </a:r>
                <a:r>
                  <a:rPr lang="en-US" altLang="zh-CN" sz="1600" i="1" dirty="0">
                    <a:sym typeface="+mn-lt"/>
                  </a:rPr>
                  <a:t>:</a:t>
                </a:r>
                <a:r>
                  <a:rPr lang="zh-CN" altLang="en-US" sz="1600" i="1" dirty="0">
                    <a:sym typeface="+mn-lt"/>
                  </a:rPr>
                  <a:t> </a:t>
                </a:r>
                <a:r>
                  <a:rPr lang="en-US" altLang="zh-CN" sz="1600" i="1" dirty="0" err="1">
                    <a:sym typeface="+mn-lt"/>
                  </a:rPr>
                  <a:t>vega</a:t>
                </a:r>
                <a:r>
                  <a:rPr lang="en-US" altLang="zh-CN" sz="1600" dirty="0">
                    <a:ea typeface="Cambria Math" charset="0"/>
                    <a:cs typeface="Cambria Math" charset="0"/>
                    <a:sym typeface="+mn-lt"/>
                  </a:rPr>
                  <a:t> </a:t>
                </a:r>
                <a14:m>
                  <m:oMath xmlns:m="http://schemas.openxmlformats.org/officeDocument/2006/math">
                    <m:r>
                      <a:rPr lang="en-US" altLang="zh-CN" sz="1600" i="1">
                        <a:latin typeface="Cambria Math" charset="0"/>
                        <a:ea typeface="Cambria Math" charset="0"/>
                        <a:cs typeface="Cambria Math" charset="0"/>
                        <a:sym typeface="+mn-lt"/>
                      </a:rPr>
                      <m:t>×</m:t>
                    </m:r>
                  </m:oMath>
                </a14:m>
                <a:r>
                  <a:rPr lang="en-US" altLang="zh-CN" sz="1600" dirty="0">
                    <a:ea typeface="Cambria Math" charset="0"/>
                    <a:cs typeface="Cambria Math" charset="0"/>
                    <a:sym typeface="+mn-lt"/>
                  </a:rPr>
                  <a:t> </a:t>
                </a:r>
                <a14:m>
                  <m:oMath xmlns:m="http://schemas.openxmlformats.org/officeDocument/2006/math">
                    <m:r>
                      <a:rPr lang="en-US" altLang="zh-CN" sz="1600" i="1">
                        <a:latin typeface="Cambria Math" charset="0"/>
                        <a:ea typeface="Cambria Math" charset="0"/>
                        <a:cs typeface="Cambria Math" charset="0"/>
                        <a:sym typeface="+mn-lt"/>
                      </a:rPr>
                      <m:t>∆</m:t>
                    </m:r>
                    <m:r>
                      <a:rPr lang="en-US" altLang="zh-CN" sz="1600" i="1" smtClean="0">
                        <a:latin typeface="Cambria Math" charset="0"/>
                        <a:ea typeface="Cambria Math" charset="0"/>
                        <a:cs typeface="Cambria Math" charset="0"/>
                        <a:sym typeface="+mn-lt"/>
                      </a:rPr>
                      <m:t>𝜎</m:t>
                    </m:r>
                  </m:oMath>
                </a14:m>
                <a:endParaRPr lang="en-US" altLang="zh-CN" sz="1600" dirty="0">
                  <a:ea typeface="Cambria Math" charset="0"/>
                  <a:cs typeface="Cambria Math" charset="0"/>
                  <a:sym typeface="+mn-lt"/>
                </a:endParaRPr>
              </a:p>
              <a:p>
                <a:pPr marL="285750" indent="-285750">
                  <a:lnSpc>
                    <a:spcPct val="130000"/>
                  </a:lnSpc>
                  <a:spcBef>
                    <a:spcPts val="200"/>
                  </a:spcBef>
                  <a:spcAft>
                    <a:spcPts val="200"/>
                  </a:spcAft>
                  <a:buFont typeface="Arial" panose="020B0604020202020204" pitchFamily="34" charset="0"/>
                  <a:buChar char="•"/>
                  <a:defRPr/>
                </a:pPr>
                <a:r>
                  <a:rPr lang="en-US" altLang="zh-CN" sz="1600" i="1" dirty="0" err="1">
                    <a:sym typeface="+mn-lt"/>
                  </a:rPr>
                  <a:t>Theta_pnl</a:t>
                </a:r>
                <a:r>
                  <a:rPr lang="en-US" altLang="zh-CN" sz="1600" i="1" dirty="0">
                    <a:sym typeface="+mn-lt"/>
                  </a:rPr>
                  <a:t>:</a:t>
                </a:r>
                <a:r>
                  <a:rPr lang="zh-CN" altLang="en-US" sz="1600" i="1" dirty="0">
                    <a:sym typeface="+mn-lt"/>
                  </a:rPr>
                  <a:t> </a:t>
                </a:r>
                <a14:m>
                  <m:oMath xmlns:m="http://schemas.openxmlformats.org/officeDocument/2006/math">
                    <m:r>
                      <a:rPr lang="en-US" altLang="zh-CN" sz="1600" b="0" i="1" smtClean="0">
                        <a:latin typeface="Cambria Math" charset="0"/>
                        <a:sym typeface="+mn-lt"/>
                      </a:rPr>
                      <m:t>−</m:t>
                    </m:r>
                    <m:f>
                      <m:fPr>
                        <m:ctrlPr>
                          <a:rPr lang="mr-IN" altLang="zh-CN" sz="1600" i="1">
                            <a:latin typeface="Cambria Math" panose="02040503050406030204" pitchFamily="18" charset="0"/>
                            <a:sym typeface="+mn-lt"/>
                          </a:rPr>
                        </m:ctrlPr>
                      </m:fPr>
                      <m:num>
                        <m:r>
                          <a:rPr lang="en-US" altLang="zh-CN" sz="1600" i="1">
                            <a:latin typeface="Cambria Math" charset="0"/>
                            <a:sym typeface="+mn-lt"/>
                          </a:rPr>
                          <m:t>1</m:t>
                        </m:r>
                      </m:num>
                      <m:den>
                        <m:r>
                          <a:rPr lang="en-US" altLang="zh-CN" sz="1600" i="1">
                            <a:latin typeface="Cambria Math" charset="0"/>
                            <a:sym typeface="+mn-lt"/>
                          </a:rPr>
                          <m:t>2</m:t>
                        </m:r>
                      </m:den>
                    </m:f>
                  </m:oMath>
                </a14:m>
                <a:r>
                  <a:rPr lang="en-US" altLang="zh-CN" sz="1600" dirty="0">
                    <a:ea typeface="Cambria Math" charset="0"/>
                    <a:cs typeface="Cambria Math" charset="0"/>
                    <a:sym typeface="+mn-lt"/>
                  </a:rPr>
                  <a:t> </a:t>
                </a:r>
                <a14:m>
                  <m:oMath xmlns:m="http://schemas.openxmlformats.org/officeDocument/2006/math">
                    <m:r>
                      <a:rPr lang="en-US" altLang="zh-CN" sz="1600" i="1">
                        <a:latin typeface="Cambria Math" charset="0"/>
                        <a:ea typeface="Cambria Math" charset="0"/>
                        <a:cs typeface="Cambria Math" charset="0"/>
                        <a:sym typeface="+mn-lt"/>
                      </a:rPr>
                      <m:t>×</m:t>
                    </m:r>
                  </m:oMath>
                </a14:m>
                <a:r>
                  <a:rPr lang="zh-CN" altLang="en-US" sz="1600" i="1" dirty="0">
                    <a:sym typeface="+mn-lt"/>
                  </a:rPr>
                  <a:t> </a:t>
                </a:r>
                <a:r>
                  <a:rPr lang="en-US" altLang="zh-CN" sz="1600" i="1" dirty="0">
                    <a:sym typeface="+mn-lt"/>
                  </a:rPr>
                  <a:t>gamma</a:t>
                </a:r>
                <a:r>
                  <a:rPr lang="en-US" altLang="zh-CN" sz="1600" dirty="0">
                    <a:ea typeface="Cambria Math" charset="0"/>
                    <a:cs typeface="Cambria Math" charset="0"/>
                    <a:sym typeface="+mn-lt"/>
                  </a:rPr>
                  <a:t> </a:t>
                </a:r>
                <a14:m>
                  <m:oMath xmlns:m="http://schemas.openxmlformats.org/officeDocument/2006/math">
                    <m:r>
                      <a:rPr lang="en-US" altLang="zh-CN" sz="1600" i="1">
                        <a:latin typeface="Cambria Math" charset="0"/>
                        <a:ea typeface="Cambria Math" charset="0"/>
                        <a:cs typeface="Cambria Math" charset="0"/>
                        <a:sym typeface="+mn-lt"/>
                      </a:rPr>
                      <m:t>×</m:t>
                    </m:r>
                    <m:sSup>
                      <m:sSupPr>
                        <m:ctrlPr>
                          <a:rPr lang="en-US" altLang="zh-CN" sz="1600" i="1" dirty="0">
                            <a:latin typeface="Cambria Math" panose="02040503050406030204" pitchFamily="18" charset="0"/>
                            <a:sym typeface="+mn-lt"/>
                          </a:rPr>
                        </m:ctrlPr>
                      </m:sSupPr>
                      <m:e>
                        <m:r>
                          <a:rPr lang="zh-CN" altLang="en-US" sz="1600" b="0" i="1" dirty="0" smtClean="0">
                            <a:latin typeface="Cambria Math" charset="0"/>
                            <a:sym typeface="+mn-lt"/>
                          </a:rPr>
                          <m:t> </m:t>
                        </m:r>
                        <m:r>
                          <a:rPr lang="en-US" altLang="zh-CN" sz="1600" i="1">
                            <a:latin typeface="Cambria Math" charset="0"/>
                            <a:ea typeface="Cambria Math" charset="0"/>
                            <a:cs typeface="Cambria Math" charset="0"/>
                            <a:sym typeface="+mn-lt"/>
                          </a:rPr>
                          <m:t>𝑆</m:t>
                        </m:r>
                        <m:r>
                          <m:rPr>
                            <m:nor/>
                          </m:rPr>
                          <a:rPr lang="en-US" altLang="zh-CN" sz="1600" i="1" dirty="0">
                            <a:sym typeface="+mn-lt"/>
                          </a:rPr>
                          <m:t> </m:t>
                        </m:r>
                      </m:e>
                      <m:sup>
                        <m:r>
                          <a:rPr lang="en-US" altLang="zh-CN" sz="1600" i="1" dirty="0">
                            <a:latin typeface="Cambria Math" charset="0"/>
                            <a:sym typeface="+mn-lt"/>
                          </a:rPr>
                          <m:t>2</m:t>
                        </m:r>
                      </m:sup>
                    </m:sSup>
                    <m:r>
                      <a:rPr lang="en-US" altLang="zh-CN" sz="1600" i="1">
                        <a:latin typeface="Cambria Math" charset="0"/>
                        <a:ea typeface="Cambria Math" charset="0"/>
                        <a:cs typeface="Cambria Math" charset="0"/>
                        <a:sym typeface="+mn-lt"/>
                      </a:rPr>
                      <m:t>×</m:t>
                    </m:r>
                    <m:r>
                      <a:rPr lang="zh-CN" altLang="en-US" sz="1600" b="0" i="1" smtClean="0">
                        <a:latin typeface="Cambria Math" charset="0"/>
                        <a:ea typeface="Cambria Math" charset="0"/>
                        <a:cs typeface="Cambria Math" charset="0"/>
                        <a:sym typeface="+mn-lt"/>
                      </a:rPr>
                      <m:t> </m:t>
                    </m:r>
                    <m:sSup>
                      <m:sSupPr>
                        <m:ctrlPr>
                          <a:rPr lang="en-US" altLang="zh-CN" sz="1600" i="1" smtClean="0">
                            <a:latin typeface="Cambria Math" panose="02040503050406030204" pitchFamily="18" charset="0"/>
                            <a:ea typeface="Cambria Math" charset="0"/>
                            <a:cs typeface="Cambria Math" charset="0"/>
                            <a:sym typeface="+mn-lt"/>
                          </a:rPr>
                        </m:ctrlPr>
                      </m:sSupPr>
                      <m:e>
                        <m:r>
                          <a:rPr lang="en-US" altLang="zh-CN" sz="1600" i="1">
                            <a:latin typeface="Cambria Math" charset="0"/>
                            <a:ea typeface="Cambria Math" charset="0"/>
                            <a:cs typeface="Cambria Math" charset="0"/>
                            <a:sym typeface="+mn-lt"/>
                          </a:rPr>
                          <m:t>𝜎</m:t>
                        </m:r>
                        <m:r>
                          <m:rPr>
                            <m:nor/>
                          </m:rPr>
                          <a:rPr lang="en-US" altLang="zh-CN" sz="1600" dirty="0">
                            <a:ea typeface="Cambria Math" charset="0"/>
                            <a:cs typeface="Cambria Math" charset="0"/>
                            <a:sym typeface="+mn-lt"/>
                          </a:rPr>
                          <m:t> </m:t>
                        </m:r>
                      </m:e>
                      <m:sup>
                        <m:r>
                          <a:rPr lang="en-US" altLang="zh-CN" sz="1600" b="0" i="1" smtClean="0">
                            <a:latin typeface="Cambria Math" charset="0"/>
                            <a:ea typeface="Cambria Math" charset="0"/>
                            <a:cs typeface="Cambria Math" charset="0"/>
                            <a:sym typeface="+mn-lt"/>
                          </a:rPr>
                          <m:t>2</m:t>
                        </m:r>
                      </m:sup>
                    </m:sSup>
                    <m:r>
                      <a:rPr lang="en-US" altLang="zh-CN" sz="1600" i="1">
                        <a:latin typeface="Cambria Math" charset="0"/>
                        <a:ea typeface="Cambria Math" charset="0"/>
                        <a:cs typeface="Cambria Math" charset="0"/>
                        <a:sym typeface="+mn-lt"/>
                      </a:rPr>
                      <m:t>×</m:t>
                    </m:r>
                    <m:r>
                      <a:rPr lang="zh-CN" altLang="en-US" sz="1600" b="0" i="1" smtClean="0">
                        <a:latin typeface="Cambria Math" charset="0"/>
                        <a:ea typeface="Cambria Math" charset="0"/>
                        <a:cs typeface="Cambria Math" charset="0"/>
                        <a:sym typeface="+mn-lt"/>
                      </a:rPr>
                      <m:t> </m:t>
                    </m:r>
                    <m:r>
                      <a:rPr lang="en-US" altLang="zh-CN" sz="1600" i="1">
                        <a:latin typeface="Cambria Math" charset="0"/>
                        <a:ea typeface="Cambria Math" charset="0"/>
                        <a:cs typeface="Cambria Math" charset="0"/>
                        <a:sym typeface="+mn-lt"/>
                      </a:rPr>
                      <m:t>∆</m:t>
                    </m:r>
                    <m:r>
                      <a:rPr lang="en-US" altLang="zh-CN" sz="1600" b="0" i="1" smtClean="0">
                        <a:latin typeface="Cambria Math" charset="0"/>
                        <a:ea typeface="Cambria Math" charset="0"/>
                        <a:cs typeface="Cambria Math" charset="0"/>
                        <a:sym typeface="+mn-lt"/>
                      </a:rPr>
                      <m:t>𝑡</m:t>
                    </m:r>
                  </m:oMath>
                </a14:m>
                <a:endParaRPr lang="en-US" altLang="zh-CN" sz="1600" b="0" dirty="0">
                  <a:ea typeface="Cambria Math" charset="0"/>
                  <a:cs typeface="Cambria Math" charset="0"/>
                  <a:sym typeface="+mn-lt"/>
                </a:endParaRPr>
              </a:p>
              <a:p>
                <a:pPr marL="285750" indent="-285750">
                  <a:lnSpc>
                    <a:spcPct val="130000"/>
                  </a:lnSpc>
                  <a:spcBef>
                    <a:spcPts val="200"/>
                  </a:spcBef>
                  <a:spcAft>
                    <a:spcPts val="200"/>
                  </a:spcAft>
                  <a:buFont typeface="Arial" panose="020B0604020202020204" pitchFamily="34" charset="0"/>
                  <a:buChar char="•"/>
                  <a:defRPr/>
                </a:pPr>
                <a:r>
                  <a:rPr lang="en-US" altLang="zh-CN" sz="1600" i="1" dirty="0" err="1">
                    <a:sym typeface="+mn-lt"/>
                  </a:rPr>
                  <a:t>Disc_pnl</a:t>
                </a:r>
                <a:r>
                  <a:rPr lang="en-US" altLang="zh-CN" sz="1600" i="1" dirty="0">
                    <a:sym typeface="+mn-lt"/>
                  </a:rPr>
                  <a:t>:</a:t>
                </a:r>
                <a:r>
                  <a:rPr lang="zh-CN" altLang="en-US" sz="1600" i="1" dirty="0">
                    <a:sym typeface="+mn-lt"/>
                  </a:rPr>
                  <a:t> </a:t>
                </a:r>
                <a:r>
                  <a:rPr lang="en-US" altLang="zh-CN" sz="1600" i="1" dirty="0" err="1">
                    <a:sym typeface="+mn-lt"/>
                  </a:rPr>
                  <a:t>rf</a:t>
                </a:r>
                <a14:m>
                  <m:oMath xmlns:m="http://schemas.openxmlformats.org/officeDocument/2006/math">
                    <m:r>
                      <a:rPr lang="zh-CN" altLang="en-US" sz="1600" b="0" i="1" smtClean="0">
                        <a:latin typeface="Cambria Math" charset="0"/>
                        <a:ea typeface="Cambria Math" charset="0"/>
                        <a:cs typeface="Cambria Math" charset="0"/>
                        <a:sym typeface="+mn-lt"/>
                      </a:rPr>
                      <m:t> </m:t>
                    </m:r>
                    <m:r>
                      <a:rPr lang="en-US" altLang="zh-CN" sz="1600" i="1">
                        <a:latin typeface="Cambria Math" charset="0"/>
                        <a:ea typeface="Cambria Math" charset="0"/>
                        <a:cs typeface="Cambria Math" charset="0"/>
                        <a:sym typeface="+mn-lt"/>
                      </a:rPr>
                      <m:t>×</m:t>
                    </m:r>
                    <m:r>
                      <a:rPr lang="zh-CN" altLang="en-US" sz="1600" b="0" i="1" smtClean="0">
                        <a:latin typeface="Cambria Math" charset="0"/>
                        <a:ea typeface="Cambria Math" charset="0"/>
                        <a:cs typeface="Cambria Math" charset="0"/>
                        <a:sym typeface="+mn-lt"/>
                      </a:rPr>
                      <m:t> </m:t>
                    </m:r>
                    <m:r>
                      <a:rPr lang="en-US" altLang="zh-CN" sz="1600" i="1">
                        <a:latin typeface="Cambria Math" charset="0"/>
                        <a:ea typeface="Cambria Math" charset="0"/>
                        <a:cs typeface="Cambria Math" charset="0"/>
                        <a:sym typeface="+mn-lt"/>
                      </a:rPr>
                      <m:t>∆</m:t>
                    </m:r>
                    <m:r>
                      <a:rPr lang="en-US" altLang="zh-CN" sz="1600" i="1">
                        <a:latin typeface="Cambria Math" charset="0"/>
                        <a:ea typeface="Cambria Math" charset="0"/>
                        <a:cs typeface="Cambria Math" charset="0"/>
                        <a:sym typeface="+mn-lt"/>
                      </a:rPr>
                      <m:t>𝑡</m:t>
                    </m:r>
                  </m:oMath>
                </a14:m>
                <a:endParaRPr lang="en-US" altLang="zh-CN" sz="1600" dirty="0">
                  <a:ea typeface="Cambria Math" charset="0"/>
                  <a:cs typeface="Cambria Math" charset="0"/>
                  <a:sym typeface="+mn-lt"/>
                </a:endParaRPr>
              </a:p>
              <a:p>
                <a:pPr marL="285750" indent="-285750">
                  <a:lnSpc>
                    <a:spcPct val="130000"/>
                  </a:lnSpc>
                  <a:spcBef>
                    <a:spcPts val="200"/>
                  </a:spcBef>
                  <a:spcAft>
                    <a:spcPts val="200"/>
                  </a:spcAft>
                  <a:buFont typeface="Arial" panose="020B0604020202020204" pitchFamily="34" charset="0"/>
                  <a:buChar char="•"/>
                  <a:defRPr/>
                </a:pPr>
                <a:r>
                  <a:rPr lang="en-US" altLang="zh-CN" sz="1600" i="1" dirty="0" err="1">
                    <a:ea typeface="Cambria Math" charset="0"/>
                    <a:cs typeface="Cambria Math" charset="0"/>
                    <a:sym typeface="+mn-lt"/>
                  </a:rPr>
                  <a:t>Carry_pnl</a:t>
                </a:r>
                <a:r>
                  <a:rPr lang="en-US" altLang="zh-CN" sz="1600" i="1" dirty="0">
                    <a:ea typeface="Cambria Math" charset="0"/>
                    <a:cs typeface="Cambria Math" charset="0"/>
                    <a:sym typeface="+mn-lt"/>
                  </a:rPr>
                  <a:t>:</a:t>
                </a:r>
                <a:r>
                  <a:rPr lang="zh-CN" altLang="en-US" sz="1600" i="1" dirty="0">
                    <a:ea typeface="Cambria Math" charset="0"/>
                    <a:cs typeface="Cambria Math" charset="0"/>
                    <a:sym typeface="+mn-lt"/>
                  </a:rPr>
                  <a:t> </a:t>
                </a:r>
                <a:r>
                  <a:rPr lang="en-US" altLang="zh-CN" sz="1600" i="1" dirty="0">
                    <a:ea typeface="Cambria Math" charset="0"/>
                    <a:cs typeface="Cambria Math" charset="0"/>
                    <a:sym typeface="+mn-lt"/>
                  </a:rPr>
                  <a:t>-delta</a:t>
                </a:r>
                <a14:m>
                  <m:oMath xmlns:m="http://schemas.openxmlformats.org/officeDocument/2006/math">
                    <m:r>
                      <a:rPr lang="zh-CN" altLang="en-US" sz="1600" b="0" i="1" smtClean="0">
                        <a:latin typeface="Cambria Math" charset="0"/>
                        <a:ea typeface="Cambria Math" charset="0"/>
                        <a:cs typeface="Cambria Math" charset="0"/>
                        <a:sym typeface="+mn-lt"/>
                      </a:rPr>
                      <m:t> </m:t>
                    </m:r>
                    <m:r>
                      <a:rPr lang="en-US" altLang="zh-CN" sz="1600" i="1">
                        <a:latin typeface="Cambria Math" charset="0"/>
                        <a:ea typeface="Cambria Math" charset="0"/>
                        <a:cs typeface="Cambria Math" charset="0"/>
                        <a:sym typeface="+mn-lt"/>
                      </a:rPr>
                      <m:t>×</m:t>
                    </m:r>
                  </m:oMath>
                </a14:m>
                <a:r>
                  <a:rPr lang="zh-CN" altLang="en-US" sz="1600" i="1" dirty="0">
                    <a:ea typeface="Cambria Math" charset="0"/>
                    <a:cs typeface="Cambria Math" charset="0"/>
                    <a:sym typeface="+mn-lt"/>
                  </a:rPr>
                  <a:t> </a:t>
                </a:r>
                <a:r>
                  <a:rPr lang="en-US" altLang="zh-CN" sz="1600" i="1" dirty="0">
                    <a:ea typeface="Cambria Math" charset="0"/>
                    <a:cs typeface="Cambria Math" charset="0"/>
                    <a:sym typeface="+mn-lt"/>
                  </a:rPr>
                  <a:t>S</a:t>
                </a:r>
                <a:r>
                  <a:rPr lang="zh-CN" altLang="en-US" sz="1600" i="1" dirty="0">
                    <a:ea typeface="Cambria Math" charset="0"/>
                    <a:cs typeface="Cambria Math" charset="0"/>
                    <a:sym typeface="+mn-lt"/>
                  </a:rPr>
                  <a:t> </a:t>
                </a:r>
                <a14:m>
                  <m:oMath xmlns:m="http://schemas.openxmlformats.org/officeDocument/2006/math">
                    <m:r>
                      <a:rPr lang="en-US" altLang="zh-CN" sz="1600" i="1">
                        <a:latin typeface="Cambria Math" charset="0"/>
                        <a:ea typeface="Cambria Math" charset="0"/>
                        <a:cs typeface="Cambria Math" charset="0"/>
                        <a:sym typeface="+mn-lt"/>
                      </a:rPr>
                      <m:t>×</m:t>
                    </m:r>
                  </m:oMath>
                </a14:m>
                <a:r>
                  <a:rPr lang="zh-CN" altLang="en-US" sz="1600" i="1" dirty="0">
                    <a:ea typeface="Cambria Math" charset="0"/>
                    <a:cs typeface="Cambria Math" charset="0"/>
                    <a:sym typeface="+mn-lt"/>
                  </a:rPr>
                  <a:t> </a:t>
                </a:r>
                <a:r>
                  <a:rPr lang="en-US" altLang="zh-CN" sz="1600" i="1" dirty="0">
                    <a:ea typeface="Cambria Math" charset="0"/>
                    <a:cs typeface="Cambria Math" charset="0"/>
                    <a:sym typeface="+mn-lt"/>
                  </a:rPr>
                  <a:t>r</a:t>
                </a:r>
                <a:r>
                  <a:rPr lang="zh-CN" altLang="en-US" sz="1600" i="1" dirty="0">
                    <a:ea typeface="Cambria Math" charset="0"/>
                    <a:cs typeface="Cambria Math" charset="0"/>
                    <a:sym typeface="+mn-lt"/>
                  </a:rPr>
                  <a:t> </a:t>
                </a:r>
                <a14:m>
                  <m:oMath xmlns:m="http://schemas.openxmlformats.org/officeDocument/2006/math">
                    <m:r>
                      <a:rPr lang="en-US" altLang="zh-CN" sz="1600" i="1">
                        <a:latin typeface="Cambria Math" charset="0"/>
                        <a:ea typeface="Cambria Math" charset="0"/>
                        <a:cs typeface="Cambria Math" charset="0"/>
                        <a:sym typeface="+mn-lt"/>
                      </a:rPr>
                      <m:t>×</m:t>
                    </m:r>
                  </m:oMath>
                </a14:m>
                <a:r>
                  <a:rPr lang="zh-CN" altLang="en-US" sz="1600" i="1" dirty="0">
                    <a:ea typeface="Cambria Math" charset="0"/>
                    <a:cs typeface="Cambria Math" charset="0"/>
                    <a:sym typeface="+mn-lt"/>
                  </a:rPr>
                  <a:t> </a:t>
                </a:r>
                <a14:m>
                  <m:oMath xmlns:m="http://schemas.openxmlformats.org/officeDocument/2006/math">
                    <m:r>
                      <a:rPr lang="en-US" altLang="zh-CN" sz="1600" i="1">
                        <a:latin typeface="Cambria Math" charset="0"/>
                        <a:ea typeface="Cambria Math" charset="0"/>
                        <a:cs typeface="Cambria Math" charset="0"/>
                        <a:sym typeface="+mn-lt"/>
                      </a:rPr>
                      <m:t>∆</m:t>
                    </m:r>
                    <m:r>
                      <a:rPr lang="en-US" altLang="zh-CN" sz="1600" i="1">
                        <a:latin typeface="Cambria Math" charset="0"/>
                        <a:ea typeface="Cambria Math" charset="0"/>
                        <a:cs typeface="Cambria Math" charset="0"/>
                        <a:sym typeface="+mn-lt"/>
                      </a:rPr>
                      <m:t>𝑡</m:t>
                    </m:r>
                  </m:oMath>
                </a14:m>
                <a:endParaRPr lang="en-US" altLang="zh-CN" sz="1600" i="1" dirty="0">
                  <a:ea typeface="Cambria Math" charset="0"/>
                  <a:cs typeface="Cambria Math" charset="0"/>
                  <a:sym typeface="+mn-lt"/>
                </a:endParaRPr>
              </a:p>
            </p:txBody>
          </p:sp>
        </mc:Choice>
        <mc:Fallback xmlns="">
          <p:sp>
            <p:nvSpPr>
              <p:cNvPr id="20" name="文本框 19">
                <a:extLst>
                  <a:ext uri="{FF2B5EF4-FFF2-40B4-BE49-F238E27FC236}">
                    <a16:creationId xmlns="" xmlns:a16="http://schemas.microsoft.com/office/drawing/2014/main" id="{22B690E8-A9ED-47A6-8730-337502B137D3}"/>
                  </a:ext>
                </a:extLst>
              </p:cNvPr>
              <p:cNvSpPr txBox="1">
                <a:spLocks noRot="1" noChangeAspect="1" noMove="1" noResize="1" noEditPoints="1" noAdjustHandles="1" noChangeArrowheads="1" noChangeShapeType="1" noTextEdit="1"/>
              </p:cNvSpPr>
              <p:nvPr/>
            </p:nvSpPr>
            <p:spPr>
              <a:xfrm>
                <a:off x="6143180" y="770114"/>
                <a:ext cx="5692931" cy="5529847"/>
              </a:xfrm>
              <a:prstGeom prst="rect">
                <a:avLst/>
              </a:prstGeom>
              <a:blipFill rotWithShape="0">
                <a:blip r:embed="rId4"/>
                <a:stretch>
                  <a:fillRect l="-320" b="-4945"/>
                </a:stretch>
              </a:blipFill>
              <a:ln w="19050">
                <a:solidFill>
                  <a:srgbClr val="972022"/>
                </a:solidFill>
                <a:prstDash val="sysDash"/>
              </a:ln>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B1A88F7B-CB0A-4173-B58D-D952746BB86A}"/>
              </a:ext>
            </a:extLst>
          </p:cNvPr>
          <p:cNvSpPr txBox="1"/>
          <p:nvPr/>
        </p:nvSpPr>
        <p:spPr>
          <a:xfrm>
            <a:off x="6143181" y="400782"/>
            <a:ext cx="161308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lang="en-US" altLang="zh-CN" dirty="0" err="1">
                <a:solidFill>
                  <a:prstClr val="white"/>
                </a:solidFill>
                <a:cs typeface="+mn-ea"/>
                <a:sym typeface="+mn-lt"/>
              </a:rPr>
              <a:t>p</a:t>
            </a:r>
            <a:r>
              <a:rPr lang="en-US" altLang="zh-CN" noProof="0" dirty="0" err="1">
                <a:solidFill>
                  <a:prstClr val="white"/>
                </a:solidFill>
                <a:cs typeface="+mn-ea"/>
                <a:sym typeface="+mn-lt"/>
              </a:rPr>
              <a:t>nl</a:t>
            </a:r>
            <a:r>
              <a:rPr lang="zh-CN" altLang="en-US" noProof="0" dirty="0">
                <a:solidFill>
                  <a:prstClr val="white"/>
                </a:solidFill>
                <a:cs typeface="+mn-ea"/>
                <a:sym typeface="+mn-lt"/>
              </a:rPr>
              <a:t> </a:t>
            </a:r>
            <a:r>
              <a:rPr lang="en-US" altLang="zh-CN" noProof="0" dirty="0">
                <a:solidFill>
                  <a:prstClr val="white"/>
                </a:solidFill>
                <a:cs typeface="+mn-ea"/>
                <a:sym typeface="+mn-lt"/>
              </a:rPr>
              <a:t>attribution</a:t>
            </a:r>
            <a:endParaRPr kumimoji="0" lang="zh-CN" altLang="en-US" sz="1800" b="0" u="none" strike="noStrike" kern="1200" cap="none" spc="0" normalizeH="0" baseline="0" noProof="0" dirty="0">
              <a:ln>
                <a:noFill/>
              </a:ln>
              <a:solidFill>
                <a:prstClr val="white"/>
              </a:solidFill>
              <a:effectLst/>
              <a:uLnTx/>
              <a:uFillTx/>
              <a:cs typeface="+mn-ea"/>
              <a:sym typeface="+mn-lt"/>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0099" y="1704375"/>
            <a:ext cx="3327027" cy="450978"/>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0609" y="2103522"/>
            <a:ext cx="1116014" cy="358428"/>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4551" y="2489131"/>
            <a:ext cx="2851701" cy="322514"/>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45031" y="2807379"/>
            <a:ext cx="1322073" cy="334317"/>
          </a:xfrm>
          <a:prstGeom prst="rect">
            <a:avLst/>
          </a:prstGeom>
        </p:spPr>
      </p:pic>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8762" y="4799806"/>
            <a:ext cx="2672605" cy="525837"/>
          </a:xfrm>
          <a:prstGeom prst="rect">
            <a:avLst/>
          </a:prstGeom>
        </p:spPr>
      </p:pic>
      <p:pic>
        <p:nvPicPr>
          <p:cNvPr id="12" name="图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5242" y="5311577"/>
            <a:ext cx="4001010" cy="1031585"/>
          </a:xfrm>
          <a:prstGeom prst="rect">
            <a:avLst/>
          </a:prstGeom>
        </p:spPr>
      </p:pic>
      <p:pic>
        <p:nvPicPr>
          <p:cNvPr id="13" name="图片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13625" y="1165643"/>
            <a:ext cx="2552039" cy="1160889"/>
          </a:xfrm>
          <a:prstGeom prst="rect">
            <a:avLst/>
          </a:prstGeom>
        </p:spPr>
      </p:pic>
      <p:pic>
        <p:nvPicPr>
          <p:cNvPr id="6" name="图片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8006" y="3135577"/>
            <a:ext cx="1765066" cy="463415"/>
          </a:xfrm>
          <a:prstGeom prst="rect">
            <a:avLst/>
          </a:prstGeom>
        </p:spPr>
      </p:pic>
      <p:pic>
        <p:nvPicPr>
          <p:cNvPr id="18" name="图片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0283" y="3739602"/>
            <a:ext cx="3825969" cy="528884"/>
          </a:xfrm>
          <a:prstGeom prst="rect">
            <a:avLst/>
          </a:prstGeom>
        </p:spPr>
      </p:pic>
      <p:pic>
        <p:nvPicPr>
          <p:cNvPr id="4" name="图片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04368" y="2631373"/>
            <a:ext cx="4036440" cy="1224701"/>
          </a:xfrm>
          <a:prstGeom prst="rect">
            <a:avLst/>
          </a:prstGeom>
        </p:spPr>
      </p:pic>
    </p:spTree>
    <p:extLst>
      <p:ext uri="{BB962C8B-B14F-4D97-AF65-F5344CB8AC3E}">
        <p14:creationId xmlns:p14="http://schemas.microsoft.com/office/powerpoint/2010/main" val="237116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Delta</a:t>
            </a:r>
            <a:r>
              <a:rPr lang="zh-CN" altLang="en-US" dirty="0">
                <a:latin typeface="+mn-lt"/>
                <a:ea typeface="+mn-ea"/>
                <a:cs typeface="+mn-ea"/>
                <a:sym typeface="+mn-lt"/>
              </a:rPr>
              <a:t>动态对冲</a:t>
            </a:r>
            <a:endParaRPr lang="zh-CN" altLang="en-US" i="1" dirty="0">
              <a:latin typeface="+mn-lt"/>
              <a:ea typeface="+mn-ea"/>
              <a:cs typeface="+mn-ea"/>
              <a:sym typeface="+mn-lt"/>
            </a:endParaRPr>
          </a:p>
        </p:txBody>
      </p:sp>
      <p:sp>
        <p:nvSpPr>
          <p:cNvPr id="2" name="灯片编号占位符 1">
            <a:extLst>
              <a:ext uri="{FF2B5EF4-FFF2-40B4-BE49-F238E27FC236}">
                <a16:creationId xmlns:a16="http://schemas.microsoft.com/office/drawing/2014/main" id="{1902C09B-8F01-4772-B1F2-70F4DB69F306}"/>
              </a:ext>
            </a:extLst>
          </p:cNvPr>
          <p:cNvSpPr>
            <a:spLocks noGrp="1"/>
          </p:cNvSpPr>
          <p:nvPr>
            <p:ph type="sldNum" sz="quarter" idx="12"/>
          </p:nvPr>
        </p:nvSpPr>
        <p:spPr/>
        <p:txBody>
          <a:bodyPr/>
          <a:lstStyle/>
          <a:p>
            <a:fld id="{1EA6C56D-0CE0-47FB-86BA-7B1B4E55B176}" type="slidenum">
              <a:rPr lang="zh-CN" altLang="en-US" smtClean="0"/>
              <a:pPr/>
              <a:t>31</a:t>
            </a:fld>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4210A4A-705C-4BD4-8654-35F61EC4C349}"/>
                  </a:ext>
                </a:extLst>
              </p:cNvPr>
              <p:cNvSpPr txBox="1"/>
              <p:nvPr/>
            </p:nvSpPr>
            <p:spPr>
              <a:xfrm>
                <a:off x="338211" y="1120451"/>
                <a:ext cx="5506407" cy="5277855"/>
              </a:xfrm>
              <a:prstGeom prst="rect">
                <a:avLst/>
              </a:prstGeom>
              <a:noFill/>
              <a:ln w="19050">
                <a:solidFill>
                  <a:srgbClr val="972022"/>
                </a:solidFill>
                <a:prstDash val="sysDash"/>
              </a:ln>
            </p:spPr>
            <p:txBody>
              <a:bodyPr wrap="square" rtlCol="0">
                <a:spAutoFit/>
              </a:bodyPr>
              <a:lstStyle/>
              <a:p>
                <a:pPr marL="285750" indent="-285750">
                  <a:lnSpc>
                    <a:spcPct val="130000"/>
                  </a:lnSpc>
                  <a:spcAft>
                    <a:spcPts val="50"/>
                  </a:spcAft>
                  <a:buFont typeface="Arial" panose="020B0604020202020204" pitchFamily="34" charset="0"/>
                  <a:buChar char="•"/>
                  <a:defRPr/>
                </a:pPr>
                <a:r>
                  <a:rPr lang="zh-CN" altLang="en-US" sz="1600" dirty="0"/>
                  <a:t>假设一家金融机构以</a:t>
                </a:r>
                <a:r>
                  <a:rPr lang="en-US" altLang="zh-CN" sz="1600" dirty="0"/>
                  <a:t>$300,000</a:t>
                </a:r>
                <a:r>
                  <a:rPr lang="zh-CN" altLang="en-US" sz="1600" dirty="0"/>
                  <a:t>的价格卖出了</a:t>
                </a:r>
                <a:r>
                  <a:rPr lang="en-US" altLang="zh-CN" sz="1600" dirty="0"/>
                  <a:t>100,000</a:t>
                </a:r>
                <a:r>
                  <a:rPr lang="zh-CN" altLang="en-US" sz="1600" dirty="0"/>
                  <a:t>份无股息股票的欧式看涨期权</a:t>
                </a:r>
                <a:endParaRPr lang="en-US" altLang="zh-CN" sz="1600" dirty="0"/>
              </a:p>
              <a:p>
                <a:pPr marL="285750" indent="-285750">
                  <a:lnSpc>
                    <a:spcPct val="130000"/>
                  </a:lnSpc>
                  <a:spcAft>
                    <a:spcPts val="50"/>
                  </a:spcAft>
                  <a:buFont typeface="Arial" panose="020B0604020202020204" pitchFamily="34" charset="0"/>
                  <a:buChar char="•"/>
                  <a:defRPr/>
                </a:pP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charset="0"/>
                          </a:rPr>
                          <m:t>𝑆</m:t>
                        </m:r>
                      </m:e>
                      <m:sub>
                        <m:r>
                          <a:rPr lang="en-US" altLang="zh-CN" sz="1600" i="1">
                            <a:latin typeface="Cambria Math" charset="0"/>
                          </a:rPr>
                          <m:t>0</m:t>
                        </m:r>
                      </m:sub>
                    </m:sSub>
                    <m:r>
                      <a:rPr lang="en-US" altLang="zh-CN" sz="1600" i="1">
                        <a:latin typeface="Cambria Math" charset="0"/>
                      </a:rPr>
                      <m:t>=49,</m:t>
                    </m:r>
                    <m:r>
                      <a:rPr lang="zh-CN" altLang="en-US" sz="1600" i="1">
                        <a:latin typeface="Cambria Math" charset="0"/>
                      </a:rPr>
                      <m:t> </m:t>
                    </m:r>
                    <m:r>
                      <a:rPr lang="en-US" altLang="zh-CN" sz="1600" i="1">
                        <a:latin typeface="Cambria Math" charset="0"/>
                      </a:rPr>
                      <m:t>𝐾</m:t>
                    </m:r>
                    <m:r>
                      <a:rPr lang="en-US" altLang="zh-CN" sz="1600" i="1">
                        <a:latin typeface="Cambria Math" charset="0"/>
                      </a:rPr>
                      <m:t>=50, </m:t>
                    </m:r>
                    <m:r>
                      <a:rPr lang="en-US" altLang="zh-CN" sz="1600" i="1">
                        <a:latin typeface="Cambria Math" charset="0"/>
                      </a:rPr>
                      <m:t>𝑟</m:t>
                    </m:r>
                    <m:r>
                      <a:rPr lang="en-US" altLang="zh-CN" sz="1600" i="1">
                        <a:latin typeface="Cambria Math" charset="0"/>
                      </a:rPr>
                      <m:t>=0.05, </m:t>
                    </m:r>
                    <m:r>
                      <a:rPr lang="zh-CN" altLang="en-US" sz="1600" i="1">
                        <a:latin typeface="Cambria Math" charset="0"/>
                        <a:ea typeface="Cambria Math" charset="0"/>
                        <a:cs typeface="Cambria Math" charset="0"/>
                      </a:rPr>
                      <m:t>𝜎</m:t>
                    </m:r>
                    <m:r>
                      <a:rPr lang="en-US" altLang="zh-CN" sz="1600" i="1">
                        <a:latin typeface="Cambria Math" charset="0"/>
                        <a:ea typeface="Cambria Math" charset="0"/>
                        <a:cs typeface="Cambria Math" charset="0"/>
                      </a:rPr>
                      <m:t>=0.20,</m:t>
                    </m:r>
                    <m:r>
                      <a:rPr lang="zh-CN" altLang="en-US" sz="1600" i="1">
                        <a:latin typeface="Cambria Math" charset="0"/>
                        <a:ea typeface="Cambria Math" charset="0"/>
                        <a:cs typeface="Cambria Math" charset="0"/>
                      </a:rPr>
                      <m:t> </m:t>
                    </m:r>
                    <m:r>
                      <a:rPr lang="en-US" altLang="zh-CN" sz="1600" i="1">
                        <a:latin typeface="Cambria Math" charset="0"/>
                        <a:ea typeface="Cambria Math" charset="0"/>
                        <a:cs typeface="Cambria Math" charset="0"/>
                      </a:rPr>
                      <m:t>𝑇</m:t>
                    </m:r>
                    <m:r>
                      <a:rPr lang="en-US" altLang="zh-CN" sz="1600" i="1">
                        <a:latin typeface="Cambria Math" charset="0"/>
                        <a:ea typeface="Cambria Math" charset="0"/>
                        <a:cs typeface="Cambria Math" charset="0"/>
                      </a:rPr>
                      <m:t>=0.38 (20 </m:t>
                    </m:r>
                    <m:r>
                      <a:rPr lang="en-US" altLang="zh-CN" sz="1600" i="1">
                        <a:latin typeface="Cambria Math" charset="0"/>
                        <a:ea typeface="Cambria Math" charset="0"/>
                        <a:cs typeface="Cambria Math" charset="0"/>
                      </a:rPr>
                      <m:t>𝑤𝑒𝑒𝑘𝑠</m:t>
                    </m:r>
                    <m:r>
                      <a:rPr lang="en-US" altLang="zh-CN" sz="1600" i="1">
                        <a:latin typeface="Cambria Math" charset="0"/>
                        <a:ea typeface="Cambria Math" charset="0"/>
                        <a:cs typeface="Cambria Math" charset="0"/>
                      </a:rPr>
                      <m:t>)</m:t>
                    </m:r>
                  </m:oMath>
                </a14:m>
                <a:endParaRPr lang="en-US" altLang="zh-CN" sz="1600" i="1" dirty="0"/>
              </a:p>
              <a:p>
                <a:pPr marL="285750" indent="-285750">
                  <a:lnSpc>
                    <a:spcPct val="130000"/>
                  </a:lnSpc>
                  <a:spcAft>
                    <a:spcPts val="50"/>
                  </a:spcAft>
                  <a:buFont typeface="Arial" panose="020B0604020202020204" pitchFamily="34" charset="0"/>
                  <a:buChar char="•"/>
                  <a:defRPr/>
                </a:pPr>
                <a:r>
                  <a:rPr lang="zh-CN" altLang="en-US" sz="1600" dirty="0"/>
                  <a:t>由</a:t>
                </a:r>
                <a:r>
                  <a:rPr lang="en-US" altLang="zh-CN" sz="1600" dirty="0"/>
                  <a:t>BS</a:t>
                </a:r>
                <a:r>
                  <a:rPr lang="zh-CN" altLang="en-US" sz="1600" dirty="0"/>
                  <a:t>模型得出期权的价格大约为</a:t>
                </a:r>
                <a:r>
                  <a:rPr lang="en-US" altLang="zh-CN" sz="1600" dirty="0"/>
                  <a:t>$240,000(</a:t>
                </a:r>
                <a:r>
                  <a:rPr lang="zh-CN" altLang="en-US" sz="1600" dirty="0"/>
                  <a:t>即买</a:t>
                </a:r>
                <a:r>
                  <a:rPr lang="en-US" altLang="zh-CN" sz="1600" dirty="0"/>
                  <a:t>1</a:t>
                </a:r>
                <a:r>
                  <a:rPr lang="zh-CN" altLang="en-US" sz="1600" dirty="0"/>
                  <a:t>支股票的期权价格为</a:t>
                </a:r>
                <a:r>
                  <a:rPr lang="en-US" altLang="zh-CN" sz="1600" dirty="0"/>
                  <a:t>$2.4)</a:t>
                </a:r>
                <a:r>
                  <a:rPr lang="zh-CN" altLang="en-US" sz="1600" dirty="0"/>
                  <a:t>，卖出的价格高于理论价格</a:t>
                </a:r>
                <a:endParaRPr lang="en-US" altLang="zh-CN" sz="1600" dirty="0"/>
              </a:p>
              <a:p>
                <a:pPr marL="285750" indent="-285750">
                  <a:lnSpc>
                    <a:spcPct val="130000"/>
                  </a:lnSpc>
                  <a:spcAft>
                    <a:spcPts val="50"/>
                  </a:spcAft>
                  <a:buFont typeface="Arial" panose="020B0604020202020204" pitchFamily="34" charset="0"/>
                  <a:buChar char="•"/>
                  <a:defRPr/>
                </a:pPr>
                <a:r>
                  <a:rPr lang="zh-CN" altLang="en-US" sz="1600" dirty="0"/>
                  <a:t>所卖出期权最初的</a:t>
                </a:r>
                <a:r>
                  <a:rPr lang="en-US" altLang="zh-CN" sz="1600" i="1" dirty="0"/>
                  <a:t>Delta</a:t>
                </a:r>
                <a:r>
                  <a:rPr lang="zh-CN" altLang="en-US" sz="1600" dirty="0"/>
                  <a:t>为</a:t>
                </a:r>
                <a:r>
                  <a:rPr lang="en-US" altLang="zh-CN" sz="1600" dirty="0"/>
                  <a:t>0.522</a:t>
                </a:r>
                <a:r>
                  <a:rPr lang="zh-CN" altLang="en-US" sz="1600" dirty="0"/>
                  <a:t>，所有期权空头的</a:t>
                </a:r>
                <a:r>
                  <a:rPr lang="en-US" altLang="zh-CN" sz="1600" i="1" dirty="0"/>
                  <a:t>Delta</a:t>
                </a:r>
                <a:r>
                  <a:rPr lang="zh-CN" altLang="en-US" sz="1600" dirty="0"/>
                  <a:t>为</a:t>
                </a:r>
                <a:r>
                  <a:rPr lang="en-US" altLang="zh-CN" sz="1600" dirty="0"/>
                  <a:t>-0.522 * 100,000 = -52,200</a:t>
                </a:r>
                <a:r>
                  <a:rPr lang="zh-CN" altLang="en-US" sz="1600" dirty="0"/>
                  <a:t>，这意味着交易员在卖出看涨期权的同时要借入</a:t>
                </a:r>
                <a:r>
                  <a:rPr lang="en-US" altLang="zh-CN" sz="1600" dirty="0"/>
                  <a:t>$2,557,800 </a:t>
                </a:r>
                <a:r>
                  <a:rPr lang="zh-CN" altLang="en-US" sz="1600" dirty="0"/>
                  <a:t>按照每股</a:t>
                </a:r>
                <a:r>
                  <a:rPr lang="en-US" altLang="zh-CN" sz="1600" dirty="0"/>
                  <a:t>49</a:t>
                </a:r>
                <a:r>
                  <a:rPr lang="zh-CN" altLang="en-US" sz="1600" dirty="0"/>
                  <a:t>美元购买</a:t>
                </a:r>
                <a:r>
                  <a:rPr lang="en-US" altLang="zh-CN" sz="1600" dirty="0"/>
                  <a:t>52,200</a:t>
                </a:r>
                <a:r>
                  <a:rPr lang="zh-CN" altLang="en-US" sz="1600" dirty="0"/>
                  <a:t>支股票。股票头寸的</a:t>
                </a:r>
                <a:r>
                  <a:rPr lang="en-US" altLang="zh-CN" sz="1600" i="1" dirty="0"/>
                  <a:t>Delta</a:t>
                </a:r>
                <a:r>
                  <a:rPr lang="zh-CN" altLang="en-US" sz="1600" dirty="0"/>
                  <a:t>与期权头寸的</a:t>
                </a:r>
                <a:r>
                  <a:rPr lang="en-US" altLang="zh-CN" sz="1600" i="1" dirty="0"/>
                  <a:t>Delta</a:t>
                </a:r>
                <a:r>
                  <a:rPr lang="zh-CN" altLang="en-US" sz="1600" dirty="0"/>
                  <a:t>会互相抵消。</a:t>
                </a:r>
                <a:endParaRPr lang="en-US" altLang="zh-CN" sz="1600" dirty="0"/>
              </a:p>
              <a:p>
                <a:pPr marL="285750" indent="-285750">
                  <a:lnSpc>
                    <a:spcPct val="130000"/>
                  </a:lnSpc>
                  <a:spcAft>
                    <a:spcPts val="50"/>
                  </a:spcAft>
                  <a:buFont typeface="Arial" panose="020B0604020202020204" pitchFamily="34" charset="0"/>
                  <a:buChar char="•"/>
                  <a:defRPr/>
                </a:pPr>
                <a:r>
                  <a:rPr lang="en-US" altLang="zh-CN" sz="1600" dirty="0"/>
                  <a:t>1</a:t>
                </a:r>
                <a:r>
                  <a:rPr lang="zh-CN" altLang="en-US" sz="1600" dirty="0"/>
                  <a:t>周后股票价格跌到了</a:t>
                </a:r>
                <a:r>
                  <a:rPr lang="en-US" altLang="zh-CN" sz="1600" dirty="0"/>
                  <a:t>$48.12</a:t>
                </a:r>
                <a:r>
                  <a:rPr lang="zh-CN" altLang="en-US" sz="1600" dirty="0"/>
                  <a:t>，期权的</a:t>
                </a:r>
                <a:r>
                  <a:rPr lang="en-US" altLang="zh-CN" sz="1600" i="1" dirty="0"/>
                  <a:t>Delta</a:t>
                </a:r>
                <a:r>
                  <a:rPr lang="zh-CN" altLang="en-US" sz="1600" dirty="0"/>
                  <a:t>随之降到了</a:t>
                </a:r>
                <a:r>
                  <a:rPr lang="en-US" altLang="zh-CN" sz="1600" dirty="0"/>
                  <a:t>0.458</a:t>
                </a:r>
                <a:r>
                  <a:rPr lang="zh-CN" altLang="en-US" sz="1600" dirty="0"/>
                  <a:t>为了保持</a:t>
                </a:r>
                <a:r>
                  <a:rPr lang="en-US" altLang="zh-CN" sz="1600" i="1" dirty="0"/>
                  <a:t>Delta</a:t>
                </a:r>
                <a:r>
                  <a:rPr lang="zh-CN" altLang="en-US" sz="1600" dirty="0"/>
                  <a:t>中性需要卖出</a:t>
                </a:r>
                <a:r>
                  <a:rPr lang="en-US" altLang="zh-CN" sz="1600" dirty="0"/>
                  <a:t>6,400</a:t>
                </a:r>
                <a:r>
                  <a:rPr lang="zh-CN" altLang="en-US" sz="1600" dirty="0"/>
                  <a:t>支股票，依此类推。</a:t>
                </a:r>
                <a:endParaRPr lang="en-US" altLang="zh-CN" sz="1600" dirty="0"/>
              </a:p>
              <a:p>
                <a:pPr marL="285750" indent="-285750">
                  <a:lnSpc>
                    <a:spcPct val="130000"/>
                  </a:lnSpc>
                  <a:spcAft>
                    <a:spcPts val="50"/>
                  </a:spcAft>
                  <a:buFont typeface="Arial" panose="020B0604020202020204" pitchFamily="34" charset="0"/>
                  <a:buChar char="•"/>
                  <a:defRPr/>
                </a:pPr>
                <a:r>
                  <a:rPr lang="zh-CN" altLang="en-US" sz="1600" dirty="0"/>
                  <a:t>在期权接近到期时很明显期权会被行使，期权的</a:t>
                </a:r>
                <a:r>
                  <a:rPr lang="en-US" altLang="zh-CN" sz="1600" i="1" dirty="0"/>
                  <a:t>Delta</a:t>
                </a:r>
                <a:r>
                  <a:rPr lang="zh-CN" altLang="en-US" sz="1600" dirty="0"/>
                  <a:t>接近</a:t>
                </a:r>
                <a:r>
                  <a:rPr lang="en-US" altLang="zh-CN" sz="1600" dirty="0"/>
                  <a:t>1.0</a:t>
                </a:r>
                <a:r>
                  <a:rPr lang="zh-CN" altLang="en-US" sz="1600" dirty="0"/>
                  <a:t>。所以在第</a:t>
                </a:r>
                <a:r>
                  <a:rPr lang="en-US" altLang="zh-CN" sz="1600" dirty="0"/>
                  <a:t>20</a:t>
                </a:r>
                <a:r>
                  <a:rPr lang="zh-CN" altLang="en-US" sz="1600" dirty="0"/>
                  <a:t>周结束时，对冲者会拥有</a:t>
                </a:r>
                <a:r>
                  <a:rPr lang="en-US" altLang="zh-CN" sz="1600" dirty="0"/>
                  <a:t>100,000</a:t>
                </a:r>
                <a:r>
                  <a:rPr lang="zh-CN" altLang="en-US" sz="1600" dirty="0"/>
                  <a:t>支股票，以执行价格卖出会收到</a:t>
                </a:r>
                <a:r>
                  <a:rPr lang="en-US" altLang="zh-CN" sz="1600" dirty="0"/>
                  <a:t>$5,000,000</a:t>
                </a:r>
                <a:r>
                  <a:rPr lang="zh-CN" altLang="en-US" sz="1600" dirty="0"/>
                  <a:t>，卖出期权与对冲风险的总费用为</a:t>
                </a:r>
                <a:r>
                  <a:rPr lang="en-US" altLang="zh-CN" sz="1600" dirty="0"/>
                  <a:t>$263,300</a:t>
                </a:r>
                <a:r>
                  <a:rPr lang="zh-CN" altLang="en-US" sz="1600" dirty="0"/>
                  <a:t>，贴现后的对冲成本接近于</a:t>
                </a:r>
                <a:r>
                  <a:rPr lang="en-US" altLang="zh-CN" sz="1600" dirty="0"/>
                  <a:t>BS</a:t>
                </a:r>
                <a:r>
                  <a:rPr lang="zh-CN" altLang="en-US" sz="1600" dirty="0"/>
                  <a:t>公式给出的理论价格。</a:t>
                </a:r>
                <a:endParaRPr lang="en-US" altLang="zh-CN" sz="1600" dirty="0"/>
              </a:p>
            </p:txBody>
          </p:sp>
        </mc:Choice>
        <mc:Fallback xmlns="">
          <p:sp>
            <p:nvSpPr>
              <p:cNvPr id="16" name="文本框 15">
                <a:extLst>
                  <a:ext uri="{FF2B5EF4-FFF2-40B4-BE49-F238E27FC236}">
                    <a16:creationId xmlns:a16="http://schemas.microsoft.com/office/drawing/2014/main" xmlns="" xmlns:a14="http://schemas.microsoft.com/office/drawing/2010/main" id="{24210A4A-705C-4BD4-8654-35F61EC4C349}"/>
                  </a:ext>
                </a:extLst>
              </p:cNvPr>
              <p:cNvSpPr txBox="1">
                <a:spLocks noRot="1" noChangeAspect="1" noMove="1" noResize="1" noEditPoints="1" noAdjustHandles="1" noChangeArrowheads="1" noChangeShapeType="1" noTextEdit="1"/>
              </p:cNvSpPr>
              <p:nvPr/>
            </p:nvSpPr>
            <p:spPr>
              <a:xfrm>
                <a:off x="338211" y="1120451"/>
                <a:ext cx="5506407" cy="5277855"/>
              </a:xfrm>
              <a:prstGeom prst="rect">
                <a:avLst/>
              </a:prstGeom>
              <a:blipFill rotWithShape="0">
                <a:blip r:embed="rId3"/>
                <a:stretch>
                  <a:fillRect l="-331" r="-3859"/>
                </a:stretch>
              </a:blipFill>
              <a:ln w="19050">
                <a:solidFill>
                  <a:srgbClr val="972022"/>
                </a:solidFill>
                <a:prstDash val="sysDash"/>
              </a:ln>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38C87912-3291-4714-9957-F4CF4216D524}"/>
              </a:ext>
            </a:extLst>
          </p:cNvPr>
          <p:cNvSpPr txBox="1"/>
          <p:nvPr/>
        </p:nvSpPr>
        <p:spPr>
          <a:xfrm>
            <a:off x="338214" y="751119"/>
            <a:ext cx="1341212"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lang="zh-CN" altLang="en-US" dirty="0">
                <a:solidFill>
                  <a:prstClr val="white"/>
                </a:solidFill>
                <a:cs typeface="+mn-ea"/>
                <a:sym typeface="+mn-lt"/>
              </a:rPr>
              <a:t>对冲</a:t>
            </a:r>
            <a:r>
              <a:rPr kumimoji="0" lang="zh-CN" altLang="en-US" sz="1800" b="0" u="none" strike="noStrike" kern="1200" cap="none" spc="0" normalizeH="0" baseline="0" noProof="0" dirty="0">
                <a:ln>
                  <a:noFill/>
                </a:ln>
                <a:solidFill>
                  <a:prstClr val="white"/>
                </a:solidFill>
                <a:effectLst/>
                <a:uLnTx/>
                <a:uFillTx/>
                <a:cs typeface="+mn-ea"/>
                <a:sym typeface="+mn-lt"/>
              </a:rPr>
              <a:t>案例</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2568" y="1403261"/>
            <a:ext cx="6073388" cy="4582765"/>
          </a:xfrm>
          <a:prstGeom prst="rect">
            <a:avLst/>
          </a:prstGeom>
        </p:spPr>
      </p:pic>
      <p:sp>
        <p:nvSpPr>
          <p:cNvPr id="5" name="文本框 4"/>
          <p:cNvSpPr txBox="1"/>
          <p:nvPr/>
        </p:nvSpPr>
        <p:spPr>
          <a:xfrm>
            <a:off x="7228639" y="1126262"/>
            <a:ext cx="4176075" cy="276999"/>
          </a:xfrm>
          <a:prstGeom prst="rect">
            <a:avLst/>
          </a:prstGeom>
          <a:noFill/>
        </p:spPr>
        <p:txBody>
          <a:bodyPr wrap="square" rtlCol="0">
            <a:spAutoFit/>
          </a:bodyPr>
          <a:lstStyle/>
          <a:p>
            <a:r>
              <a:rPr kumimoji="1" lang="en-US" altLang="zh-CN" sz="1200" i="1" dirty="0"/>
              <a:t>Delta</a:t>
            </a:r>
            <a:r>
              <a:rPr kumimoji="1" lang="zh-CN" altLang="en-US" sz="1200" dirty="0"/>
              <a:t>对冲模拟（期满时为实值期权对冲费用为</a:t>
            </a:r>
            <a:r>
              <a:rPr kumimoji="1" lang="en-US" altLang="zh-CN" sz="1200" dirty="0"/>
              <a:t>$263,300</a:t>
            </a:r>
            <a:r>
              <a:rPr kumimoji="1" lang="zh-CN" altLang="en-US" sz="1200" dirty="0"/>
              <a:t>）</a:t>
            </a:r>
          </a:p>
        </p:txBody>
      </p:sp>
    </p:spTree>
    <p:extLst>
      <p:ext uri="{BB962C8B-B14F-4D97-AF65-F5344CB8AC3E}">
        <p14:creationId xmlns:p14="http://schemas.microsoft.com/office/powerpoint/2010/main" val="536080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Delta</a:t>
            </a:r>
            <a:r>
              <a:rPr lang="zh-CN" altLang="en-US" dirty="0">
                <a:latin typeface="+mn-lt"/>
                <a:ea typeface="+mn-ea"/>
                <a:cs typeface="+mn-ea"/>
                <a:sym typeface="+mn-lt"/>
              </a:rPr>
              <a:t>动态对冲</a:t>
            </a:r>
            <a:endParaRPr lang="zh-CN" altLang="en-US" i="1" dirty="0">
              <a:latin typeface="+mn-lt"/>
              <a:ea typeface="+mn-ea"/>
              <a:cs typeface="+mn-ea"/>
              <a:sym typeface="+mn-lt"/>
            </a:endParaRPr>
          </a:p>
        </p:txBody>
      </p:sp>
      <p:sp>
        <p:nvSpPr>
          <p:cNvPr id="2" name="灯片编号占位符 1">
            <a:extLst>
              <a:ext uri="{FF2B5EF4-FFF2-40B4-BE49-F238E27FC236}">
                <a16:creationId xmlns:a16="http://schemas.microsoft.com/office/drawing/2014/main" id="{1902C09B-8F01-4772-B1F2-70F4DB69F306}"/>
              </a:ext>
            </a:extLst>
          </p:cNvPr>
          <p:cNvSpPr>
            <a:spLocks noGrp="1"/>
          </p:cNvSpPr>
          <p:nvPr>
            <p:ph type="sldNum" sz="quarter" idx="12"/>
          </p:nvPr>
        </p:nvSpPr>
        <p:spPr/>
        <p:txBody>
          <a:bodyPr/>
          <a:lstStyle/>
          <a:p>
            <a:fld id="{1EA6C56D-0CE0-47FB-86BA-7B1B4E55B176}" type="slidenum">
              <a:rPr lang="zh-CN" altLang="en-US" smtClean="0"/>
              <a:pPr/>
              <a:t>32</a:t>
            </a:fld>
            <a:endParaRPr lang="zh-CN" altLang="en-US" dirty="0"/>
          </a:p>
        </p:txBody>
      </p:sp>
      <p:sp>
        <p:nvSpPr>
          <p:cNvPr id="20" name="文本框 19">
            <a:extLst>
              <a:ext uri="{FF2B5EF4-FFF2-40B4-BE49-F238E27FC236}">
                <a16:creationId xmlns:a16="http://schemas.microsoft.com/office/drawing/2014/main" id="{22B690E8-A9ED-47A6-8730-337502B137D3}"/>
              </a:ext>
            </a:extLst>
          </p:cNvPr>
          <p:cNvSpPr txBox="1"/>
          <p:nvPr/>
        </p:nvSpPr>
        <p:spPr>
          <a:xfrm>
            <a:off x="6926697" y="1084082"/>
            <a:ext cx="4986335" cy="2089803"/>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100"/>
              </a:spcBef>
              <a:spcAft>
                <a:spcPts val="100"/>
              </a:spcAft>
              <a:buFont typeface="Arial" panose="020B0604020202020204" pitchFamily="34" charset="0"/>
              <a:buChar char="•"/>
              <a:defRPr/>
            </a:pPr>
            <a:r>
              <a:rPr lang="zh-CN" altLang="en-US" sz="1600" dirty="0">
                <a:solidFill>
                  <a:prstClr val="black"/>
                </a:solidFill>
                <a:cs typeface="+mn-ea"/>
                <a:sym typeface="+mn-lt"/>
              </a:rPr>
              <a:t>建立在波动率为常数且没有交易费用的假设上</a:t>
            </a:r>
            <a:endParaRPr lang="en-US" altLang="zh-CN" sz="1600" dirty="0">
              <a:solidFill>
                <a:prstClr val="black"/>
              </a:solidFill>
              <a:cs typeface="+mn-ea"/>
              <a:sym typeface="+mn-lt"/>
            </a:endParaRPr>
          </a:p>
          <a:p>
            <a:pPr marL="285750" indent="-285750">
              <a:lnSpc>
                <a:spcPct val="130000"/>
              </a:lnSpc>
              <a:spcBef>
                <a:spcPts val="100"/>
              </a:spcBef>
              <a:spcAft>
                <a:spcPts val="100"/>
              </a:spcAft>
              <a:buFont typeface="Arial" panose="020B0604020202020204" pitchFamily="34" charset="0"/>
              <a:buChar char="•"/>
              <a:defRPr/>
            </a:pPr>
            <a:r>
              <a:rPr lang="zh-CN" altLang="en-US" sz="1600" dirty="0">
                <a:solidFill>
                  <a:prstClr val="black"/>
                </a:solidFill>
                <a:cs typeface="+mn-ea"/>
                <a:sym typeface="+mn-lt"/>
              </a:rPr>
              <a:t>对冲成本贴现后接近理论价格（</a:t>
            </a:r>
            <a:r>
              <a:rPr lang="en-US" altLang="zh-CN" sz="1600" dirty="0">
                <a:solidFill>
                  <a:prstClr val="black"/>
                </a:solidFill>
                <a:cs typeface="+mn-ea"/>
                <a:sym typeface="+mn-lt"/>
              </a:rPr>
              <a:t>$240,000</a:t>
            </a:r>
            <a:r>
              <a:rPr lang="zh-CN" altLang="en-US" sz="1600" dirty="0">
                <a:solidFill>
                  <a:prstClr val="black"/>
                </a:solidFill>
                <a:cs typeface="+mn-ea"/>
                <a:sym typeface="+mn-lt"/>
              </a:rPr>
              <a:t>）</a:t>
            </a:r>
            <a:endParaRPr lang="en-US" altLang="zh-CN" sz="1600" dirty="0">
              <a:solidFill>
                <a:prstClr val="black"/>
              </a:solidFill>
              <a:cs typeface="+mn-ea"/>
              <a:sym typeface="+mn-lt"/>
            </a:endParaRPr>
          </a:p>
          <a:p>
            <a:pPr marL="285750" indent="-285750">
              <a:lnSpc>
                <a:spcPct val="130000"/>
              </a:lnSpc>
              <a:spcBef>
                <a:spcPts val="100"/>
              </a:spcBef>
              <a:spcAft>
                <a:spcPts val="100"/>
              </a:spcAft>
              <a:buFont typeface="Arial" panose="020B0604020202020204" pitchFamily="34" charset="0"/>
              <a:buChar char="•"/>
              <a:defRPr/>
            </a:pPr>
            <a:r>
              <a:rPr lang="zh-CN" altLang="en-US" sz="1600" dirty="0">
                <a:solidFill>
                  <a:prstClr val="black"/>
                </a:solidFill>
                <a:cs typeface="+mn-ea"/>
                <a:sym typeface="+mn-lt"/>
              </a:rPr>
              <a:t>当对冲再平衡的频率增大时，对冲费用与理论值之间的差距会减小</a:t>
            </a:r>
            <a:endParaRPr lang="en-US" altLang="zh-CN" sz="1600" dirty="0">
              <a:solidFill>
                <a:prstClr val="black"/>
              </a:solidFill>
              <a:cs typeface="+mn-ea"/>
              <a:sym typeface="+mn-lt"/>
            </a:endParaRPr>
          </a:p>
          <a:p>
            <a:pPr marL="285750" indent="-285750">
              <a:lnSpc>
                <a:spcPct val="130000"/>
              </a:lnSpc>
              <a:spcBef>
                <a:spcPts val="100"/>
              </a:spcBef>
              <a:spcAft>
                <a:spcPts val="100"/>
              </a:spcAft>
              <a:buFont typeface="Arial" panose="020B0604020202020204" pitchFamily="34" charset="0"/>
              <a:buChar char="•"/>
              <a:defRPr/>
            </a:pPr>
            <a:r>
              <a:rPr lang="zh-CN" altLang="en-US" sz="1600" dirty="0">
                <a:solidFill>
                  <a:prstClr val="black"/>
                </a:solidFill>
                <a:cs typeface="+mn-ea"/>
                <a:sym typeface="+mn-lt"/>
              </a:rPr>
              <a:t>对冲费用来自于购买股票所付价格与卖出股票收入价格之间的平均值</a:t>
            </a:r>
            <a:endParaRPr lang="en-US" altLang="zh-CN" sz="1600" dirty="0">
              <a:solidFill>
                <a:prstClr val="black"/>
              </a:solidFill>
              <a:cs typeface="+mn-ea"/>
              <a:sym typeface="+mn-lt"/>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27" y="1084082"/>
            <a:ext cx="6517062" cy="4548433"/>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67167"/>
            <a:ext cx="6753352" cy="629389"/>
          </a:xfrm>
          <a:prstGeom prst="rect">
            <a:avLst/>
          </a:prstGeom>
        </p:spPr>
      </p:pic>
      <p:sp>
        <p:nvSpPr>
          <p:cNvPr id="10" name="文本框 9"/>
          <p:cNvSpPr txBox="1"/>
          <p:nvPr/>
        </p:nvSpPr>
        <p:spPr>
          <a:xfrm>
            <a:off x="1288638" y="807083"/>
            <a:ext cx="4176075" cy="276999"/>
          </a:xfrm>
          <a:prstGeom prst="rect">
            <a:avLst/>
          </a:prstGeom>
          <a:noFill/>
        </p:spPr>
        <p:txBody>
          <a:bodyPr wrap="square" rtlCol="0">
            <a:spAutoFit/>
          </a:bodyPr>
          <a:lstStyle/>
          <a:p>
            <a:r>
              <a:rPr kumimoji="1" lang="en-US" altLang="zh-CN" sz="1200" i="1" dirty="0"/>
              <a:t>Delta</a:t>
            </a:r>
            <a:r>
              <a:rPr kumimoji="1" lang="zh-CN" altLang="en-US" sz="1200" dirty="0"/>
              <a:t>对冲模拟（期满时为虚值期权对冲费用为</a:t>
            </a:r>
            <a:r>
              <a:rPr kumimoji="1" lang="en-US" altLang="zh-CN" sz="1200" dirty="0"/>
              <a:t>$256,600</a:t>
            </a:r>
            <a:r>
              <a:rPr kumimoji="1" lang="zh-CN" altLang="en-US" sz="1200" dirty="0"/>
              <a:t>）</a:t>
            </a:r>
          </a:p>
        </p:txBody>
      </p:sp>
      <p:sp>
        <p:nvSpPr>
          <p:cNvPr id="11" name="文本框 10"/>
          <p:cNvSpPr txBox="1"/>
          <p:nvPr/>
        </p:nvSpPr>
        <p:spPr>
          <a:xfrm>
            <a:off x="985061" y="5690168"/>
            <a:ext cx="4886403" cy="276999"/>
          </a:xfrm>
          <a:prstGeom prst="rect">
            <a:avLst/>
          </a:prstGeom>
          <a:noFill/>
        </p:spPr>
        <p:txBody>
          <a:bodyPr wrap="square" rtlCol="0">
            <a:spAutoFit/>
          </a:bodyPr>
          <a:lstStyle/>
          <a:p>
            <a:r>
              <a:rPr kumimoji="1" lang="en-US" altLang="zh-CN" sz="1200" i="1" dirty="0"/>
              <a:t>Delta</a:t>
            </a:r>
            <a:r>
              <a:rPr kumimoji="1" lang="zh-CN" altLang="en-US" sz="1200" dirty="0"/>
              <a:t>对冲效果（衡量标准为</a:t>
            </a:r>
            <a:r>
              <a:rPr lang="zh-CN" altLang="en-US" sz="1200" dirty="0"/>
              <a:t>对冲费用的标准差与期权理论价格的比率</a:t>
            </a:r>
            <a:r>
              <a:rPr kumimoji="1" lang="zh-CN" altLang="en-US" sz="1200" dirty="0"/>
              <a:t>）</a:t>
            </a:r>
          </a:p>
        </p:txBody>
      </p:sp>
      <p:sp>
        <p:nvSpPr>
          <p:cNvPr id="12" name="文本框 11">
            <a:extLst>
              <a:ext uri="{FF2B5EF4-FFF2-40B4-BE49-F238E27FC236}">
                <a16:creationId xmlns:a16="http://schemas.microsoft.com/office/drawing/2014/main" id="{38C87912-3291-4714-9957-F4CF4216D524}"/>
              </a:ext>
            </a:extLst>
          </p:cNvPr>
          <p:cNvSpPr txBox="1"/>
          <p:nvPr/>
        </p:nvSpPr>
        <p:spPr>
          <a:xfrm>
            <a:off x="6926697" y="714750"/>
            <a:ext cx="1972206"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lang="zh-CN" altLang="en-US" noProof="0" dirty="0">
                <a:solidFill>
                  <a:prstClr val="white"/>
                </a:solidFill>
                <a:cs typeface="+mn-ea"/>
                <a:sym typeface="+mn-lt"/>
              </a:rPr>
              <a:t>另一</a:t>
            </a:r>
            <a:r>
              <a:rPr lang="zh-CN" altLang="en-US" noProof="0">
                <a:solidFill>
                  <a:prstClr val="white"/>
                </a:solidFill>
                <a:cs typeface="+mn-ea"/>
                <a:sym typeface="+mn-lt"/>
              </a:rPr>
              <a:t>组模拟价格</a:t>
            </a:r>
            <a:endParaRPr kumimoji="0" lang="zh-CN" altLang="en-US" sz="1800" b="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2B690E8-A9ED-47A6-8730-337502B137D3}"/>
                  </a:ext>
                </a:extLst>
              </p:cNvPr>
              <p:cNvSpPr txBox="1"/>
              <p:nvPr/>
            </p:nvSpPr>
            <p:spPr>
              <a:xfrm>
                <a:off x="6926697" y="3915392"/>
                <a:ext cx="4986335" cy="2089803"/>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100"/>
                  </a:spcBef>
                  <a:spcAft>
                    <a:spcPts val="100"/>
                  </a:spcAft>
                  <a:buFont typeface="Arial" panose="020B0604020202020204" pitchFamily="34" charset="0"/>
                  <a:buChar char="•"/>
                  <a:defRPr/>
                </a:pPr>
                <a:r>
                  <a:rPr lang="zh-CN" altLang="en-US" sz="1600" dirty="0">
                    <a:solidFill>
                      <a:prstClr val="black"/>
                    </a:solidFill>
                    <a:cs typeface="+mn-ea"/>
                    <a:sym typeface="+mn-lt"/>
                  </a:rPr>
                  <a:t>卖出一份看涨期权，对应需要</a:t>
                </a:r>
                <a14:m>
                  <m:oMath xmlns:m="http://schemas.openxmlformats.org/officeDocument/2006/math">
                    <m:sSub>
                      <m:sSubPr>
                        <m:ctrlPr>
                          <a:rPr lang="el-GR" altLang="zh-CN" sz="1600" i="1">
                            <a:solidFill>
                              <a:prstClr val="black"/>
                            </a:solidFill>
                            <a:latin typeface="Cambria Math" panose="02040503050406030204" pitchFamily="18" charset="0"/>
                            <a:ea typeface="Cambria Math" panose="02040503050406030204" pitchFamily="18" charset="0"/>
                            <a:cs typeface="+mn-ea"/>
                            <a:sym typeface="+mn-lt"/>
                          </a:rPr>
                        </m:ctrlPr>
                      </m:sSubPr>
                      <m:e>
                        <m:r>
                          <m:rPr>
                            <m:sty m:val="p"/>
                          </m:rPr>
                          <a:rPr lang="el-GR" altLang="zh-CN" sz="1600" i="1">
                            <a:solidFill>
                              <a:prstClr val="black"/>
                            </a:solidFill>
                            <a:latin typeface="Cambria Math" panose="02040503050406030204" pitchFamily="18" charset="0"/>
                            <a:ea typeface="Cambria Math" panose="02040503050406030204" pitchFamily="18" charset="0"/>
                            <a:cs typeface="+mn-ea"/>
                            <a:sym typeface="+mn-lt"/>
                          </a:rPr>
                          <m:t>Δ</m:t>
                        </m:r>
                      </m:e>
                      <m:sub>
                        <m:r>
                          <m:rPr>
                            <m:sty m:val="p"/>
                          </m:rPr>
                          <a:rPr lang="en-US" altLang="zh-CN" sz="1600" i="1">
                            <a:solidFill>
                              <a:prstClr val="black"/>
                            </a:solidFill>
                            <a:latin typeface="Cambria Math" panose="02040503050406030204" pitchFamily="18" charset="0"/>
                            <a:ea typeface="Cambria Math" panose="02040503050406030204" pitchFamily="18" charset="0"/>
                            <a:cs typeface="+mn-ea"/>
                            <a:sym typeface="+mn-lt"/>
                          </a:rPr>
                          <m:t>c</m:t>
                        </m:r>
                        <m:r>
                          <a:rPr lang="en-US" altLang="zh-CN" sz="1600" i="1">
                            <a:solidFill>
                              <a:prstClr val="black"/>
                            </a:solidFill>
                            <a:latin typeface="Cambria Math" panose="02040503050406030204" pitchFamily="18" charset="0"/>
                            <a:ea typeface="Cambria Math" panose="02040503050406030204" pitchFamily="18" charset="0"/>
                            <a:cs typeface="+mn-ea"/>
                            <a:sym typeface="+mn-lt"/>
                          </a:rPr>
                          <m:t>𝑎𝑙𝑙</m:t>
                        </m:r>
                      </m:sub>
                    </m:sSub>
                  </m:oMath>
                </a14:m>
                <a:r>
                  <a:rPr lang="zh-CN" altLang="en-US" sz="1600" dirty="0">
                    <a:solidFill>
                      <a:prstClr val="black"/>
                    </a:solidFill>
                    <a:cs typeface="+mn-ea"/>
                    <a:sym typeface="+mn-lt"/>
                  </a:rPr>
                  <a:t>份股票标的</a:t>
                </a:r>
                <a:endParaRPr lang="en-US" altLang="zh-CN" sz="1600" dirty="0">
                  <a:solidFill>
                    <a:prstClr val="black"/>
                  </a:solidFill>
                  <a:cs typeface="+mn-ea"/>
                  <a:sym typeface="+mn-lt"/>
                </a:endParaRPr>
              </a:p>
              <a:p>
                <a:pPr marL="285750" indent="-285750">
                  <a:lnSpc>
                    <a:spcPct val="130000"/>
                  </a:lnSpc>
                  <a:spcBef>
                    <a:spcPts val="100"/>
                  </a:spcBef>
                  <a:spcAft>
                    <a:spcPts val="100"/>
                  </a:spcAft>
                  <a:buFont typeface="Arial" panose="020B0604020202020204" pitchFamily="34" charset="0"/>
                  <a:buChar char="•"/>
                  <a:defRPr/>
                </a:pPr>
                <a14:m>
                  <m:oMath xmlns:m="http://schemas.openxmlformats.org/officeDocument/2006/math">
                    <m:sSub>
                      <m:sSubPr>
                        <m:ctrlPr>
                          <a:rPr lang="el-GR" altLang="zh-CN" sz="1600" i="1">
                            <a:solidFill>
                              <a:prstClr val="black"/>
                            </a:solidFill>
                            <a:latin typeface="Cambria Math" panose="02040503050406030204" pitchFamily="18" charset="0"/>
                            <a:ea typeface="Cambria Math" panose="02040503050406030204" pitchFamily="18" charset="0"/>
                            <a:cs typeface="+mn-ea"/>
                            <a:sym typeface="+mn-lt"/>
                          </a:rPr>
                        </m:ctrlPr>
                      </m:sSubPr>
                      <m:e>
                        <m:r>
                          <m:rPr>
                            <m:sty m:val="p"/>
                          </m:rPr>
                          <a:rPr lang="el-GR" altLang="zh-CN" sz="1600" i="1">
                            <a:solidFill>
                              <a:prstClr val="black"/>
                            </a:solidFill>
                            <a:latin typeface="Cambria Math" panose="02040503050406030204" pitchFamily="18" charset="0"/>
                            <a:ea typeface="Cambria Math" panose="02040503050406030204" pitchFamily="18" charset="0"/>
                            <a:cs typeface="+mn-ea"/>
                            <a:sym typeface="+mn-lt"/>
                          </a:rPr>
                          <m:t>Δ</m:t>
                        </m:r>
                      </m:e>
                      <m:sub>
                        <m:r>
                          <m:rPr>
                            <m:sty m:val="p"/>
                          </m:rPr>
                          <a:rPr lang="en-US" altLang="zh-CN" sz="1600" i="1">
                            <a:solidFill>
                              <a:prstClr val="black"/>
                            </a:solidFill>
                            <a:latin typeface="Cambria Math" panose="02040503050406030204" pitchFamily="18" charset="0"/>
                            <a:ea typeface="Cambria Math" panose="02040503050406030204" pitchFamily="18" charset="0"/>
                            <a:cs typeface="+mn-ea"/>
                            <a:sym typeface="+mn-lt"/>
                          </a:rPr>
                          <m:t>c</m:t>
                        </m:r>
                        <m:r>
                          <a:rPr lang="en-US" altLang="zh-CN" sz="1600" i="1">
                            <a:solidFill>
                              <a:prstClr val="black"/>
                            </a:solidFill>
                            <a:latin typeface="Cambria Math" panose="02040503050406030204" pitchFamily="18" charset="0"/>
                            <a:ea typeface="Cambria Math" panose="02040503050406030204" pitchFamily="18" charset="0"/>
                            <a:cs typeface="+mn-ea"/>
                            <a:sym typeface="+mn-lt"/>
                          </a:rPr>
                          <m:t>𝑎𝑙𝑙</m:t>
                        </m:r>
                      </m:sub>
                    </m:sSub>
                  </m:oMath>
                </a14:m>
                <a:r>
                  <a:rPr lang="zh-CN" altLang="en-US" sz="1600" dirty="0">
                    <a:solidFill>
                      <a:prstClr val="black"/>
                    </a:solidFill>
                    <a:cs typeface="+mn-ea"/>
                    <a:sym typeface="+mn-lt"/>
                  </a:rPr>
                  <a:t>随着股票价格和时间变化而不断改变，因此需要不断调整对冲头寸，这种策略叫动态对冲</a:t>
                </a:r>
                <a:endParaRPr lang="en-US" altLang="zh-CN" sz="1600" dirty="0">
                  <a:solidFill>
                    <a:prstClr val="black"/>
                  </a:solidFill>
                  <a:cs typeface="+mn-ea"/>
                  <a:sym typeface="+mn-lt"/>
                </a:endParaRPr>
              </a:p>
              <a:p>
                <a:pPr marL="285750" indent="-285750">
                  <a:lnSpc>
                    <a:spcPct val="130000"/>
                  </a:lnSpc>
                  <a:spcBef>
                    <a:spcPts val="100"/>
                  </a:spcBef>
                  <a:spcAft>
                    <a:spcPts val="100"/>
                  </a:spcAft>
                  <a:buFont typeface="Arial" panose="020B0604020202020204" pitchFamily="34" charset="0"/>
                  <a:buChar char="•"/>
                  <a:defRPr/>
                </a:pPr>
                <a:r>
                  <a:rPr lang="zh-CN" altLang="en-US" sz="1600" dirty="0">
                    <a:solidFill>
                      <a:prstClr val="black"/>
                    </a:solidFill>
                    <a:cs typeface="+mn-ea"/>
                    <a:sym typeface="+mn-lt"/>
                  </a:rPr>
                  <a:t>交易商一般每隔一段时间会将头寸重新平衡一次</a:t>
                </a:r>
                <a:endParaRPr lang="en-US" altLang="zh-CN" sz="1600" dirty="0">
                  <a:solidFill>
                    <a:prstClr val="black"/>
                  </a:solidFill>
                  <a:cs typeface="+mn-ea"/>
                  <a:sym typeface="+mn-lt"/>
                </a:endParaRPr>
              </a:p>
              <a:p>
                <a:pPr marL="285750" indent="-285750">
                  <a:lnSpc>
                    <a:spcPct val="130000"/>
                  </a:lnSpc>
                  <a:spcBef>
                    <a:spcPts val="100"/>
                  </a:spcBef>
                  <a:spcAft>
                    <a:spcPts val="100"/>
                  </a:spcAft>
                  <a:buFont typeface="Arial" panose="020B0604020202020204" pitchFamily="34" charset="0"/>
                  <a:buChar char="•"/>
                  <a:defRPr/>
                </a:pPr>
                <a:r>
                  <a:rPr lang="en-US" altLang="zh-CN" sz="1600" i="1" dirty="0">
                    <a:solidFill>
                      <a:prstClr val="black"/>
                    </a:solidFill>
                    <a:cs typeface="+mn-ea"/>
                    <a:sym typeface="+mn-lt"/>
                  </a:rPr>
                  <a:t>Gamma</a:t>
                </a:r>
                <a:r>
                  <a:rPr lang="zh-CN" altLang="en-US" sz="1600" dirty="0">
                    <a:solidFill>
                      <a:prstClr val="black"/>
                    </a:solidFill>
                    <a:cs typeface="+mn-ea"/>
                    <a:sym typeface="+mn-lt"/>
                  </a:rPr>
                  <a:t>值很大时，</a:t>
                </a:r>
                <a:r>
                  <a:rPr lang="en-US" altLang="zh-CN" sz="1600" i="1" dirty="0">
                    <a:solidFill>
                      <a:prstClr val="black"/>
                    </a:solidFill>
                    <a:cs typeface="+mn-ea"/>
                    <a:sym typeface="+mn-lt"/>
                  </a:rPr>
                  <a:t>Delta</a:t>
                </a:r>
                <a:r>
                  <a:rPr lang="zh-CN" altLang="en-US" sz="1600" dirty="0">
                    <a:solidFill>
                      <a:prstClr val="black"/>
                    </a:solidFill>
                    <a:cs typeface="+mn-ea"/>
                    <a:sym typeface="+mn-lt"/>
                  </a:rPr>
                  <a:t>对标的资产价格变动会很敏感，为了保持</a:t>
                </a:r>
                <a:r>
                  <a:rPr lang="en-US" altLang="zh-CN" sz="1600" i="1" dirty="0">
                    <a:solidFill>
                      <a:prstClr val="black"/>
                    </a:solidFill>
                    <a:cs typeface="+mn-ea"/>
                    <a:sym typeface="+mn-lt"/>
                  </a:rPr>
                  <a:t>Delta</a:t>
                </a:r>
                <a:r>
                  <a:rPr lang="zh-CN" altLang="en-US" sz="1600" dirty="0">
                    <a:solidFill>
                      <a:prstClr val="black"/>
                    </a:solidFill>
                    <a:cs typeface="+mn-ea"/>
                    <a:sym typeface="+mn-lt"/>
                  </a:rPr>
                  <a:t>中性就需要更加频繁的调整</a:t>
                </a:r>
                <a:endParaRPr lang="en-US" altLang="zh-CN" sz="1600" dirty="0">
                  <a:solidFill>
                    <a:prstClr val="black"/>
                  </a:solidFill>
                  <a:cs typeface="+mn-ea"/>
                  <a:sym typeface="+mn-lt"/>
                </a:endParaRPr>
              </a:p>
            </p:txBody>
          </p:sp>
        </mc:Choice>
        <mc:Fallback xmlns="">
          <p:sp>
            <p:nvSpPr>
              <p:cNvPr id="13" name="文本框 12">
                <a:extLst>
                  <a:ext uri="{FF2B5EF4-FFF2-40B4-BE49-F238E27FC236}">
                    <a16:creationId xmlns="" xmlns:a16="http://schemas.microsoft.com/office/drawing/2014/main" xmlns:a14="http://schemas.microsoft.com/office/drawing/2010/main" id="{22B690E8-A9ED-47A6-8730-337502B137D3}"/>
                  </a:ext>
                </a:extLst>
              </p:cNvPr>
              <p:cNvSpPr txBox="1">
                <a:spLocks noRot="1" noChangeAspect="1" noMove="1" noResize="1" noEditPoints="1" noAdjustHandles="1" noChangeArrowheads="1" noChangeShapeType="1" noTextEdit="1"/>
              </p:cNvSpPr>
              <p:nvPr/>
            </p:nvSpPr>
            <p:spPr>
              <a:xfrm>
                <a:off x="6926697" y="3915392"/>
                <a:ext cx="4986335" cy="2089803"/>
              </a:xfrm>
              <a:prstGeom prst="rect">
                <a:avLst/>
              </a:prstGeom>
              <a:blipFill rotWithShape="0">
                <a:blip r:embed="rId5"/>
                <a:stretch>
                  <a:fillRect l="-365" b="-867"/>
                </a:stretch>
              </a:blipFill>
              <a:ln w="19050">
                <a:solidFill>
                  <a:srgbClr val="972022"/>
                </a:solidFill>
                <a:prstDash val="sysDash"/>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38C87912-3291-4714-9957-F4CF4216D524}"/>
              </a:ext>
            </a:extLst>
          </p:cNvPr>
          <p:cNvSpPr txBox="1"/>
          <p:nvPr/>
        </p:nvSpPr>
        <p:spPr>
          <a:xfrm>
            <a:off x="6926697" y="3543217"/>
            <a:ext cx="2104182"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lang="en-US" altLang="zh-CN" i="1" noProof="0" dirty="0">
                <a:solidFill>
                  <a:prstClr val="white"/>
                </a:solidFill>
                <a:cs typeface="+mn-ea"/>
                <a:sym typeface="+mn-lt"/>
              </a:rPr>
              <a:t>Delta</a:t>
            </a:r>
            <a:r>
              <a:rPr lang="zh-CN" altLang="en-US" noProof="0" dirty="0">
                <a:solidFill>
                  <a:prstClr val="white"/>
                </a:solidFill>
                <a:cs typeface="+mn-ea"/>
                <a:sym typeface="+mn-lt"/>
              </a:rPr>
              <a:t>动态对冲策略</a:t>
            </a:r>
            <a:endParaRPr kumimoji="0" lang="zh-CN" altLang="en-US" sz="1800" b="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1864239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Gamma </a:t>
            </a:r>
            <a:r>
              <a:rPr lang="en-US" altLang="zh-CN" i="1" dirty="0">
                <a:solidFill>
                  <a:prstClr val="black"/>
                </a:solidFill>
                <a:latin typeface="Times New Roman" panose="020F0502020204030204"/>
                <a:ea typeface="微软雅黑"/>
                <a:cs typeface="+mn-ea"/>
                <a:sym typeface="+mn-lt"/>
              </a:rPr>
              <a:t>Strategy</a:t>
            </a:r>
            <a:endParaRPr lang="zh-CN" altLang="en-US" dirty="0">
              <a:latin typeface="+mn-lt"/>
              <a:ea typeface="+mn-ea"/>
              <a:cs typeface="+mn-ea"/>
              <a:sym typeface="+mn-lt"/>
            </a:endParaRPr>
          </a:p>
        </p:txBody>
      </p:sp>
      <p:sp>
        <p:nvSpPr>
          <p:cNvPr id="2" name="灯片编号占位符 1">
            <a:extLst>
              <a:ext uri="{FF2B5EF4-FFF2-40B4-BE49-F238E27FC236}">
                <a16:creationId xmlns:a16="http://schemas.microsoft.com/office/drawing/2014/main" id="{1902C09B-8F01-4772-B1F2-70F4DB69F306}"/>
              </a:ext>
            </a:extLst>
          </p:cNvPr>
          <p:cNvSpPr>
            <a:spLocks noGrp="1"/>
          </p:cNvSpPr>
          <p:nvPr>
            <p:ph type="sldNum" sz="quarter" idx="12"/>
          </p:nvPr>
        </p:nvSpPr>
        <p:spPr/>
        <p:txBody>
          <a:bodyPr/>
          <a:lstStyle/>
          <a:p>
            <a:fld id="{1EA6C56D-0CE0-47FB-86BA-7B1B4E55B176}" type="slidenum">
              <a:rPr lang="zh-CN" altLang="en-US" smtClean="0"/>
              <a:pPr/>
              <a:t>33</a:t>
            </a:fld>
            <a:endParaRPr lang="zh-CN" altLang="en-US" dirty="0"/>
          </a:p>
        </p:txBody>
      </p:sp>
      <p:sp>
        <p:nvSpPr>
          <p:cNvPr id="20" name="文本框 19">
            <a:extLst>
              <a:ext uri="{FF2B5EF4-FFF2-40B4-BE49-F238E27FC236}">
                <a16:creationId xmlns:a16="http://schemas.microsoft.com/office/drawing/2014/main" id="{22B690E8-A9ED-47A6-8730-337502B137D3}"/>
              </a:ext>
            </a:extLst>
          </p:cNvPr>
          <p:cNvSpPr txBox="1"/>
          <p:nvPr/>
        </p:nvSpPr>
        <p:spPr>
          <a:xfrm>
            <a:off x="394594" y="3693288"/>
            <a:ext cx="5692931" cy="3075714"/>
          </a:xfrm>
          <a:prstGeom prst="rect">
            <a:avLst/>
          </a:prstGeom>
          <a:noFill/>
          <a:ln w="19050">
            <a:solidFill>
              <a:srgbClr val="972022"/>
            </a:solidFill>
            <a:prstDash val="sysDash"/>
          </a:ln>
        </p:spPr>
        <p:txBody>
          <a:bodyPr wrap="square" rtlCol="0">
            <a:spAutoFit/>
          </a:bodyPr>
          <a:lstStyle/>
          <a:p>
            <a:pPr marL="285750" lvl="0" indent="-285750">
              <a:lnSpc>
                <a:spcPct val="130000"/>
              </a:lnSpc>
              <a:spcBef>
                <a:spcPts val="200"/>
              </a:spcBef>
              <a:spcAft>
                <a:spcPts val="20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rPr>
              <a:t>标的资产的</a:t>
            </a:r>
            <a:r>
              <a:rPr lang="en-US" altLang="zh-CN" sz="1600" i="1" dirty="0">
                <a:solidFill>
                  <a:prstClr val="black"/>
                </a:solidFill>
                <a:latin typeface="Times New Roman" panose="020F0502020204030204"/>
                <a:ea typeface="微软雅黑"/>
                <a:cs typeface="+mn-ea"/>
                <a:sym typeface="+mn-lt"/>
              </a:rPr>
              <a:t>Gamma</a:t>
            </a:r>
            <a:r>
              <a:rPr lang="zh-CN" altLang="en-US" sz="1600" dirty="0">
                <a:solidFill>
                  <a:prstClr val="black"/>
                </a:solidFill>
                <a:latin typeface="Times New Roman" panose="020F0502020204030204"/>
                <a:ea typeface="微软雅黑"/>
                <a:cs typeface="+mn-ea"/>
                <a:sym typeface="+mn-lt"/>
              </a:rPr>
              <a:t>为</a:t>
            </a:r>
            <a:r>
              <a:rPr lang="en-US" altLang="zh-CN" sz="1600" dirty="0">
                <a:solidFill>
                  <a:prstClr val="black"/>
                </a:solidFill>
                <a:latin typeface="Times New Roman" panose="020F0502020204030204"/>
                <a:ea typeface="微软雅黑"/>
                <a:cs typeface="+mn-ea"/>
                <a:sym typeface="+mn-lt"/>
              </a:rPr>
              <a:t>0</a:t>
            </a:r>
            <a:r>
              <a:rPr lang="zh-CN" altLang="en-US" sz="1600" dirty="0">
                <a:solidFill>
                  <a:prstClr val="black"/>
                </a:solidFill>
                <a:latin typeface="Times New Roman" panose="020F0502020204030204"/>
                <a:ea typeface="微软雅黑"/>
                <a:cs typeface="+mn-ea"/>
                <a:sym typeface="+mn-lt"/>
              </a:rPr>
              <a:t>，</a:t>
            </a:r>
            <a:r>
              <a:rPr lang="en-US" altLang="zh-CN" sz="1600" i="1" dirty="0">
                <a:solidFill>
                  <a:prstClr val="black"/>
                </a:solidFill>
                <a:latin typeface="Times New Roman" panose="020F0502020204030204"/>
                <a:ea typeface="微软雅黑"/>
                <a:cs typeface="+mn-ea"/>
                <a:sym typeface="+mn-lt"/>
              </a:rPr>
              <a:t>Gamma</a:t>
            </a:r>
            <a:r>
              <a:rPr lang="zh-CN" altLang="en-US" sz="1600" dirty="0">
                <a:solidFill>
                  <a:prstClr val="black"/>
                </a:solidFill>
                <a:latin typeface="Times New Roman" panose="020F0502020204030204"/>
                <a:ea typeface="微软雅黑"/>
                <a:cs typeface="+mn-ea"/>
                <a:sym typeface="+mn-lt"/>
              </a:rPr>
              <a:t>对冲需要在</a:t>
            </a:r>
            <a:r>
              <a:rPr kumimoji="0" lang="zh-CN" altLang="en-US" sz="1600" b="0" i="0"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rPr>
              <a:t>在</a:t>
            </a:r>
            <a:r>
              <a:rPr kumimoji="0" lang="en-US" altLang="zh-CN" sz="1600" b="0" i="1"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rPr>
              <a:t>Delta</a:t>
            </a:r>
            <a:r>
              <a:rPr kumimoji="0" lang="zh-CN" altLang="en-US" sz="1600" b="0" i="0"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rPr>
              <a:t>中性的交易组合中引入新的期权使其成为</a:t>
            </a:r>
            <a:r>
              <a:rPr lang="en-US" altLang="zh-CN" sz="1600" i="1" dirty="0">
                <a:solidFill>
                  <a:prstClr val="black"/>
                </a:solidFill>
                <a:latin typeface="Times New Roman" panose="020F0502020204030204"/>
                <a:ea typeface="微软雅黑"/>
                <a:cs typeface="+mn-ea"/>
                <a:sym typeface="+mn-lt"/>
              </a:rPr>
              <a:t>Gamma</a:t>
            </a:r>
            <a:r>
              <a:rPr lang="zh-CN" altLang="en-US" sz="1600" dirty="0">
                <a:solidFill>
                  <a:prstClr val="black"/>
                </a:solidFill>
                <a:latin typeface="Times New Roman" panose="020F0502020204030204"/>
                <a:ea typeface="微软雅黑"/>
                <a:cs typeface="+mn-ea"/>
                <a:sym typeface="+mn-lt"/>
              </a:rPr>
              <a:t>中性</a:t>
            </a:r>
            <a:endParaRPr lang="en-US" altLang="zh-CN" sz="1600" dirty="0">
              <a:solidFill>
                <a:prstClr val="black"/>
              </a:solidFill>
              <a:latin typeface="Times New Roman" panose="020F0502020204030204"/>
              <a:ea typeface="微软雅黑"/>
              <a:cs typeface="+mn-ea"/>
              <a:sym typeface="+mn-lt"/>
            </a:endParaRPr>
          </a:p>
          <a:p>
            <a:pPr marL="285750" lvl="0" indent="-285750">
              <a:lnSpc>
                <a:spcPct val="130000"/>
              </a:lnSpc>
              <a:spcBef>
                <a:spcPts val="200"/>
              </a:spcBef>
              <a:spcAft>
                <a:spcPts val="20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rPr>
              <a:t>引入新的期权可能会改变交易组合的</a:t>
            </a:r>
            <a:r>
              <a:rPr lang="en-US" altLang="zh-CN" sz="1600" i="1" dirty="0">
                <a:solidFill>
                  <a:prstClr val="black"/>
                </a:solidFill>
                <a:latin typeface="Times New Roman" panose="020F0502020204030204"/>
                <a:ea typeface="微软雅黑"/>
                <a:cs typeface="+mn-ea"/>
                <a:sym typeface="+mn-lt"/>
              </a:rPr>
              <a:t>Delta</a:t>
            </a:r>
            <a:r>
              <a:rPr lang="zh-CN" altLang="en-US" sz="1600" dirty="0">
                <a:solidFill>
                  <a:prstClr val="black"/>
                </a:solidFill>
                <a:latin typeface="Times New Roman" panose="020F0502020204030204"/>
                <a:ea typeface="微软雅黑"/>
                <a:cs typeface="+mn-ea"/>
                <a:sym typeface="+mn-lt"/>
              </a:rPr>
              <a:t>，因此需要调整标的资产的数量保证</a:t>
            </a:r>
            <a:r>
              <a:rPr lang="en-US" altLang="zh-CN" sz="1600" i="1" dirty="0">
                <a:solidFill>
                  <a:prstClr val="black"/>
                </a:solidFill>
                <a:latin typeface="Times New Roman" panose="020F0502020204030204"/>
                <a:ea typeface="微软雅黑"/>
                <a:cs typeface="+mn-ea"/>
                <a:sym typeface="+mn-lt"/>
              </a:rPr>
              <a:t>Delta</a:t>
            </a:r>
            <a:r>
              <a:rPr lang="zh-CN" altLang="en-US" sz="1600" dirty="0">
                <a:solidFill>
                  <a:prstClr val="black"/>
                </a:solidFill>
                <a:latin typeface="Times New Roman" panose="020F0502020204030204"/>
                <a:ea typeface="微软雅黑"/>
                <a:cs typeface="+mn-ea"/>
                <a:sym typeface="+mn-lt"/>
              </a:rPr>
              <a:t>中性</a:t>
            </a:r>
            <a:endParaRPr lang="en-US" altLang="zh-CN" sz="1600" dirty="0">
              <a:solidFill>
                <a:prstClr val="black"/>
              </a:solidFill>
              <a:latin typeface="Times New Roman" panose="020F0502020204030204"/>
              <a:ea typeface="微软雅黑"/>
              <a:cs typeface="+mn-ea"/>
              <a:sym typeface="+mn-lt"/>
            </a:endParaRPr>
          </a:p>
          <a:p>
            <a:pPr marL="285750" lvl="0" indent="-285750">
              <a:lnSpc>
                <a:spcPct val="130000"/>
              </a:lnSpc>
              <a:spcBef>
                <a:spcPts val="200"/>
              </a:spcBef>
              <a:spcAft>
                <a:spcPts val="200"/>
              </a:spcAft>
              <a:buFont typeface="Arial" panose="020B0604020202020204" pitchFamily="34" charset="0"/>
              <a:buChar char="•"/>
              <a:defRPr/>
            </a:pPr>
            <a:r>
              <a:rPr lang="zh-CN" altLang="en-US" sz="1600" dirty="0">
                <a:solidFill>
                  <a:prstClr val="black"/>
                </a:solidFill>
                <a:latin typeface="Times New Roman" panose="020F0502020204030204"/>
                <a:ea typeface="微软雅黑"/>
                <a:cs typeface="+mn-ea"/>
                <a:sym typeface="+mn-lt"/>
              </a:rPr>
              <a:t>例如：某一交易组合为</a:t>
            </a:r>
            <a:r>
              <a:rPr lang="en-US" altLang="zh-CN" sz="1600" i="1" dirty="0">
                <a:solidFill>
                  <a:prstClr val="black"/>
                </a:solidFill>
                <a:latin typeface="Times New Roman" panose="020F0502020204030204"/>
                <a:ea typeface="微软雅黑"/>
                <a:cs typeface="+mn-ea"/>
                <a:sym typeface="+mn-lt"/>
              </a:rPr>
              <a:t>Delta</a:t>
            </a:r>
            <a:r>
              <a:rPr lang="zh-CN" altLang="en-US" sz="1600" dirty="0">
                <a:solidFill>
                  <a:prstClr val="black"/>
                </a:solidFill>
                <a:latin typeface="Times New Roman" panose="020F0502020204030204"/>
                <a:ea typeface="微软雅黑"/>
                <a:cs typeface="+mn-ea"/>
                <a:sym typeface="+mn-lt"/>
              </a:rPr>
              <a:t>中性，</a:t>
            </a:r>
            <a:r>
              <a:rPr lang="en-US" altLang="zh-CN" sz="1600" i="1" dirty="0">
                <a:solidFill>
                  <a:prstClr val="black"/>
                </a:solidFill>
                <a:latin typeface="Times New Roman" panose="020F0502020204030204"/>
                <a:ea typeface="微软雅黑"/>
                <a:cs typeface="+mn-ea"/>
                <a:sym typeface="+mn-lt"/>
              </a:rPr>
              <a:t>Gamma</a:t>
            </a:r>
            <a:r>
              <a:rPr lang="zh-CN" altLang="en-US" sz="1600" dirty="0">
                <a:solidFill>
                  <a:prstClr val="black"/>
                </a:solidFill>
                <a:latin typeface="Times New Roman" panose="020F0502020204030204"/>
                <a:ea typeface="微软雅黑"/>
                <a:cs typeface="+mn-ea"/>
                <a:sym typeface="+mn-lt"/>
              </a:rPr>
              <a:t>为</a:t>
            </a:r>
            <a:r>
              <a:rPr lang="en-US" altLang="zh-CN" sz="1600" dirty="0">
                <a:solidFill>
                  <a:prstClr val="black"/>
                </a:solidFill>
                <a:latin typeface="Times New Roman" panose="020F0502020204030204"/>
                <a:ea typeface="微软雅黑"/>
                <a:cs typeface="+mn-ea"/>
                <a:sym typeface="+mn-lt"/>
              </a:rPr>
              <a:t>-3000</a:t>
            </a:r>
            <a:r>
              <a:rPr lang="zh-CN" altLang="en-US" sz="1600" dirty="0">
                <a:solidFill>
                  <a:prstClr val="black"/>
                </a:solidFill>
                <a:latin typeface="Times New Roman" panose="020F0502020204030204"/>
                <a:ea typeface="微软雅黑"/>
                <a:cs typeface="+mn-ea"/>
                <a:sym typeface="+mn-lt"/>
              </a:rPr>
              <a:t>，某个正在交易的期权</a:t>
            </a:r>
            <a:r>
              <a:rPr lang="en-US" altLang="zh-CN" sz="1600" i="1" dirty="0">
                <a:solidFill>
                  <a:prstClr val="black"/>
                </a:solidFill>
                <a:latin typeface="Times New Roman" panose="020F0502020204030204"/>
                <a:ea typeface="微软雅黑"/>
                <a:cs typeface="+mn-ea"/>
                <a:sym typeface="+mn-lt"/>
              </a:rPr>
              <a:t>Delta</a:t>
            </a:r>
            <a:r>
              <a:rPr lang="zh-CN" altLang="en-US" sz="1600" dirty="0">
                <a:solidFill>
                  <a:prstClr val="black"/>
                </a:solidFill>
                <a:latin typeface="Times New Roman" panose="020F0502020204030204"/>
                <a:ea typeface="微软雅黑"/>
                <a:cs typeface="+mn-ea"/>
                <a:sym typeface="+mn-lt"/>
              </a:rPr>
              <a:t>和</a:t>
            </a:r>
            <a:r>
              <a:rPr lang="en-US" altLang="zh-CN" sz="1600" i="1" dirty="0">
                <a:solidFill>
                  <a:prstClr val="black"/>
                </a:solidFill>
                <a:latin typeface="Times New Roman" panose="020F0502020204030204"/>
                <a:ea typeface="微软雅黑"/>
                <a:cs typeface="+mn-ea"/>
                <a:sym typeface="+mn-lt"/>
              </a:rPr>
              <a:t>Gamma</a:t>
            </a:r>
            <a:r>
              <a:rPr lang="zh-CN" altLang="en-US" sz="1600" dirty="0">
                <a:solidFill>
                  <a:prstClr val="black"/>
                </a:solidFill>
                <a:latin typeface="Times New Roman" panose="020F0502020204030204"/>
                <a:ea typeface="微软雅黑"/>
                <a:cs typeface="+mn-ea"/>
                <a:sym typeface="+mn-lt"/>
              </a:rPr>
              <a:t>分别为</a:t>
            </a:r>
            <a:r>
              <a:rPr lang="en-US" altLang="zh-CN" sz="1600" dirty="0">
                <a:solidFill>
                  <a:prstClr val="black"/>
                </a:solidFill>
                <a:latin typeface="Times New Roman" panose="020F0502020204030204"/>
                <a:ea typeface="微软雅黑"/>
                <a:cs typeface="+mn-ea"/>
                <a:sym typeface="+mn-lt"/>
              </a:rPr>
              <a:t>0.62</a:t>
            </a:r>
            <a:r>
              <a:rPr lang="zh-CN" altLang="en-US" sz="1600" dirty="0">
                <a:solidFill>
                  <a:prstClr val="black"/>
                </a:solidFill>
                <a:latin typeface="Times New Roman" panose="020F0502020204030204"/>
                <a:ea typeface="微软雅黑"/>
                <a:cs typeface="+mn-ea"/>
                <a:sym typeface="+mn-lt"/>
              </a:rPr>
              <a:t>和</a:t>
            </a:r>
            <a:r>
              <a:rPr lang="en-US" altLang="zh-CN" sz="1600" dirty="0">
                <a:solidFill>
                  <a:prstClr val="black"/>
                </a:solidFill>
                <a:latin typeface="Times New Roman" panose="020F0502020204030204"/>
                <a:ea typeface="微软雅黑"/>
                <a:cs typeface="+mn-ea"/>
                <a:sym typeface="+mn-lt"/>
              </a:rPr>
              <a:t>1.50</a:t>
            </a:r>
            <a:r>
              <a:rPr lang="zh-CN" altLang="en-US" sz="1600" dirty="0">
                <a:solidFill>
                  <a:prstClr val="black"/>
                </a:solidFill>
                <a:latin typeface="Times New Roman" panose="020F0502020204030204"/>
                <a:ea typeface="微软雅黑"/>
                <a:cs typeface="+mn-ea"/>
                <a:sym typeface="+mn-lt"/>
              </a:rPr>
              <a:t>，在交易组合中加入</a:t>
            </a:r>
            <a:r>
              <a:rPr lang="en-US" altLang="zh-CN" sz="1600" dirty="0">
                <a:solidFill>
                  <a:prstClr val="black"/>
                </a:solidFill>
                <a:latin typeface="Times New Roman" panose="020F0502020204030204"/>
                <a:ea typeface="微软雅黑"/>
                <a:cs typeface="+mn-ea"/>
                <a:sym typeface="+mn-lt"/>
              </a:rPr>
              <a:t>3000/1.5=2000</a:t>
            </a:r>
            <a:r>
              <a:rPr lang="zh-CN" altLang="en-US" sz="1600" dirty="0">
                <a:solidFill>
                  <a:prstClr val="black"/>
                </a:solidFill>
                <a:latin typeface="Times New Roman" panose="020F0502020204030204"/>
                <a:ea typeface="微软雅黑"/>
                <a:cs typeface="+mn-ea"/>
                <a:sym typeface="+mn-lt"/>
              </a:rPr>
              <a:t>份期权会使得此交易组合为</a:t>
            </a:r>
            <a:r>
              <a:rPr lang="en-US" altLang="zh-CN" sz="1600" i="1" dirty="0">
                <a:solidFill>
                  <a:prstClr val="black"/>
                </a:solidFill>
                <a:latin typeface="Times New Roman" panose="020F0502020204030204"/>
                <a:ea typeface="微软雅黑"/>
                <a:cs typeface="+mn-ea"/>
                <a:sym typeface="+mn-lt"/>
              </a:rPr>
              <a:t>Gamma</a:t>
            </a:r>
            <a:r>
              <a:rPr lang="zh-CN" altLang="en-US" sz="1600" dirty="0">
                <a:solidFill>
                  <a:prstClr val="black"/>
                </a:solidFill>
                <a:latin typeface="Times New Roman" panose="020F0502020204030204"/>
                <a:ea typeface="微软雅黑"/>
                <a:cs typeface="+mn-ea"/>
                <a:sym typeface="+mn-lt"/>
              </a:rPr>
              <a:t>中性。这时交易组合的</a:t>
            </a:r>
            <a:r>
              <a:rPr lang="en-US" altLang="zh-CN" sz="1600" i="1" dirty="0">
                <a:solidFill>
                  <a:prstClr val="black"/>
                </a:solidFill>
                <a:latin typeface="Times New Roman" panose="020F0502020204030204"/>
                <a:ea typeface="微软雅黑"/>
                <a:cs typeface="+mn-ea"/>
                <a:sym typeface="+mn-lt"/>
              </a:rPr>
              <a:t>Delta</a:t>
            </a:r>
            <a:r>
              <a:rPr lang="zh-CN" altLang="en-US" sz="1600" dirty="0">
                <a:solidFill>
                  <a:prstClr val="black"/>
                </a:solidFill>
                <a:latin typeface="Times New Roman" panose="020F0502020204030204"/>
                <a:ea typeface="微软雅黑"/>
                <a:cs typeface="+mn-ea"/>
                <a:sym typeface="+mn-lt"/>
              </a:rPr>
              <a:t>变为</a:t>
            </a:r>
            <a:r>
              <a:rPr lang="en-US" altLang="zh-CN" sz="1600" dirty="0">
                <a:solidFill>
                  <a:prstClr val="black"/>
                </a:solidFill>
                <a:latin typeface="Times New Roman" panose="020F0502020204030204"/>
                <a:ea typeface="微软雅黑"/>
                <a:cs typeface="+mn-ea"/>
                <a:sym typeface="+mn-lt"/>
              </a:rPr>
              <a:t>2000</a:t>
            </a:r>
            <a:r>
              <a:rPr lang="zh-CN" altLang="en-US" sz="1600" dirty="0">
                <a:solidFill>
                  <a:prstClr val="black"/>
                </a:solidFill>
                <a:latin typeface="Times New Roman" panose="020F0502020204030204"/>
                <a:ea typeface="微软雅黑"/>
                <a:cs typeface="+mn-ea"/>
                <a:sym typeface="+mn-lt"/>
              </a:rPr>
              <a:t>*</a:t>
            </a:r>
            <a:r>
              <a:rPr lang="en-US" altLang="zh-CN" sz="1600" dirty="0">
                <a:solidFill>
                  <a:prstClr val="black"/>
                </a:solidFill>
                <a:latin typeface="Times New Roman" panose="020F0502020204030204"/>
                <a:ea typeface="微软雅黑"/>
                <a:cs typeface="+mn-ea"/>
                <a:sym typeface="+mn-lt"/>
              </a:rPr>
              <a:t>0.62=1240</a:t>
            </a:r>
            <a:r>
              <a:rPr lang="zh-CN" altLang="en-US" sz="1600" dirty="0">
                <a:solidFill>
                  <a:prstClr val="black"/>
                </a:solidFill>
                <a:latin typeface="Times New Roman" panose="020F0502020204030204"/>
                <a:ea typeface="微软雅黑"/>
                <a:cs typeface="+mn-ea"/>
                <a:sym typeface="+mn-lt"/>
              </a:rPr>
              <a:t>，为了保持</a:t>
            </a:r>
            <a:r>
              <a:rPr lang="en-US" altLang="zh-CN" sz="1600" i="1" dirty="0">
                <a:solidFill>
                  <a:prstClr val="black"/>
                </a:solidFill>
                <a:latin typeface="Times New Roman" panose="020F0502020204030204"/>
                <a:ea typeface="微软雅黑"/>
                <a:cs typeface="+mn-ea"/>
                <a:sym typeface="+mn-lt"/>
              </a:rPr>
              <a:t>Delta</a:t>
            </a:r>
            <a:r>
              <a:rPr lang="zh-CN" altLang="en-US" sz="1600" dirty="0">
                <a:solidFill>
                  <a:prstClr val="black"/>
                </a:solidFill>
                <a:latin typeface="Times New Roman" panose="020F0502020204030204"/>
                <a:ea typeface="微软雅黑"/>
                <a:cs typeface="+mn-ea"/>
                <a:sym typeface="+mn-lt"/>
              </a:rPr>
              <a:t>中性，需要卖出</a:t>
            </a:r>
            <a:r>
              <a:rPr lang="en-US" altLang="zh-CN" sz="1600" dirty="0">
                <a:solidFill>
                  <a:prstClr val="black"/>
                </a:solidFill>
                <a:latin typeface="Times New Roman" panose="020F0502020204030204"/>
                <a:ea typeface="微软雅黑"/>
                <a:cs typeface="+mn-ea"/>
                <a:sym typeface="+mn-lt"/>
              </a:rPr>
              <a:t>1240</a:t>
            </a:r>
            <a:r>
              <a:rPr lang="zh-CN" altLang="en-US" sz="1600" dirty="0">
                <a:solidFill>
                  <a:prstClr val="black"/>
                </a:solidFill>
                <a:latin typeface="Times New Roman" panose="020F0502020204030204"/>
                <a:ea typeface="微软雅黑"/>
                <a:cs typeface="+mn-ea"/>
                <a:sym typeface="+mn-lt"/>
              </a:rPr>
              <a:t>份标的资产</a:t>
            </a:r>
            <a:endParaRPr lang="en-US" altLang="zh-CN" sz="1600" dirty="0">
              <a:solidFill>
                <a:prstClr val="black"/>
              </a:solidFill>
              <a:latin typeface="Times New Roman" panose="020F0502020204030204"/>
              <a:ea typeface="微软雅黑"/>
              <a:cs typeface="+mn-ea"/>
              <a:sym typeface="+mn-lt"/>
            </a:endParaRPr>
          </a:p>
        </p:txBody>
      </p:sp>
      <p:sp>
        <p:nvSpPr>
          <p:cNvPr id="15" name="文本框 14">
            <a:extLst>
              <a:ext uri="{FF2B5EF4-FFF2-40B4-BE49-F238E27FC236}">
                <a16:creationId xmlns:a16="http://schemas.microsoft.com/office/drawing/2014/main" id="{B1A88F7B-CB0A-4173-B58D-D952746BB86A}"/>
              </a:ext>
            </a:extLst>
          </p:cNvPr>
          <p:cNvSpPr txBox="1"/>
          <p:nvPr/>
        </p:nvSpPr>
        <p:spPr>
          <a:xfrm>
            <a:off x="394594" y="3323956"/>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lang="en-US" altLang="zh-CN" i="1" noProof="0" dirty="0">
                <a:solidFill>
                  <a:prstClr val="white"/>
                </a:solidFill>
                <a:cs typeface="+mn-ea"/>
                <a:sym typeface="+mn-lt"/>
              </a:rPr>
              <a:t>Gamma</a:t>
            </a:r>
            <a:r>
              <a:rPr lang="zh-CN" altLang="en-US" noProof="0" dirty="0">
                <a:solidFill>
                  <a:prstClr val="white"/>
                </a:solidFill>
                <a:cs typeface="+mn-ea"/>
                <a:sym typeface="+mn-lt"/>
              </a:rPr>
              <a:t>对冲</a:t>
            </a:r>
            <a:endParaRPr kumimoji="0" lang="zh-CN" altLang="en-US" sz="1800" b="0" u="none" strike="noStrike" kern="1200" cap="none" spc="0" normalizeH="0" baseline="0" noProof="0" dirty="0">
              <a:ln>
                <a:noFill/>
              </a:ln>
              <a:solidFill>
                <a:prstClr val="white"/>
              </a:solidFill>
              <a:effectLst/>
              <a:uLnTx/>
              <a:uFillTx/>
              <a:cs typeface="+mn-ea"/>
              <a:sym typeface="+mn-lt"/>
            </a:endParaRPr>
          </a:p>
        </p:txBody>
      </p:sp>
      <p:pic>
        <p:nvPicPr>
          <p:cNvPr id="8" name="图片 7">
            <a:extLst>
              <a:ext uri="{FF2B5EF4-FFF2-40B4-BE49-F238E27FC236}">
                <a16:creationId xmlns:a16="http://schemas.microsoft.com/office/drawing/2014/main" id="{75994A51-386B-4722-BC57-5389682C13C3}"/>
              </a:ext>
            </a:extLst>
          </p:cNvPr>
          <p:cNvPicPr>
            <a:picLocks noChangeAspect="1"/>
          </p:cNvPicPr>
          <p:nvPr/>
        </p:nvPicPr>
        <p:blipFill>
          <a:blip r:embed="rId3"/>
          <a:stretch>
            <a:fillRect/>
          </a:stretch>
        </p:blipFill>
        <p:spPr>
          <a:xfrm>
            <a:off x="6836382" y="2498585"/>
            <a:ext cx="4292882" cy="3609378"/>
          </a:xfrm>
          <a:prstGeom prst="rect">
            <a:avLst/>
          </a:prstGeom>
        </p:spPr>
      </p:pic>
      <p:sp>
        <p:nvSpPr>
          <p:cNvPr id="9" name="文本框 8">
            <a:extLst>
              <a:ext uri="{FF2B5EF4-FFF2-40B4-BE49-F238E27FC236}">
                <a16:creationId xmlns:a16="http://schemas.microsoft.com/office/drawing/2014/main" id="{22B690E8-A9ED-47A6-8730-337502B137D3}"/>
              </a:ext>
            </a:extLst>
          </p:cNvPr>
          <p:cNvSpPr txBox="1"/>
          <p:nvPr/>
        </p:nvSpPr>
        <p:spPr>
          <a:xfrm>
            <a:off x="6657743" y="854947"/>
            <a:ext cx="4986335" cy="1398332"/>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lnSpc>
                <a:spcPct val="130000"/>
              </a:lnSpc>
              <a:spcBef>
                <a:spcPts val="0"/>
              </a:spcBef>
              <a:spcAft>
                <a:spcPts val="50"/>
              </a:spcAft>
              <a:buClrTx/>
              <a:buSzTx/>
              <a:tabLst/>
              <a:defRPr/>
            </a:pPr>
            <a:r>
              <a:rPr lang="en-US" altLang="zh-CN" sz="1600" i="1" dirty="0">
                <a:sym typeface="+mn-lt"/>
              </a:rPr>
              <a:t>Remarks</a:t>
            </a:r>
            <a:r>
              <a:rPr lang="zh-CN" altLang="en-US" sz="1600" dirty="0">
                <a:sym typeface="+mn-lt"/>
              </a:rPr>
              <a:t>：</a:t>
            </a:r>
            <a:endParaRPr lang="en-US" altLang="zh-CN" sz="1600" dirty="0">
              <a:sym typeface="+mn-lt"/>
            </a:endParaRPr>
          </a:p>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tabLst/>
              <a:defRPr/>
            </a:pPr>
            <a:r>
              <a:rPr lang="zh-CN" altLang="en-US" sz="1600" dirty="0">
                <a:sym typeface="+mn-lt"/>
              </a:rPr>
              <a:t>看涨期权从虚值变为实值时，</a:t>
            </a:r>
            <a:r>
              <a:rPr lang="en-US" altLang="zh-CN" sz="1600" i="1" dirty="0">
                <a:sym typeface="+mn-lt"/>
              </a:rPr>
              <a:t>Delta</a:t>
            </a:r>
            <a:r>
              <a:rPr lang="zh-CN" altLang="en-US" sz="1600" dirty="0">
                <a:sym typeface="+mn-lt"/>
              </a:rPr>
              <a:t>会增加</a:t>
            </a:r>
            <a:endParaRPr lang="en-US" altLang="zh-CN" sz="1600" dirty="0">
              <a:sym typeface="+mn-lt"/>
            </a:endParaRPr>
          </a:p>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tabLst/>
              <a:defRPr/>
            </a:pPr>
            <a:r>
              <a:rPr lang="en-US" altLang="zh-CN" sz="1600" i="1" dirty="0">
                <a:solidFill>
                  <a:prstClr val="black"/>
                </a:solidFill>
                <a:latin typeface="Times New Roman" panose="020F0502020204030204"/>
                <a:ea typeface="微软雅黑"/>
                <a:cs typeface="+mn-ea"/>
                <a:sym typeface="+mn-lt"/>
              </a:rPr>
              <a:t>Delta</a:t>
            </a:r>
            <a:r>
              <a:rPr lang="zh-CN" altLang="en-US" sz="1600" dirty="0">
                <a:solidFill>
                  <a:prstClr val="black"/>
                </a:solidFill>
                <a:latin typeface="Times New Roman" panose="020F0502020204030204"/>
                <a:ea typeface="微软雅黑"/>
                <a:cs typeface="+mn-ea"/>
                <a:sym typeface="+mn-lt"/>
              </a:rPr>
              <a:t>对冲只能在短时间内或者标的价格变化范围较小时保持中性，头寸还有</a:t>
            </a:r>
            <a:r>
              <a:rPr lang="en-US" altLang="zh-CN" sz="1600" i="1" dirty="0">
                <a:solidFill>
                  <a:prstClr val="black"/>
                </a:solidFill>
                <a:latin typeface="Times New Roman" panose="020F0502020204030204"/>
                <a:ea typeface="微软雅黑"/>
                <a:cs typeface="+mn-ea"/>
                <a:sym typeface="+mn-lt"/>
              </a:rPr>
              <a:t>Gamma</a:t>
            </a:r>
            <a:r>
              <a:rPr lang="zh-CN" altLang="en-US" sz="1600" dirty="0">
                <a:solidFill>
                  <a:prstClr val="black"/>
                </a:solidFill>
                <a:latin typeface="Times New Roman" panose="020F0502020204030204"/>
                <a:ea typeface="微软雅黑"/>
                <a:cs typeface="+mn-ea"/>
                <a:sym typeface="+mn-lt"/>
              </a:rPr>
              <a:t>因素和波动性因素</a:t>
            </a:r>
            <a:endParaRPr kumimoji="0" lang="en-US" altLang="zh-CN" sz="1600" b="0" i="0"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endParaRPr>
          </a:p>
        </p:txBody>
      </p:sp>
      <p:pic>
        <p:nvPicPr>
          <p:cNvPr id="10" name="图片 9">
            <a:extLst>
              <a:ext uri="{FF2B5EF4-FFF2-40B4-BE49-F238E27FC236}">
                <a16:creationId xmlns:a16="http://schemas.microsoft.com/office/drawing/2014/main" id="{D54AFB12-BAE9-4CC8-BF60-A76917E6707C}"/>
              </a:ext>
            </a:extLst>
          </p:cNvPr>
          <p:cNvPicPr>
            <a:picLocks noChangeAspect="1"/>
          </p:cNvPicPr>
          <p:nvPr/>
        </p:nvPicPr>
        <p:blipFill>
          <a:blip r:embed="rId4"/>
          <a:stretch>
            <a:fillRect/>
          </a:stretch>
        </p:blipFill>
        <p:spPr>
          <a:xfrm>
            <a:off x="394594" y="767488"/>
            <a:ext cx="5476870" cy="2371802"/>
          </a:xfrm>
          <a:prstGeom prst="rect">
            <a:avLst/>
          </a:prstGeom>
        </p:spPr>
      </p:pic>
    </p:spTree>
    <p:extLst>
      <p:ext uri="{BB962C8B-B14F-4D97-AF65-F5344CB8AC3E}">
        <p14:creationId xmlns:p14="http://schemas.microsoft.com/office/powerpoint/2010/main" val="1806912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41910"/>
            <a:ext cx="10515600" cy="1011555"/>
          </a:xfrm>
        </p:spPr>
        <p:txBody>
          <a:bodyPr>
            <a:normAutofit/>
          </a:bodyPr>
          <a:lstStyle/>
          <a:p>
            <a:pPr>
              <a:lnSpc>
                <a:spcPct val="100000"/>
              </a:lnSpc>
              <a:spcAft>
                <a:spcPts val="50"/>
              </a:spcAft>
            </a:pPr>
            <a:r>
              <a:rPr kumimoji="0" lang="en-US" altLang="zh-CN" sz="2800" b="0" i="1" u="none" strike="noStrike" kern="1200" cap="none" spc="0" normalizeH="0" baseline="0" noProof="0" dirty="0">
                <a:ln>
                  <a:noFill/>
                </a:ln>
                <a:solidFill>
                  <a:prstClr val="black"/>
                </a:solidFill>
                <a:effectLst/>
                <a:uLnTx/>
                <a:uFillTx/>
                <a:latin typeface="Times New Roman" panose="020F0502020204030204"/>
                <a:ea typeface="微软雅黑"/>
                <a:cs typeface="+mn-ea"/>
                <a:sym typeface="+mn-lt"/>
              </a:rPr>
              <a:t>Volatility Strategy </a:t>
            </a:r>
            <a:endParaRPr lang="en-US" altLang="zh-CN" dirty="0">
              <a:latin typeface="+mn-lt"/>
              <a:ea typeface="+mn-ea"/>
              <a:cs typeface="+mn-ea"/>
              <a:sym typeface="+mn-lt"/>
            </a:endParaRPr>
          </a:p>
        </p:txBody>
      </p:sp>
      <p:sp>
        <p:nvSpPr>
          <p:cNvPr id="31" name="文本框 30"/>
          <p:cNvSpPr txBox="1"/>
          <p:nvPr/>
        </p:nvSpPr>
        <p:spPr>
          <a:xfrm>
            <a:off x="517526" y="3359577"/>
            <a:ext cx="1738657"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套利交易策略</a:t>
            </a:r>
          </a:p>
        </p:txBody>
      </p:sp>
      <p:sp>
        <p:nvSpPr>
          <p:cNvPr id="2" name="灯片编号占位符 1">
            <a:extLst>
              <a:ext uri="{FF2B5EF4-FFF2-40B4-BE49-F238E27FC236}">
                <a16:creationId xmlns:a16="http://schemas.microsoft.com/office/drawing/2014/main" id="{68A62A39-C901-4EF7-9A2B-9D6D18974960}"/>
              </a:ext>
            </a:extLst>
          </p:cNvPr>
          <p:cNvSpPr>
            <a:spLocks noGrp="1"/>
          </p:cNvSpPr>
          <p:nvPr>
            <p:ph type="sldNum" sz="quarter" idx="12"/>
          </p:nvPr>
        </p:nvSpPr>
        <p:spPr/>
        <p:txBody>
          <a:bodyPr/>
          <a:lstStyle/>
          <a:p>
            <a:fld id="{1EA6C56D-0CE0-47FB-86BA-7B1B4E55B176}" type="slidenum">
              <a:rPr lang="zh-CN" altLang="en-US" smtClean="0"/>
              <a:pPr/>
              <a:t>34</a:t>
            </a:fld>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59341B0-EC7E-42E1-9142-72809FDF8732}"/>
                  </a:ext>
                </a:extLst>
              </p:cNvPr>
              <p:cNvSpPr txBox="1"/>
              <p:nvPr/>
            </p:nvSpPr>
            <p:spPr>
              <a:xfrm>
                <a:off x="517525" y="3728909"/>
                <a:ext cx="6062179" cy="2538131"/>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200"/>
                  </a:spcBef>
                  <a:spcAft>
                    <a:spcPts val="200"/>
                  </a:spcAft>
                  <a:buFont typeface="Arial" panose="020B0604020202020204" pitchFamily="34" charset="0"/>
                  <a:buChar char="•"/>
                  <a:defRPr/>
                </a:pPr>
                <a:r>
                  <a:rPr lang="zh-CN" altLang="en-US" sz="1600" dirty="0"/>
                  <a:t>在</a:t>
                </a:r>
                <a:r>
                  <a:rPr lang="en-US" altLang="zh-CN" sz="1600" dirty="0"/>
                  <a:t>BS</a:t>
                </a:r>
                <a:r>
                  <a:rPr lang="zh-CN" altLang="en-US" sz="1600" dirty="0"/>
                  <a:t>模型中假设资产价格在未来任意时刻的概率分布服从对数正态分布，</a:t>
                </a:r>
                <a:r>
                  <a:rPr lang="en-US" altLang="zh-CN" sz="1600" kern="100" dirty="0">
                    <a:ea typeface="华文楷体" panose="02010600040101010101" pitchFamily="2" charset="-122"/>
                    <a:cs typeface="Times New Roman" panose="02020603050405020304" pitchFamily="18" charset="0"/>
                  </a:rPr>
                  <a:t> </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𝛥𝜎</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en-US" sz="1600" dirty="0"/>
                  <a:t>，实际上交易员允许波动率的分布依赖于执行价格和期限，将波动率曲面作为期权定价的工具</a:t>
                </a:r>
                <a:endParaRPr lang="en-US" altLang="zh-CN" sz="1600" dirty="0"/>
              </a:p>
              <a:p>
                <a:pPr marL="285750" indent="-285750">
                  <a:lnSpc>
                    <a:spcPct val="130000"/>
                  </a:lnSpc>
                  <a:spcBef>
                    <a:spcPts val="200"/>
                  </a:spcBef>
                  <a:spcAft>
                    <a:spcPts val="200"/>
                  </a:spcAft>
                  <a:buFont typeface="Arial" panose="020B0604020202020204" pitchFamily="34" charset="0"/>
                  <a:buChar char="•"/>
                  <a:defRPr/>
                </a:pPr>
                <a:r>
                  <a:rPr lang="zh-CN" altLang="en-US" sz="1600" dirty="0"/>
                  <a:t>波动率套利与波动率曲面套利</a:t>
                </a:r>
                <a:endParaRPr lang="en-US" altLang="zh-CN" sz="1600" dirty="0"/>
              </a:p>
              <a:p>
                <a:pPr marL="285750" indent="-285750">
                  <a:lnSpc>
                    <a:spcPct val="130000"/>
                  </a:lnSpc>
                  <a:spcBef>
                    <a:spcPts val="200"/>
                  </a:spcBef>
                  <a:spcAft>
                    <a:spcPts val="200"/>
                  </a:spcAft>
                  <a:buFont typeface="Arial" panose="020B0604020202020204" pitchFamily="34" charset="0"/>
                  <a:buChar char="•"/>
                  <a:defRPr/>
                </a:pPr>
                <a:r>
                  <a:rPr lang="zh-CN" altLang="en-US" sz="1600" dirty="0"/>
                  <a:t>利用</a:t>
                </a:r>
                <a:r>
                  <a:rPr lang="zh-CN" altLang="en-US" sz="1600" dirty="0">
                    <a:solidFill>
                      <a:prstClr val="black"/>
                    </a:solidFill>
                    <a:cs typeface="+mn-ea"/>
                    <a:sym typeface="+mn-lt"/>
                  </a:rPr>
                  <a:t>实际波动率高于隐含波动率的策略</a:t>
                </a:r>
                <a:r>
                  <a:rPr lang="en-US" altLang="zh-CN" sz="1600" dirty="0"/>
                  <a:t>– </a:t>
                </a:r>
                <a:r>
                  <a:rPr lang="en-US" altLang="zh-CN" sz="1600" i="1" dirty="0"/>
                  <a:t>Gamma Scalping</a:t>
                </a:r>
              </a:p>
              <a:p>
                <a:pPr marL="285750" indent="-285750">
                  <a:lnSpc>
                    <a:spcPct val="130000"/>
                  </a:lnSpc>
                  <a:spcBef>
                    <a:spcPts val="200"/>
                  </a:spcBef>
                  <a:spcAft>
                    <a:spcPts val="200"/>
                  </a:spcAft>
                  <a:buFont typeface="Arial" panose="020B0604020202020204" pitchFamily="34" charset="0"/>
                  <a:buChar char="•"/>
                  <a:defRPr/>
                </a:pPr>
                <a:r>
                  <a:rPr lang="zh-CN" altLang="en-US" sz="1600" dirty="0"/>
                  <a:t>时间对期权时间价值的侵蚀速度并非线性</a:t>
                </a:r>
                <a:r>
                  <a:rPr lang="en-US" altLang="zh-CN" sz="1600" dirty="0"/>
                  <a:t>–  </a:t>
                </a:r>
                <a:r>
                  <a:rPr lang="zh-CN" altLang="en-US" sz="1600" dirty="0"/>
                  <a:t>构造日历价差组合</a:t>
                </a:r>
                <a:endParaRPr lang="en-US" altLang="zh-CN" sz="1600" dirty="0"/>
              </a:p>
              <a:p>
                <a:pPr marL="285750" indent="-285750">
                  <a:lnSpc>
                    <a:spcPct val="130000"/>
                  </a:lnSpc>
                  <a:spcBef>
                    <a:spcPts val="200"/>
                  </a:spcBef>
                  <a:spcAft>
                    <a:spcPts val="200"/>
                  </a:spcAft>
                  <a:buFont typeface="Arial" panose="020B0604020202020204" pitchFamily="34" charset="0"/>
                  <a:buChar char="•"/>
                  <a:defRPr/>
                </a:pPr>
                <a:r>
                  <a:rPr lang="zh-CN" altLang="en-US" sz="1600" dirty="0"/>
                  <a:t>利用波动率曲面整体的异常凹凸结构 </a:t>
                </a:r>
                <a:r>
                  <a:rPr lang="en-US" altLang="zh-CN" sz="1600" dirty="0"/>
                  <a:t>– </a:t>
                </a:r>
                <a:r>
                  <a:rPr lang="en-US" altLang="zh-CN" sz="1600" i="1" dirty="0"/>
                  <a:t>Short-term butterfly</a:t>
                </a:r>
                <a:endParaRPr lang="en-US" altLang="zh-CN" sz="1600" dirty="0"/>
              </a:p>
            </p:txBody>
          </p:sp>
        </mc:Choice>
        <mc:Fallback xmlns="">
          <p:sp>
            <p:nvSpPr>
              <p:cNvPr id="19" name="文本框 18">
                <a:extLst>
                  <a:ext uri="{FF2B5EF4-FFF2-40B4-BE49-F238E27FC236}">
                    <a16:creationId xmlns:a16="http://schemas.microsoft.com/office/drawing/2014/main" xmlns="" id="{F59341B0-EC7E-42E1-9142-72809FDF8732}"/>
                  </a:ext>
                </a:extLst>
              </p:cNvPr>
              <p:cNvSpPr txBox="1">
                <a:spLocks noRot="1" noChangeAspect="1" noMove="1" noResize="1" noEditPoints="1" noAdjustHandles="1" noChangeArrowheads="1" noChangeShapeType="1" noTextEdit="1"/>
              </p:cNvSpPr>
              <p:nvPr/>
            </p:nvSpPr>
            <p:spPr>
              <a:xfrm>
                <a:off x="517525" y="3728909"/>
                <a:ext cx="6062179" cy="2538131"/>
              </a:xfrm>
              <a:prstGeom prst="rect">
                <a:avLst/>
              </a:prstGeom>
              <a:blipFill rotWithShape="0">
                <a:blip r:embed="rId3"/>
                <a:stretch>
                  <a:fillRect l="-301" b="-477"/>
                </a:stretch>
              </a:blipFill>
              <a:ln w="19050">
                <a:solidFill>
                  <a:srgbClr val="972022"/>
                </a:solidFill>
                <a:prstDash val="sysDash"/>
              </a:ln>
            </p:spPr>
            <p:txBody>
              <a:bodyPr/>
              <a:lstStyle/>
              <a:p>
                <a:r>
                  <a:rPr lang="zh-CN" altLang="en-US">
                    <a:noFill/>
                  </a:rPr>
                  <a:t> </a:t>
                </a:r>
              </a:p>
            </p:txBody>
          </p:sp>
        </mc:Fallback>
      </mc:AlternateContent>
      <p:sp>
        <p:nvSpPr>
          <p:cNvPr id="7" name="文本框 6"/>
          <p:cNvSpPr txBox="1"/>
          <p:nvPr/>
        </p:nvSpPr>
        <p:spPr>
          <a:xfrm>
            <a:off x="7130903" y="1460554"/>
            <a:ext cx="1223007"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tabLst/>
              <a:defRPr/>
            </a:pPr>
            <a:r>
              <a:rPr kumimoji="0" lang="en-US" altLang="zh-CN" sz="1800" b="0" i="1" u="none" strike="noStrike" kern="1200" cap="none" spc="0" normalizeH="0" baseline="0" noProof="0" dirty="0">
                <a:ln>
                  <a:noFill/>
                </a:ln>
                <a:solidFill>
                  <a:prstClr val="white"/>
                </a:solidFill>
                <a:effectLst/>
                <a:uLnTx/>
                <a:uFillTx/>
                <a:cs typeface="+mn-ea"/>
                <a:sym typeface="+mn-lt"/>
              </a:rPr>
              <a:t>Vega</a:t>
            </a:r>
            <a:r>
              <a:rPr lang="zh-CN" altLang="en-US" noProof="0" dirty="0">
                <a:solidFill>
                  <a:prstClr val="white"/>
                </a:solidFill>
                <a:cs typeface="+mn-ea"/>
                <a:sym typeface="+mn-lt"/>
              </a:rPr>
              <a:t>策略</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文本框 7">
            <a:extLst>
              <a:ext uri="{FF2B5EF4-FFF2-40B4-BE49-F238E27FC236}">
                <a16:creationId xmlns:a16="http://schemas.microsoft.com/office/drawing/2014/main" id="{F59341B0-EC7E-42E1-9142-72809FDF8732}"/>
              </a:ext>
            </a:extLst>
          </p:cNvPr>
          <p:cNvSpPr txBox="1"/>
          <p:nvPr/>
        </p:nvSpPr>
        <p:spPr>
          <a:xfrm>
            <a:off x="7130903" y="1829886"/>
            <a:ext cx="4599178" cy="4407360"/>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200"/>
              </a:spcBef>
              <a:spcAft>
                <a:spcPts val="200"/>
              </a:spcAft>
              <a:buFont typeface="Arial" panose="020B0604020202020204" pitchFamily="34" charset="0"/>
              <a:buChar char="•"/>
              <a:defRPr/>
            </a:pPr>
            <a:r>
              <a:rPr lang="zh-CN" altLang="en-US" sz="1600" dirty="0"/>
              <a:t>如果一个交易组合的</a:t>
            </a:r>
            <a:r>
              <a:rPr lang="en-US" altLang="zh-CN" sz="1600" i="1" dirty="0"/>
              <a:t>Vega</a:t>
            </a:r>
            <a:r>
              <a:rPr lang="zh-CN" altLang="en-US" sz="1600" dirty="0"/>
              <a:t>绝对值很大，那么交易组合的价值对</a:t>
            </a:r>
            <a:r>
              <a:rPr lang="en-US" altLang="zh-CN" sz="1600" i="1" dirty="0"/>
              <a:t>Vega</a:t>
            </a:r>
            <a:r>
              <a:rPr lang="zh-CN" altLang="en-US" sz="1600" dirty="0"/>
              <a:t>的细微变化会很敏感</a:t>
            </a:r>
            <a:endParaRPr lang="en-US" altLang="zh-CN" sz="1600" dirty="0"/>
          </a:p>
          <a:p>
            <a:pPr marL="285750" lvl="0" indent="-285750">
              <a:lnSpc>
                <a:spcPct val="130000"/>
              </a:lnSpc>
              <a:spcBef>
                <a:spcPts val="200"/>
              </a:spcBef>
              <a:spcAft>
                <a:spcPts val="200"/>
              </a:spcAft>
              <a:buFont typeface="Arial" panose="020B0604020202020204" pitchFamily="34" charset="0"/>
              <a:buChar char="•"/>
              <a:defRPr/>
            </a:pPr>
            <a:r>
              <a:rPr lang="zh-CN" altLang="en-US" sz="1600" dirty="0">
                <a:solidFill>
                  <a:prstClr val="black"/>
                </a:solidFill>
                <a:cs typeface="+mn-ea"/>
                <a:sym typeface="+mn-lt"/>
              </a:rPr>
              <a:t>如前所述香草期权的</a:t>
            </a:r>
            <a:r>
              <a:rPr lang="en-US" altLang="zh-CN" sz="1600" i="1" dirty="0">
                <a:solidFill>
                  <a:prstClr val="black"/>
                </a:solidFill>
                <a:cs typeface="+mn-ea"/>
                <a:sym typeface="+mn-lt"/>
              </a:rPr>
              <a:t>Gamma</a:t>
            </a:r>
            <a:r>
              <a:rPr lang="zh-CN" altLang="en-US" sz="1600" dirty="0">
                <a:solidFill>
                  <a:prstClr val="black"/>
                </a:solidFill>
                <a:cs typeface="+mn-ea"/>
                <a:sym typeface="+mn-lt"/>
              </a:rPr>
              <a:t>和</a:t>
            </a:r>
            <a:r>
              <a:rPr lang="en-US" altLang="zh-CN" sz="1600" i="1" dirty="0">
                <a:solidFill>
                  <a:prstClr val="black"/>
                </a:solidFill>
                <a:cs typeface="+mn-ea"/>
                <a:sym typeface="+mn-lt"/>
              </a:rPr>
              <a:t>Vega</a:t>
            </a:r>
            <a:r>
              <a:rPr lang="zh-CN" altLang="en-US" sz="1600" dirty="0">
                <a:solidFill>
                  <a:prstClr val="black"/>
                </a:solidFill>
                <a:cs typeface="+mn-ea"/>
                <a:sym typeface="+mn-lt"/>
              </a:rPr>
              <a:t>同号，想要同时达到</a:t>
            </a:r>
            <a:r>
              <a:rPr lang="en-US" altLang="zh-CN" sz="1600" i="1" dirty="0">
                <a:solidFill>
                  <a:prstClr val="black"/>
                </a:solidFill>
                <a:cs typeface="+mn-ea"/>
                <a:sym typeface="+mn-lt"/>
              </a:rPr>
              <a:t>Gamma</a:t>
            </a:r>
            <a:r>
              <a:rPr lang="zh-CN" altLang="en-US" sz="1600" dirty="0">
                <a:solidFill>
                  <a:prstClr val="black"/>
                </a:solidFill>
                <a:cs typeface="+mn-ea"/>
                <a:sym typeface="+mn-lt"/>
              </a:rPr>
              <a:t>中性和</a:t>
            </a:r>
            <a:r>
              <a:rPr lang="en-US" altLang="zh-CN" sz="1600" i="1" dirty="0">
                <a:solidFill>
                  <a:prstClr val="black"/>
                </a:solidFill>
                <a:cs typeface="+mn-ea"/>
                <a:sym typeface="+mn-lt"/>
              </a:rPr>
              <a:t>Vega</a:t>
            </a:r>
            <a:r>
              <a:rPr lang="zh-CN" altLang="en-US" sz="1600" dirty="0">
                <a:solidFill>
                  <a:prstClr val="black"/>
                </a:solidFill>
                <a:cs typeface="+mn-ea"/>
                <a:sym typeface="+mn-lt"/>
              </a:rPr>
              <a:t>中性至少要引入与标的有关的两种不同衍生品</a:t>
            </a:r>
            <a:endParaRPr lang="en-US" altLang="zh-CN" sz="1600" dirty="0">
              <a:solidFill>
                <a:prstClr val="black"/>
              </a:solidFill>
              <a:cs typeface="+mn-ea"/>
              <a:sym typeface="+mn-lt"/>
            </a:endParaRPr>
          </a:p>
          <a:p>
            <a:pPr marL="285750" lvl="0" indent="-285750">
              <a:lnSpc>
                <a:spcPct val="130000"/>
              </a:lnSpc>
              <a:spcBef>
                <a:spcPts val="200"/>
              </a:spcBef>
              <a:spcAft>
                <a:spcPts val="200"/>
              </a:spcAft>
              <a:buFont typeface="Arial" panose="020B0604020202020204" pitchFamily="34" charset="0"/>
              <a:buChar char="•"/>
              <a:defRPr/>
            </a:pPr>
            <a:r>
              <a:rPr lang="en-US" altLang="zh-CN" sz="1600" i="1" dirty="0">
                <a:solidFill>
                  <a:prstClr val="black"/>
                </a:solidFill>
                <a:cs typeface="+mn-ea"/>
                <a:sym typeface="+mn-lt"/>
              </a:rPr>
              <a:t>Gamma</a:t>
            </a:r>
            <a:r>
              <a:rPr lang="zh-CN" altLang="en-US" sz="1600" dirty="0">
                <a:solidFill>
                  <a:prstClr val="black"/>
                </a:solidFill>
                <a:cs typeface="+mn-ea"/>
                <a:sym typeface="+mn-lt"/>
              </a:rPr>
              <a:t>中性保证了在两次对冲平衡调整之间，交易组合价格不会受到标的资产较大幅度变化产生的影响，</a:t>
            </a:r>
            <a:r>
              <a:rPr lang="en-US" altLang="zh-CN" sz="1600" i="1" dirty="0">
                <a:solidFill>
                  <a:prstClr val="black"/>
                </a:solidFill>
                <a:cs typeface="+mn-ea"/>
                <a:sym typeface="+mn-lt"/>
              </a:rPr>
              <a:t>Vega</a:t>
            </a:r>
            <a:r>
              <a:rPr lang="zh-CN" altLang="en-US" sz="1600" dirty="0">
                <a:solidFill>
                  <a:prstClr val="black"/>
                </a:solidFill>
                <a:cs typeface="+mn-ea"/>
                <a:sym typeface="+mn-lt"/>
              </a:rPr>
              <a:t>中性则保证波动率变动时，交易组合的价值会得到保护。</a:t>
            </a:r>
            <a:endParaRPr lang="en-US" altLang="zh-CN" sz="1600" dirty="0">
              <a:solidFill>
                <a:prstClr val="black"/>
              </a:solidFill>
              <a:cs typeface="+mn-ea"/>
              <a:sym typeface="+mn-lt"/>
            </a:endParaRPr>
          </a:p>
          <a:p>
            <a:pPr marL="285750" indent="-285750">
              <a:lnSpc>
                <a:spcPct val="130000"/>
              </a:lnSpc>
              <a:spcBef>
                <a:spcPts val="200"/>
              </a:spcBef>
              <a:spcAft>
                <a:spcPts val="200"/>
              </a:spcAft>
              <a:buFont typeface="Arial" panose="020B0604020202020204" pitchFamily="34" charset="0"/>
              <a:buChar char="•"/>
              <a:defRPr/>
            </a:pPr>
            <a:r>
              <a:rPr lang="zh-CN" altLang="en-US" sz="1600" dirty="0">
                <a:solidFill>
                  <a:prstClr val="black"/>
                </a:solidFill>
                <a:cs typeface="+mn-ea"/>
                <a:sym typeface="+mn-lt"/>
              </a:rPr>
              <a:t>在实际标的价格变化过程中，其波动率一定会受市场消息的影响而发生变化，当隐含波动率曲面发生整体下移的时候，由</a:t>
            </a:r>
            <a:r>
              <a:rPr lang="en-US" altLang="zh-CN" sz="1600" i="1" dirty="0">
                <a:solidFill>
                  <a:prstClr val="black"/>
                </a:solidFill>
                <a:cs typeface="+mn-ea"/>
                <a:sym typeface="+mn-lt"/>
              </a:rPr>
              <a:t>PNL</a:t>
            </a:r>
            <a:r>
              <a:rPr lang="zh-CN" altLang="en-US" sz="1600" dirty="0">
                <a:solidFill>
                  <a:prstClr val="black"/>
                </a:solidFill>
                <a:cs typeface="+mn-ea"/>
                <a:sym typeface="+mn-lt"/>
              </a:rPr>
              <a:t>推导可以得知</a:t>
            </a:r>
            <a:r>
              <a:rPr lang="en-US" altLang="zh-CN" sz="1600" i="1" dirty="0">
                <a:solidFill>
                  <a:prstClr val="black"/>
                </a:solidFill>
                <a:cs typeface="+mn-ea"/>
                <a:sym typeface="+mn-lt"/>
              </a:rPr>
              <a:t>Vega</a:t>
            </a:r>
            <a:r>
              <a:rPr lang="zh-CN" altLang="en-US" sz="1600" dirty="0">
                <a:solidFill>
                  <a:prstClr val="black"/>
                </a:solidFill>
                <a:cs typeface="+mn-ea"/>
                <a:sym typeface="+mn-lt"/>
              </a:rPr>
              <a:t>策略收益将会大打折扣。</a:t>
            </a:r>
            <a:endParaRPr lang="en-US" altLang="zh-CN" sz="1600" dirty="0">
              <a:sym typeface="+mn-lt"/>
            </a:endParaRPr>
          </a:p>
        </p:txBody>
      </p:sp>
      <p:sp>
        <p:nvSpPr>
          <p:cNvPr id="10" name="文本框 9"/>
          <p:cNvSpPr txBox="1"/>
          <p:nvPr/>
        </p:nvSpPr>
        <p:spPr>
          <a:xfrm>
            <a:off x="2861681" y="1047509"/>
            <a:ext cx="2021446" cy="369332"/>
          </a:xfrm>
          <a:prstGeom prst="rect">
            <a:avLst/>
          </a:prstGeom>
          <a:noFill/>
        </p:spPr>
        <p:txBody>
          <a:bodyPr wrap="square" rtlCol="0">
            <a:spAutoFit/>
          </a:bodyPr>
          <a:lstStyle/>
          <a:p>
            <a:r>
              <a:rPr kumimoji="1" lang="zh-CN" altLang="en-US" dirty="0"/>
              <a:t>波动率曲面</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525" y="1460554"/>
            <a:ext cx="6161557" cy="1763159"/>
          </a:xfrm>
          <a:prstGeom prst="rect">
            <a:avLst/>
          </a:prstGeom>
        </p:spPr>
      </p:pic>
    </p:spTree>
    <p:extLst>
      <p:ext uri="{BB962C8B-B14F-4D97-AF65-F5344CB8AC3E}">
        <p14:creationId xmlns:p14="http://schemas.microsoft.com/office/powerpoint/2010/main" val="82711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期权组合构建</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35</a:t>
            </a:fld>
            <a:endParaRPr lang="zh-CN" altLang="en-US" dirty="0"/>
          </a:p>
        </p:txBody>
      </p:sp>
      <p:sp>
        <p:nvSpPr>
          <p:cNvPr id="33" name="Rectangle 15"/>
          <p:cNvSpPr>
            <a:spLocks noChangeArrowheads="1"/>
          </p:cNvSpPr>
          <p:nvPr/>
        </p:nvSpPr>
        <p:spPr bwMode="gray">
          <a:xfrm>
            <a:off x="588779" y="1030698"/>
            <a:ext cx="440203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1F3F5F"/>
              </a:buClr>
              <a:buFontTx/>
              <a:buChar char="•"/>
            </a:pPr>
            <a:r>
              <a:rPr lang="zh-CN" altLang="en-US" b="1" dirty="0">
                <a:solidFill>
                  <a:schemeClr val="bg1"/>
                </a:solidFill>
              </a:rPr>
              <a:t> 我们是刚完成第一个五年计划的协会</a:t>
            </a:r>
          </a:p>
          <a:p>
            <a:pPr eaLnBrk="1" hangingPunct="1">
              <a:spcBef>
                <a:spcPct val="50000"/>
              </a:spcBef>
              <a:buClr>
                <a:srgbClr val="1F3F5F"/>
              </a:buClr>
              <a:buFontTx/>
              <a:buChar char="•"/>
            </a:pPr>
            <a:endParaRPr lang="en-US" altLang="zh-CN" b="1" dirty="0">
              <a:solidFill>
                <a:schemeClr val="bg1"/>
              </a:solidFill>
            </a:endParaRPr>
          </a:p>
        </p:txBody>
      </p:sp>
      <p:sp>
        <p:nvSpPr>
          <p:cNvPr id="20" name="文本框 19"/>
          <p:cNvSpPr txBox="1"/>
          <p:nvPr/>
        </p:nvSpPr>
        <p:spPr>
          <a:xfrm>
            <a:off x="315595" y="901700"/>
            <a:ext cx="2238034" cy="398780"/>
          </a:xfrm>
          <a:prstGeom prst="rect">
            <a:avLst/>
          </a:prstGeom>
          <a:solidFill>
            <a:srgbClr val="9C0308"/>
          </a:solidFill>
        </p:spPr>
        <p:txBody>
          <a:bodyPr wrap="square" rtlCol="0">
            <a:spAutoFit/>
          </a:bodyPr>
          <a:lstStyle/>
          <a:p>
            <a:pPr algn="ctr"/>
            <a:r>
              <a:rPr lang="zh-CN" altLang="en-US" sz="2000" dirty="0">
                <a:solidFill>
                  <a:schemeClr val="bg1"/>
                </a:solidFill>
                <a:latin typeface="宋体" panose="02010600030101010101" pitchFamily="2" charset="-122"/>
                <a:ea typeface="宋体" panose="02010600030101010101" pitchFamily="2" charset="-122"/>
              </a:rPr>
              <a:t>期权组合分类 </a:t>
            </a:r>
          </a:p>
        </p:txBody>
      </p:sp>
      <p:sp>
        <p:nvSpPr>
          <p:cNvPr id="45" name="文本框 44"/>
          <p:cNvSpPr txBox="1"/>
          <p:nvPr/>
        </p:nvSpPr>
        <p:spPr>
          <a:xfrm>
            <a:off x="588779" y="1433927"/>
            <a:ext cx="11531600" cy="707886"/>
          </a:xfrm>
          <a:prstGeom prst="rect">
            <a:avLst/>
          </a:prstGeom>
          <a:noFill/>
          <a:ln w="19050">
            <a:noFill/>
            <a:prstDash val="sysDash"/>
          </a:ln>
        </p:spPr>
        <p:txBody>
          <a:bodyPr wrap="square" rtlCol="0">
            <a:spAutoFit/>
          </a:bodyPr>
          <a:lstStyle/>
          <a:p>
            <a:r>
              <a:rPr lang="zh-CN" altLang="en-US" sz="2000" dirty="0">
                <a:solidFill>
                  <a:srgbClr val="000000"/>
                </a:solidFill>
                <a:latin typeface="楷体" panose="02010609060101010101" pitchFamily="49" charset="-122"/>
                <a:ea typeface="楷体" panose="02010609060101010101" pitchFamily="49" charset="-122"/>
              </a:rPr>
              <a:t>按成分期权的</a:t>
            </a:r>
            <a:r>
              <a:rPr lang="zh-CN" altLang="en-US" sz="2000" b="1" dirty="0">
                <a:solidFill>
                  <a:srgbClr val="9C0208"/>
                </a:solidFill>
                <a:latin typeface="楷体" panose="02010609060101010101" pitchFamily="49" charset="-122"/>
                <a:ea typeface="楷体" panose="02010609060101010101" pitchFamily="49" charset="-122"/>
              </a:rPr>
              <a:t>到期日、行权价</a:t>
            </a:r>
            <a:r>
              <a:rPr lang="zh-CN" altLang="en-US" sz="2000" dirty="0">
                <a:solidFill>
                  <a:srgbClr val="000000"/>
                </a:solidFill>
                <a:latin typeface="楷体" panose="02010609060101010101" pitchFamily="49" charset="-122"/>
                <a:ea typeface="楷体" panose="02010609060101010101" pitchFamily="49" charset="-122"/>
              </a:rPr>
              <a:t>分类：垂直差价组合、水平差价组合、对角组合</a:t>
            </a:r>
            <a:endParaRPr lang="en-US" altLang="zh-CN" sz="2000" dirty="0">
              <a:solidFill>
                <a:srgbClr val="000000"/>
              </a:solidFill>
              <a:latin typeface="楷体" panose="02010609060101010101" pitchFamily="49" charset="-122"/>
              <a:ea typeface="楷体" panose="02010609060101010101" pitchFamily="49" charset="-122"/>
            </a:endParaRPr>
          </a:p>
          <a:p>
            <a:endParaRPr lang="en-US" altLang="zh-CN" sz="2000" dirty="0">
              <a:solidFill>
                <a:srgbClr val="000000"/>
              </a:solidFill>
              <a:latin typeface="楷体" panose="02010609060101010101" pitchFamily="49" charset="-122"/>
              <a:ea typeface="楷体" panose="02010609060101010101" pitchFamily="49" charset="-122"/>
            </a:endParaRPr>
          </a:p>
        </p:txBody>
      </p:sp>
      <p:sp>
        <p:nvSpPr>
          <p:cNvPr id="49" name="文本框 48"/>
          <p:cNvSpPr txBox="1"/>
          <p:nvPr/>
        </p:nvSpPr>
        <p:spPr>
          <a:xfrm>
            <a:off x="1434612" y="2446352"/>
            <a:ext cx="9973086" cy="2246769"/>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solidFill>
                  <a:srgbClr val="9C0208"/>
                </a:solidFill>
                <a:latin typeface="楷体" panose="02010609060101010101" pitchFamily="49" charset="-122"/>
                <a:ea typeface="楷体" panose="02010609060101010101" pitchFamily="49" charset="-122"/>
              </a:rPr>
              <a:t>垂直差价组合（</a:t>
            </a:r>
            <a:r>
              <a:rPr lang="en-US" altLang="zh-CN" sz="2000" b="1"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vertical</a:t>
            </a:r>
            <a:r>
              <a:rPr lang="zh-CN" altLang="en-US" sz="2000" b="1"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spread</a:t>
            </a:r>
            <a:r>
              <a:rPr lang="zh-CN" altLang="en-US" sz="2000" b="1" dirty="0">
                <a:solidFill>
                  <a:srgbClr val="9C0208"/>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：到期日相同、但执行价不同的同种期权组成</a:t>
            </a: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000" b="1" dirty="0">
                <a:solidFill>
                  <a:srgbClr val="9C0208"/>
                </a:solidFill>
                <a:latin typeface="楷体" panose="02010609060101010101" pitchFamily="49" charset="-122"/>
                <a:ea typeface="楷体" panose="02010609060101010101" pitchFamily="49" charset="-122"/>
              </a:rPr>
              <a:t>水平差价组合（</a:t>
            </a:r>
            <a:r>
              <a:rPr lang="en-GB" altLang="zh-CN" sz="2000" b="1"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horizontal spread</a:t>
            </a:r>
            <a:r>
              <a:rPr lang="zh-CN" altLang="en-GB" sz="2000" b="1" dirty="0">
                <a:solidFill>
                  <a:srgbClr val="9C0208"/>
                </a:solidFill>
                <a:latin typeface="楷体" panose="02010609060101010101" pitchFamily="49" charset="-122"/>
                <a:ea typeface="楷体" panose="02010609060101010101" pitchFamily="49" charset="-122"/>
              </a:rPr>
              <a:t>）</a:t>
            </a:r>
            <a:r>
              <a:rPr lang="zh-CN" altLang="en-GB"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执行价相同、但到期日不同的同种期权组成</a:t>
            </a: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000" b="1" dirty="0">
                <a:solidFill>
                  <a:srgbClr val="9C0208"/>
                </a:solidFill>
                <a:latin typeface="楷体" panose="02010609060101010101" pitchFamily="49" charset="-122"/>
                <a:ea typeface="楷体" panose="02010609060101010101" pitchFamily="49" charset="-122"/>
              </a:rPr>
              <a:t>对角组合（</a:t>
            </a:r>
            <a:r>
              <a:rPr lang="en-GB" altLang="zh-CN" sz="2000" b="1"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diagonal spread</a:t>
            </a:r>
            <a:r>
              <a:rPr lang="zh-CN" altLang="en-GB" sz="2000" b="1" dirty="0">
                <a:solidFill>
                  <a:srgbClr val="9C0208"/>
                </a:solidFill>
                <a:latin typeface="楷体" panose="02010609060101010101" pitchFamily="49" charset="-122"/>
                <a:ea typeface="楷体" panose="02010609060101010101" pitchFamily="49" charset="-122"/>
              </a:rPr>
              <a:t>）</a:t>
            </a:r>
            <a:r>
              <a:rPr lang="zh-CN" altLang="en-GB"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到期日不同、执行价也不同的同种期权组成</a:t>
            </a: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000" b="1" dirty="0">
                <a:solidFill>
                  <a:srgbClr val="9C0208"/>
                </a:solidFill>
                <a:latin typeface="楷体" panose="02010609060101010101" pitchFamily="49" charset="-122"/>
                <a:ea typeface="楷体" panose="02010609060101010101" pitchFamily="49" charset="-122"/>
              </a:rPr>
              <a:t>看涨</a:t>
            </a:r>
            <a:r>
              <a:rPr lang="en-US" altLang="zh-CN" sz="2000" b="1" dirty="0">
                <a:solidFill>
                  <a:srgbClr val="9C0208"/>
                </a:solidFill>
                <a:latin typeface="楷体" panose="02010609060101010101" pitchFamily="49" charset="-122"/>
                <a:ea typeface="楷体" panose="02010609060101010101" pitchFamily="49" charset="-122"/>
              </a:rPr>
              <a:t>+</a:t>
            </a:r>
            <a:r>
              <a:rPr lang="zh-CN" altLang="en-US" sz="2000" b="1" dirty="0">
                <a:solidFill>
                  <a:srgbClr val="9C0208"/>
                </a:solidFill>
                <a:latin typeface="楷体" panose="02010609060101010101" pitchFamily="49" charset="-122"/>
                <a:ea typeface="楷体" panose="02010609060101010101" pitchFamily="49" charset="-122"/>
              </a:rPr>
              <a:t>看跌组合</a:t>
            </a:r>
            <a:r>
              <a:rPr lang="zh-CN" altLang="en-US" sz="2000" dirty="0">
                <a:solidFill>
                  <a:srgbClr val="000000"/>
                </a:solidFill>
                <a:latin typeface="楷体" panose="02010609060101010101" pitchFamily="49" charset="-122"/>
                <a:ea typeface="楷体" panose="02010609060101010101" pitchFamily="49" charset="-122"/>
              </a:rPr>
              <a:t>：由不同种期权组成</a:t>
            </a:r>
          </a:p>
        </p:txBody>
      </p:sp>
      <p:sp>
        <p:nvSpPr>
          <p:cNvPr id="8" name="文本框 7"/>
          <p:cNvSpPr txBox="1"/>
          <p:nvPr/>
        </p:nvSpPr>
        <p:spPr>
          <a:xfrm>
            <a:off x="588779" y="5166880"/>
            <a:ext cx="6853158" cy="400110"/>
          </a:xfrm>
          <a:prstGeom prst="rect">
            <a:avLst/>
          </a:prstGeom>
          <a:noFill/>
        </p:spPr>
        <p:txBody>
          <a:bodyPr wrap="none" rtlCol="0">
            <a:spAutoFit/>
          </a:bodyPr>
          <a:lstStyle/>
          <a:p>
            <a:r>
              <a:rPr lang="zh-CN" altLang="en-US" sz="2000" dirty="0">
                <a:solidFill>
                  <a:srgbClr val="9C0208"/>
                </a:solidFill>
                <a:latin typeface="楷体" panose="02010609060101010101" pitchFamily="49" charset="-122"/>
                <a:ea typeface="楷体" panose="02010609060101010101" pitchFamily="49" charset="-122"/>
              </a:rPr>
              <a:t>投机者</a:t>
            </a:r>
            <a:r>
              <a:rPr lang="zh-CN" altLang="en-US" sz="2000" dirty="0">
                <a:solidFill>
                  <a:srgbClr val="000000"/>
                </a:solidFill>
                <a:latin typeface="楷体" panose="02010609060101010101" pitchFamily="49" charset="-122"/>
                <a:ea typeface="楷体" panose="02010609060101010101" pitchFamily="49" charset="-122"/>
              </a:rPr>
              <a:t>根据对未来市场行情的预期，使用期权组合获取收益</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期权组合构建：垂直差价组合</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36</a:t>
            </a:fld>
            <a:endParaRPr lang="zh-CN" altLang="en-US" dirty="0"/>
          </a:p>
        </p:txBody>
      </p:sp>
      <p:grpSp>
        <p:nvGrpSpPr>
          <p:cNvPr id="12" name="组合 11"/>
          <p:cNvGrpSpPr/>
          <p:nvPr/>
        </p:nvGrpSpPr>
        <p:grpSpPr>
          <a:xfrm>
            <a:off x="635690" y="1310906"/>
            <a:ext cx="5118340" cy="4466576"/>
            <a:chOff x="635690" y="1310906"/>
            <a:chExt cx="5118340" cy="4466576"/>
          </a:xfrm>
        </p:grpSpPr>
        <p:grpSp>
          <p:nvGrpSpPr>
            <p:cNvPr id="4" name="组合 3"/>
            <p:cNvGrpSpPr/>
            <p:nvPr/>
          </p:nvGrpSpPr>
          <p:grpSpPr>
            <a:xfrm>
              <a:off x="635690" y="1310906"/>
              <a:ext cx="5118340" cy="4466576"/>
              <a:chOff x="566421" y="1034049"/>
              <a:chExt cx="5118340" cy="4466576"/>
            </a:xfrm>
          </p:grpSpPr>
          <mc:AlternateContent xmlns:mc="http://schemas.openxmlformats.org/markup-compatibility/2006" xmlns:a14="http://schemas.microsoft.com/office/drawing/2010/main">
            <mc:Choice Requires="a14">
              <p:sp>
                <p:nvSpPr>
                  <p:cNvPr id="9" name="文本框 8"/>
                  <p:cNvSpPr txBox="1"/>
                  <p:nvPr/>
                </p:nvSpPr>
                <p:spPr>
                  <a:xfrm>
                    <a:off x="566421" y="1403350"/>
                    <a:ext cx="5118340" cy="4097275"/>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期权多头 </a:t>
                    </a:r>
                    <a14:m>
                      <m:oMath xmlns:m="http://schemas.openxmlformats.org/officeDocument/2006/math">
                        <m:r>
                          <a:rPr lang="en-US" altLang="zh-CN" sz="1600" b="1" i="1" smtClean="0">
                            <a:solidFill>
                              <a:srgbClr val="000000"/>
                            </a:solidFill>
                            <a:latin typeface="Cambria Math" panose="02040503050406030204" pitchFamily="18" charset="0"/>
                            <a:ea typeface="Cambria Math" panose="020405030504060302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 </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执行价较高</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的期权空头 </a:t>
                    </a:r>
                    <a14:m>
                      <m:oMath xmlns:m="http://schemas.openxmlformats.org/officeDocument/2006/math">
                        <m:r>
                          <a:rPr lang="en-US" altLang="zh-CN" sz="1600" b="1" i="1">
                            <a:solidFill>
                              <a:srgbClr val="000000"/>
                            </a:solidFill>
                            <a:latin typeface="Cambria Math" panose="02040503050406030204" pitchFamily="18" charset="0"/>
                            <a:ea typeface="Cambria Math" panose="020405030504060302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66421" y="1403350"/>
                    <a:ext cx="5118340" cy="4097275"/>
                  </a:xfrm>
                  <a:prstGeom prst="rect">
                    <a:avLst/>
                  </a:prstGeom>
                  <a:blipFill rotWithShape="1">
                    <a:blip r:embed="rId4"/>
                  </a:blipFill>
                  <a:ln w="19050">
                    <a:solidFill>
                      <a:srgbClr val="972022"/>
                    </a:solidFill>
                    <a:prstDash val="sysDash"/>
                  </a:ln>
                </p:spPr>
                <p:txBody>
                  <a:bodyPr/>
                  <a:lstStyle/>
                  <a:p>
                    <a:r>
                      <a:rPr lang="zh-CN" altLang="en-US">
                        <a:noFill/>
                      </a:rPr>
                      <a:t> </a:t>
                    </a:r>
                  </a:p>
                </p:txBody>
              </p:sp>
            </mc:Fallback>
          </mc:AlternateContent>
          <p:sp>
            <p:nvSpPr>
              <p:cNvPr id="10" name="文本框 9"/>
              <p:cNvSpPr txBox="1"/>
              <p:nvPr/>
            </p:nvSpPr>
            <p:spPr>
              <a:xfrm>
                <a:off x="572908" y="1034049"/>
                <a:ext cx="3328798"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牛市差价组合（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bull spreads</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 name="组合 7"/>
            <p:cNvGrpSpPr/>
            <p:nvPr/>
          </p:nvGrpSpPr>
          <p:grpSpPr>
            <a:xfrm>
              <a:off x="642177" y="2536796"/>
              <a:ext cx="4799457" cy="3113434"/>
              <a:chOff x="791339" y="2873656"/>
              <a:chExt cx="4799457" cy="3113434"/>
            </a:xfrm>
          </p:grpSpPr>
          <p:pic>
            <p:nvPicPr>
              <p:cNvPr id="6" name="图片 5" descr="图表, 折线图&#10;&#10;描述已自动生成"/>
              <p:cNvPicPr>
                <a:picLocks noChangeAspect="1"/>
              </p:cNvPicPr>
              <p:nvPr/>
            </p:nvPicPr>
            <p:blipFill rotWithShape="1">
              <a:blip r:embed="rId5">
                <a:extLst>
                  <a:ext uri="{28A0092B-C50C-407E-A947-70E740481C1C}">
                    <a14:useLocalDpi xmlns:a14="http://schemas.microsoft.com/office/drawing/2010/main" val="0"/>
                  </a:ext>
                </a:extLst>
              </a:blip>
              <a:srcRect t="11403"/>
              <a:stretch>
                <a:fillRect/>
              </a:stretch>
            </p:blipFill>
            <p:spPr>
              <a:xfrm>
                <a:off x="791339" y="3181434"/>
                <a:ext cx="4799457" cy="2805656"/>
              </a:xfrm>
              <a:prstGeom prst="rect">
                <a:avLst/>
              </a:prstGeom>
            </p:spPr>
          </p:pic>
          <p:sp>
            <p:nvSpPr>
              <p:cNvPr id="7" name="文本框 6"/>
              <p:cNvSpPr txBox="1"/>
              <p:nvPr/>
            </p:nvSpPr>
            <p:spPr>
              <a:xfrm>
                <a:off x="2260830" y="2873656"/>
                <a:ext cx="2276329"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1: </a:t>
                </a:r>
                <a:r>
                  <a:rPr kumimoji="1" lang="en-US" altLang="zh-CN" sz="1400" dirty="0" err="1">
                    <a:latin typeface="Times New Roman" panose="02020603050405020304" pitchFamily="18" charset="0"/>
                    <a:ea typeface="宋体" panose="02010600030101010101" pitchFamily="2" charset="-122"/>
                    <a:cs typeface="Times New Roman" panose="02020603050405020304" pitchFamily="18" charset="0"/>
                  </a:rPr>
                  <a:t>PnL</a:t>
                </a:r>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 of bull spreads</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21" name="组合 20"/>
          <p:cNvGrpSpPr/>
          <p:nvPr/>
        </p:nvGrpSpPr>
        <p:grpSpPr>
          <a:xfrm>
            <a:off x="6421993" y="1310906"/>
            <a:ext cx="5118340" cy="4466576"/>
            <a:chOff x="635690" y="1310906"/>
            <a:chExt cx="5118340" cy="4466576"/>
          </a:xfrm>
        </p:grpSpPr>
        <p:grpSp>
          <p:nvGrpSpPr>
            <p:cNvPr id="22" name="组合 21"/>
            <p:cNvGrpSpPr/>
            <p:nvPr/>
          </p:nvGrpSpPr>
          <p:grpSpPr>
            <a:xfrm>
              <a:off x="635690" y="1310906"/>
              <a:ext cx="5118340" cy="4466576"/>
              <a:chOff x="566421" y="1034049"/>
              <a:chExt cx="5118340" cy="4466576"/>
            </a:xfrm>
          </p:grpSpPr>
          <mc:AlternateContent xmlns:mc="http://schemas.openxmlformats.org/markup-compatibility/2006" xmlns:a14="http://schemas.microsoft.com/office/drawing/2010/main">
            <mc:Choice Requires="a14">
              <p:sp>
                <p:nvSpPr>
                  <p:cNvPr id="26" name="文本框 25"/>
                  <p:cNvSpPr txBox="1"/>
                  <p:nvPr/>
                </p:nvSpPr>
                <p:spPr>
                  <a:xfrm>
                    <a:off x="566421" y="1403350"/>
                    <a:ext cx="5118340" cy="4097275"/>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期权多头 </a:t>
                    </a:r>
                    <a14:m>
                      <m:oMath xmlns:m="http://schemas.openxmlformats.org/officeDocument/2006/math">
                        <m:r>
                          <a:rPr lang="en-US" altLang="zh-CN" sz="1600" b="1" i="1" smtClean="0">
                            <a:solidFill>
                              <a:srgbClr val="000000"/>
                            </a:solidFill>
                            <a:latin typeface="Cambria Math" panose="02040503050406030204" pitchFamily="18" charset="0"/>
                            <a:ea typeface="Cambria Math" panose="020405030504060302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 </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执行价较低</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的期权空头 </a:t>
                    </a:r>
                    <a14:m>
                      <m:oMath xmlns:m="http://schemas.openxmlformats.org/officeDocument/2006/math">
                        <m:r>
                          <a:rPr lang="en-US" altLang="zh-CN" sz="1600" b="1" i="1">
                            <a:solidFill>
                              <a:srgbClr val="000000"/>
                            </a:solidFill>
                            <a:latin typeface="Cambria Math" panose="02040503050406030204" pitchFamily="18" charset="0"/>
                            <a:ea typeface="Cambria Math" panose="020405030504060302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566421" y="1403350"/>
                    <a:ext cx="5118340" cy="4097275"/>
                  </a:xfrm>
                  <a:prstGeom prst="rect">
                    <a:avLst/>
                  </a:prstGeom>
                  <a:blipFill rotWithShape="1">
                    <a:blip r:embed="rId6"/>
                  </a:blipFill>
                  <a:ln w="19050">
                    <a:solidFill>
                      <a:srgbClr val="972022"/>
                    </a:solidFill>
                    <a:prstDash val="sysDash"/>
                  </a:ln>
                </p:spPr>
                <p:txBody>
                  <a:bodyPr/>
                  <a:lstStyle/>
                  <a:p>
                    <a:r>
                      <a:rPr lang="zh-CN" altLang="en-US">
                        <a:noFill/>
                      </a:rPr>
                      <a:t> </a:t>
                    </a:r>
                  </a:p>
                </p:txBody>
              </p:sp>
            </mc:Fallback>
          </mc:AlternateContent>
          <p:sp>
            <p:nvSpPr>
              <p:cNvPr id="27" name="文本框 26"/>
              <p:cNvSpPr txBox="1"/>
              <p:nvPr/>
            </p:nvSpPr>
            <p:spPr>
              <a:xfrm>
                <a:off x="572908" y="1034049"/>
                <a:ext cx="3328798"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熊市差价组合（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bear spreads</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5" name="文本框 24"/>
            <p:cNvSpPr txBox="1"/>
            <p:nvPr/>
          </p:nvSpPr>
          <p:spPr>
            <a:xfrm>
              <a:off x="2111668" y="2536796"/>
              <a:ext cx="2306785"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2: </a:t>
              </a:r>
              <a:r>
                <a:rPr kumimoji="1" lang="en-US" altLang="zh-CN" sz="1400" dirty="0" err="1">
                  <a:latin typeface="Times New Roman" panose="02020603050405020304" pitchFamily="18" charset="0"/>
                  <a:ea typeface="宋体" panose="02010600030101010101" pitchFamily="2" charset="-122"/>
                  <a:cs typeface="Times New Roman" panose="02020603050405020304" pitchFamily="18" charset="0"/>
                </a:rPr>
                <a:t>PnL</a:t>
              </a:r>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 of bear spreads</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5" name="组合 14"/>
          <p:cNvGrpSpPr/>
          <p:nvPr/>
        </p:nvGrpSpPr>
        <p:grpSpPr>
          <a:xfrm>
            <a:off x="6428480" y="2804895"/>
            <a:ext cx="4799457" cy="2890800"/>
            <a:chOff x="3219450" y="1680207"/>
            <a:chExt cx="5753100" cy="3463293"/>
          </a:xfrm>
        </p:grpSpPr>
        <p:pic>
          <p:nvPicPr>
            <p:cNvPr id="14" name="图片 13" descr="图表&#10;&#10;中度可信度描述已自动生成"/>
            <p:cNvPicPr>
              <a:picLocks noChangeAspect="1"/>
            </p:cNvPicPr>
            <p:nvPr/>
          </p:nvPicPr>
          <p:blipFill rotWithShape="1">
            <a:blip r:embed="rId7">
              <a:extLst>
                <a:ext uri="{28A0092B-C50C-407E-A947-70E740481C1C}">
                  <a14:useLocalDpi xmlns:a14="http://schemas.microsoft.com/office/drawing/2010/main" val="0"/>
                </a:ext>
              </a:extLst>
            </a:blip>
            <a:srcRect t="-1000"/>
            <a:stretch>
              <a:fillRect/>
            </a:stretch>
          </p:blipFill>
          <p:spPr>
            <a:xfrm>
              <a:off x="3219450" y="1680207"/>
              <a:ext cx="5753100" cy="3463293"/>
            </a:xfrm>
            <a:prstGeom prst="rect">
              <a:avLst/>
            </a:prstGeom>
          </p:spPr>
        </p:pic>
        <p:sp>
          <p:nvSpPr>
            <p:cNvPr id="30" name="矩形 29"/>
            <p:cNvSpPr/>
            <p:nvPr/>
          </p:nvSpPr>
          <p:spPr>
            <a:xfrm>
              <a:off x="4706503" y="1843340"/>
              <a:ext cx="2514947"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655953" y="2938240"/>
            <a:ext cx="4537907" cy="2847186"/>
            <a:chOff x="3912753" y="2442117"/>
            <a:chExt cx="4537907" cy="2847186"/>
          </a:xfrm>
        </p:grpSpPr>
        <p:pic>
          <p:nvPicPr>
            <p:cNvPr id="17" name="图片 16" descr="图示&#10;&#10;中度可信度描述已自动生成"/>
            <p:cNvPicPr>
              <a:picLocks noChangeAspect="1"/>
            </p:cNvPicPr>
            <p:nvPr/>
          </p:nvPicPr>
          <p:blipFill rotWithShape="1">
            <a:blip r:embed="rId3">
              <a:extLst>
                <a:ext uri="{28A0092B-C50C-407E-A947-70E740481C1C}">
                  <a14:useLocalDpi xmlns:a14="http://schemas.microsoft.com/office/drawing/2010/main" val="0"/>
                </a:ext>
              </a:extLst>
            </a:blip>
            <a:srcRect t="5739" b="10604"/>
            <a:stretch>
              <a:fillRect/>
            </a:stretch>
          </p:blipFill>
          <p:spPr>
            <a:xfrm>
              <a:off x="3912753" y="2442117"/>
              <a:ext cx="4537907" cy="2847186"/>
            </a:xfrm>
            <a:prstGeom prst="rect">
              <a:avLst/>
            </a:prstGeom>
          </p:spPr>
        </p:pic>
        <p:sp>
          <p:nvSpPr>
            <p:cNvPr id="34" name="矩形 33"/>
            <p:cNvSpPr/>
            <p:nvPr/>
          </p:nvSpPr>
          <p:spPr>
            <a:xfrm>
              <a:off x="5457050" y="2610580"/>
              <a:ext cx="2098065" cy="256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50" name="图片 49"/>
          <p:cNvPicPr>
            <a:picLocks noChangeAspect="1"/>
          </p:cNvPicPr>
          <p:nvPr/>
        </p:nvPicPr>
        <p:blipFill>
          <a:blip r:embed="rId4"/>
          <a:stretch>
            <a:fillRect/>
          </a:stretch>
        </p:blipFill>
        <p:spPr>
          <a:xfrm>
            <a:off x="11014075" y="5650230"/>
            <a:ext cx="946150" cy="710565"/>
          </a:xfrm>
          <a:prstGeom prst="rect">
            <a:avLst/>
          </a:prstGeom>
        </p:spPr>
      </p:pic>
      <p:sp>
        <p:nvSpPr>
          <p:cNvPr id="2" name="标题 1"/>
          <p:cNvSpPr>
            <a:spLocks noGrp="1"/>
          </p:cNvSpPr>
          <p:nvPr>
            <p:ph type="title"/>
          </p:nvPr>
        </p:nvSpPr>
        <p:spPr>
          <a:xfrm>
            <a:off x="584980" y="0"/>
            <a:ext cx="10338100" cy="1072212"/>
          </a:xfrm>
        </p:spPr>
        <p:txBody>
          <a:bodyPr/>
          <a:lstStyle/>
          <a:p>
            <a:r>
              <a:rPr lang="zh-CN" altLang="en-US" dirty="0"/>
              <a:t>期权组合构建：垂直差价组合</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37</a:t>
            </a:fld>
            <a:endParaRPr lang="zh-CN" altLang="en-US" dirty="0"/>
          </a:p>
        </p:txBody>
      </p:sp>
      <p:grpSp>
        <p:nvGrpSpPr>
          <p:cNvPr id="13" name="组合 12"/>
          <p:cNvGrpSpPr/>
          <p:nvPr/>
        </p:nvGrpSpPr>
        <p:grpSpPr>
          <a:xfrm>
            <a:off x="635690" y="1199396"/>
            <a:ext cx="5118340" cy="4835908"/>
            <a:chOff x="635690" y="1199396"/>
            <a:chExt cx="5118340" cy="4835908"/>
          </a:xfrm>
        </p:grpSpPr>
        <p:grpSp>
          <p:nvGrpSpPr>
            <p:cNvPr id="12" name="组合 11"/>
            <p:cNvGrpSpPr/>
            <p:nvPr/>
          </p:nvGrpSpPr>
          <p:grpSpPr>
            <a:xfrm>
              <a:off x="635690" y="1199396"/>
              <a:ext cx="5118340" cy="4835908"/>
              <a:chOff x="635690" y="1310906"/>
              <a:chExt cx="5118340" cy="4835908"/>
            </a:xfrm>
          </p:grpSpPr>
          <p:grpSp>
            <p:nvGrpSpPr>
              <p:cNvPr id="4" name="组合 3"/>
              <p:cNvGrpSpPr/>
              <p:nvPr/>
            </p:nvGrpSpPr>
            <p:grpSpPr>
              <a:xfrm>
                <a:off x="635690" y="1310906"/>
                <a:ext cx="5118340" cy="4835908"/>
                <a:chOff x="566421" y="1034049"/>
                <a:chExt cx="5118340" cy="4835908"/>
              </a:xfrm>
            </p:grpSpPr>
            <p:sp>
              <p:nvSpPr>
                <p:cNvPr id="9" name="文本框 8"/>
                <p:cNvSpPr txBox="1"/>
                <p:nvPr/>
              </p:nvSpPr>
              <p:spPr>
                <a:xfrm>
                  <a:off x="566421" y="1403350"/>
                  <a:ext cx="5118340" cy="4466607"/>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以</a:t>
                  </a:r>
                  <a:r>
                    <a:rPr lang="en-GB"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long butterfly</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为例</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买入一份低执行价格和一份高执行价格期权合约</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卖出两份</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中间执行价格</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的期权合约</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572908" y="1034049"/>
                  <a:ext cx="3550682"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蝶式差价组合（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butterfly spreads</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 name="文本框 6"/>
              <p:cNvSpPr txBox="1"/>
              <p:nvPr/>
            </p:nvSpPr>
            <p:spPr>
              <a:xfrm>
                <a:off x="2111668" y="3049750"/>
                <a:ext cx="2393347"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3: </a:t>
                </a:r>
                <a:r>
                  <a:rPr kumimoji="1" lang="en-US" altLang="zh-CN" sz="1400" dirty="0" err="1">
                    <a:latin typeface="Times New Roman" panose="02020603050405020304" pitchFamily="18" charset="0"/>
                    <a:ea typeface="宋体" panose="02010600030101010101" pitchFamily="2" charset="-122"/>
                    <a:cs typeface="Times New Roman" panose="02020603050405020304" pitchFamily="18" charset="0"/>
                  </a:rPr>
                  <a:t>PnL</a:t>
                </a:r>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 of long butterfly</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1" name="图片 10" descr="图表, 折线图&#10;&#10;描述已自动生成"/>
            <p:cNvPicPr>
              <a:picLocks noChangeAspect="1"/>
            </p:cNvPicPr>
            <p:nvPr/>
          </p:nvPicPr>
          <p:blipFill rotWithShape="1">
            <a:blip r:embed="rId5">
              <a:extLst>
                <a:ext uri="{28A0092B-C50C-407E-A947-70E740481C1C}">
                  <a14:useLocalDpi xmlns:a14="http://schemas.microsoft.com/office/drawing/2010/main" val="0"/>
                </a:ext>
              </a:extLst>
            </a:blip>
            <a:srcRect l="1211" t="12416" b="10634"/>
            <a:stretch>
              <a:fillRect/>
            </a:stretch>
          </p:blipFill>
          <p:spPr>
            <a:xfrm>
              <a:off x="662818" y="3292846"/>
              <a:ext cx="5033642" cy="2587084"/>
            </a:xfrm>
            <a:prstGeom prst="rect">
              <a:avLst/>
            </a:prstGeom>
          </p:spPr>
        </p:pic>
      </p:grpSp>
      <p:grpSp>
        <p:nvGrpSpPr>
          <p:cNvPr id="24" name="组合 23"/>
          <p:cNvGrpSpPr/>
          <p:nvPr/>
        </p:nvGrpSpPr>
        <p:grpSpPr>
          <a:xfrm>
            <a:off x="6232426" y="1199396"/>
            <a:ext cx="5677080" cy="4835908"/>
            <a:chOff x="635690" y="1310906"/>
            <a:chExt cx="5677080" cy="4835908"/>
          </a:xfrm>
        </p:grpSpPr>
        <p:grpSp>
          <p:nvGrpSpPr>
            <p:cNvPr id="29" name="组合 28"/>
            <p:cNvGrpSpPr/>
            <p:nvPr/>
          </p:nvGrpSpPr>
          <p:grpSpPr>
            <a:xfrm>
              <a:off x="635690" y="1310906"/>
              <a:ext cx="5677080" cy="4835908"/>
              <a:chOff x="566421" y="1034049"/>
              <a:chExt cx="5677080" cy="4835908"/>
            </a:xfrm>
          </p:grpSpPr>
          <p:sp>
            <p:nvSpPr>
              <p:cNvPr id="32" name="文本框 31"/>
              <p:cNvSpPr txBox="1"/>
              <p:nvPr/>
            </p:nvSpPr>
            <p:spPr>
              <a:xfrm>
                <a:off x="566421" y="1403350"/>
                <a:ext cx="5677080" cy="4466607"/>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买入一份低执行价格和一份高执行价格期权合约</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卖出两份</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中间执行价格（两个执行价格不同）</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的期权合约</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执行价间距相等</a:t>
                </a:r>
                <a:endParaRPr lang="en-US" altLang="zh-CN"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文本框 32"/>
              <p:cNvSpPr txBox="1"/>
              <p:nvPr/>
            </p:nvSpPr>
            <p:spPr>
              <a:xfrm>
                <a:off x="572908" y="1034049"/>
                <a:ext cx="2393347"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飞鹰组合（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condor</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1" name="文本框 30"/>
            <p:cNvSpPr txBox="1"/>
            <p:nvPr/>
          </p:nvSpPr>
          <p:spPr>
            <a:xfrm>
              <a:off x="2518808" y="3049750"/>
              <a:ext cx="1910844"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4: </a:t>
              </a:r>
              <a:r>
                <a:rPr kumimoji="1" lang="en-US" altLang="zh-CN" sz="1400" dirty="0" err="1">
                  <a:latin typeface="Times New Roman" panose="02020603050405020304" pitchFamily="18" charset="0"/>
                  <a:ea typeface="宋体" panose="02010600030101010101" pitchFamily="2" charset="-122"/>
                  <a:cs typeface="Times New Roman" panose="02020603050405020304" pitchFamily="18" charset="0"/>
                </a:rPr>
                <a:t>PnL</a:t>
              </a:r>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 of condor</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图表, 折线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7832" y="3789308"/>
            <a:ext cx="3890667" cy="2580741"/>
          </a:xfrm>
          <a:prstGeom prst="rect">
            <a:avLst/>
          </a:prstGeom>
        </p:spPr>
      </p:pic>
      <p:pic>
        <p:nvPicPr>
          <p:cNvPr id="50" name="图片 49"/>
          <p:cNvPicPr>
            <a:picLocks noChangeAspect="1"/>
          </p:cNvPicPr>
          <p:nvPr/>
        </p:nvPicPr>
        <p:blipFill>
          <a:blip r:embed="rId4"/>
          <a:stretch>
            <a:fillRect/>
          </a:stretch>
        </p:blipFill>
        <p:spPr>
          <a:xfrm>
            <a:off x="11014075" y="5650230"/>
            <a:ext cx="946150" cy="710565"/>
          </a:xfrm>
          <a:prstGeom prst="rect">
            <a:avLst/>
          </a:prstGeom>
        </p:spPr>
      </p:pic>
      <p:sp>
        <p:nvSpPr>
          <p:cNvPr id="2" name="标题 1"/>
          <p:cNvSpPr>
            <a:spLocks noGrp="1"/>
          </p:cNvSpPr>
          <p:nvPr>
            <p:ph type="title"/>
          </p:nvPr>
        </p:nvSpPr>
        <p:spPr>
          <a:xfrm>
            <a:off x="584980" y="0"/>
            <a:ext cx="10338100" cy="1072212"/>
          </a:xfrm>
        </p:spPr>
        <p:txBody>
          <a:bodyPr/>
          <a:lstStyle/>
          <a:p>
            <a:r>
              <a:rPr lang="zh-CN" altLang="en-US" dirty="0"/>
              <a:t>期权组合构建：水平差价组合</a:t>
            </a:r>
            <a:r>
              <a:rPr lang="en-US" altLang="zh-CN" dirty="0"/>
              <a:t>&amp;</a:t>
            </a:r>
            <a:r>
              <a:rPr lang="zh-CN" altLang="en-US" dirty="0"/>
              <a:t>对角组合</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38</a:t>
            </a:fld>
            <a:endParaRPr lang="zh-CN" altLang="en-US" dirty="0"/>
          </a:p>
        </p:txBody>
      </p:sp>
      <p:grpSp>
        <p:nvGrpSpPr>
          <p:cNvPr id="26" name="组合 25"/>
          <p:cNvGrpSpPr/>
          <p:nvPr/>
        </p:nvGrpSpPr>
        <p:grpSpPr>
          <a:xfrm>
            <a:off x="635690" y="938472"/>
            <a:ext cx="5118340" cy="5574572"/>
            <a:chOff x="6368810" y="497205"/>
            <a:chExt cx="5118340" cy="5574572"/>
          </a:xfrm>
        </p:grpSpPr>
        <p:grpSp>
          <p:nvGrpSpPr>
            <p:cNvPr id="37" name="组合 36"/>
            <p:cNvGrpSpPr/>
            <p:nvPr/>
          </p:nvGrpSpPr>
          <p:grpSpPr>
            <a:xfrm>
              <a:off x="6368810" y="497205"/>
              <a:ext cx="5118340" cy="5574572"/>
              <a:chOff x="566421" y="1034049"/>
              <a:chExt cx="5118340" cy="5574572"/>
            </a:xfrm>
          </p:grpSpPr>
          <mc:AlternateContent xmlns:mc="http://schemas.openxmlformats.org/markup-compatibility/2006" xmlns:a14="http://schemas.microsoft.com/office/drawing/2010/main">
            <mc:Choice Requires="a14">
              <p:sp>
                <p:nvSpPr>
                  <p:cNvPr id="39" name="文本框 38"/>
                  <p:cNvSpPr txBox="1"/>
                  <p:nvPr/>
                </p:nvSpPr>
                <p:spPr>
                  <a:xfrm>
                    <a:off x="566421" y="1403350"/>
                    <a:ext cx="5118340" cy="5205271"/>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由两个相同执行价</a:t>
                    </a:r>
                    <a14:m>
                      <m:oMath xmlns:m="http://schemas.openxmlformats.org/officeDocument/2006/math">
                        <m:r>
                          <a:rPr lang="en-US" altLang="zh-CN" sz="1600" b="0" i="1" dirty="0">
                            <a:solidFill>
                              <a:srgbClr val="000000"/>
                            </a:solidFill>
                            <a:latin typeface="Cambria Math" panose="02040503050406030204" pitchFamily="18" charset="0"/>
                          </a:rPr>
                          <m:t>𝐾</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、但不同到期日</a:t>
                    </a:r>
                    <a14:m>
                      <m:oMath xmlns:m="http://schemas.openxmlformats.org/officeDocument/2006/math">
                        <m:sSub>
                          <m:sSubPr>
                            <m:ctrlPr>
                              <a:rPr lang="en-US" altLang="zh-CN" sz="1600" i="1" dirty="0">
                                <a:solidFill>
                                  <a:srgbClr val="000000"/>
                                </a:solidFill>
                                <a:latin typeface="Cambria Math" panose="02040503050406030204" pitchFamily="18" charset="0"/>
                              </a:rPr>
                            </m:ctrlPr>
                          </m:sSubPr>
                          <m:e>
                            <m:r>
                              <a:rPr lang="en-US" altLang="zh-CN" sz="1600" i="1" dirty="0">
                                <a:solidFill>
                                  <a:srgbClr val="000000"/>
                                </a:solidFill>
                                <a:latin typeface="Cambria Math" panose="02040503050406030204" pitchFamily="18" charset="0"/>
                              </a:rPr>
                              <m:t>𝑇</m:t>
                            </m:r>
                          </m:e>
                          <m:sub>
                            <m:r>
                              <a:rPr lang="en-US" altLang="zh-CN" sz="1600" i="1" dirty="0">
                                <a:solidFill>
                                  <a:srgbClr val="000000"/>
                                </a:solidFill>
                                <a:latin typeface="Cambria Math" panose="02040503050406030204" pitchFamily="18" charset="0"/>
                              </a:rPr>
                              <m:t>1</m:t>
                            </m:r>
                          </m:sub>
                        </m:sSub>
                        <m:r>
                          <a:rPr lang="en-US" altLang="zh-CN" sz="1600" i="1" dirty="0">
                            <a:solidFill>
                              <a:srgbClr val="000000"/>
                            </a:solidFill>
                            <a:latin typeface="Cambria Math" panose="02040503050406030204" pitchFamily="18" charset="0"/>
                          </a:rPr>
                          <m:t>&lt;</m:t>
                        </m:r>
                        <m:sSub>
                          <m:sSubPr>
                            <m:ctrlPr>
                              <a:rPr lang="en-US" altLang="zh-CN" sz="1600" i="1" dirty="0">
                                <a:solidFill>
                                  <a:srgbClr val="000000"/>
                                </a:solidFill>
                                <a:latin typeface="Cambria Math" panose="02040503050406030204" pitchFamily="18" charset="0"/>
                              </a:rPr>
                            </m:ctrlPr>
                          </m:sSubPr>
                          <m:e>
                            <m:r>
                              <a:rPr lang="en-US" altLang="zh-CN" sz="1600" i="1" dirty="0">
                                <a:solidFill>
                                  <a:srgbClr val="000000"/>
                                </a:solidFill>
                                <a:latin typeface="Cambria Math" panose="02040503050406030204" pitchFamily="18" charset="0"/>
                              </a:rPr>
                              <m:t>𝑇</m:t>
                            </m:r>
                          </m:e>
                          <m:sub>
                            <m:r>
                              <a:rPr lang="en-US" altLang="zh-CN" sz="1600" i="1" dirty="0">
                                <a:solidFill>
                                  <a:srgbClr val="000000"/>
                                </a:solidFill>
                                <a:latin typeface="Cambria Math" panose="02040503050406030204" pitchFamily="18" charset="0"/>
                              </a:rPr>
                              <m:t>2</m:t>
                            </m:r>
                          </m:sub>
                        </m:sSub>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的同种期权构成</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正向差期组合：卖短买长</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期权空头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 + </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期限较长</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的期权多头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 </a:t>
                    </a: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反向差期组合：买短卖长</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566421" y="1403350"/>
                    <a:ext cx="5118340" cy="5205271"/>
                  </a:xfrm>
                  <a:prstGeom prst="rect">
                    <a:avLst/>
                  </a:prstGeom>
                  <a:blipFill rotWithShape="1">
                    <a:blip r:embed="rId5"/>
                  </a:blipFill>
                  <a:ln w="19050">
                    <a:solidFill>
                      <a:srgbClr val="972022"/>
                    </a:solidFill>
                    <a:prstDash val="sysDash"/>
                  </a:ln>
                </p:spPr>
                <p:txBody>
                  <a:bodyPr/>
                  <a:lstStyle/>
                  <a:p>
                    <a:r>
                      <a:rPr lang="zh-CN" altLang="en-US">
                        <a:noFill/>
                      </a:rPr>
                      <a:t> </a:t>
                    </a:r>
                  </a:p>
                </p:txBody>
              </p:sp>
            </mc:Fallback>
          </mc:AlternateContent>
          <p:sp>
            <p:nvSpPr>
              <p:cNvPr id="40" name="文本框 39"/>
              <p:cNvSpPr txBox="1"/>
              <p:nvPr/>
            </p:nvSpPr>
            <p:spPr>
              <a:xfrm>
                <a:off x="572908" y="1034049"/>
                <a:ext cx="3169457"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差期组合（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calendar spreads</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2" name="组合 21"/>
            <p:cNvGrpSpPr/>
            <p:nvPr/>
          </p:nvGrpSpPr>
          <p:grpSpPr>
            <a:xfrm>
              <a:off x="6521575" y="3011781"/>
              <a:ext cx="4597507" cy="2979711"/>
              <a:chOff x="1224746" y="2078584"/>
              <a:chExt cx="4597507" cy="2979711"/>
            </a:xfrm>
          </p:grpSpPr>
          <p:grpSp>
            <p:nvGrpSpPr>
              <p:cNvPr id="14" name="组合 13"/>
              <p:cNvGrpSpPr/>
              <p:nvPr/>
            </p:nvGrpSpPr>
            <p:grpSpPr>
              <a:xfrm>
                <a:off x="1224746" y="2386360"/>
                <a:ext cx="4597507" cy="2671935"/>
                <a:chOff x="2213819" y="3429000"/>
                <a:chExt cx="5114858" cy="2972605"/>
              </a:xfrm>
            </p:grpSpPr>
            <p:pic>
              <p:nvPicPr>
                <p:cNvPr id="6" name="图片 5" descr="图表, 折线图&#10;&#10;描述已自动生成"/>
                <p:cNvPicPr>
                  <a:picLocks noChangeAspect="1"/>
                </p:cNvPicPr>
                <p:nvPr/>
              </p:nvPicPr>
              <p:blipFill rotWithShape="1">
                <a:blip r:embed="rId6">
                  <a:extLst>
                    <a:ext uri="{28A0092B-C50C-407E-A947-70E740481C1C}">
                      <a14:useLocalDpi xmlns:a14="http://schemas.microsoft.com/office/drawing/2010/main" val="0"/>
                    </a:ext>
                  </a:extLst>
                </a:blip>
                <a:srcRect l="15879" t="6133"/>
                <a:stretch>
                  <a:fillRect/>
                </a:stretch>
              </p:blipFill>
              <p:spPr>
                <a:xfrm>
                  <a:off x="2620537" y="3509866"/>
                  <a:ext cx="4626544" cy="2891739"/>
                </a:xfrm>
                <a:prstGeom prst="rect">
                  <a:avLst/>
                </a:prstGeom>
              </p:spPr>
            </p:pic>
            <p:sp>
              <p:nvSpPr>
                <p:cNvPr id="8" name="文本框 7"/>
                <p:cNvSpPr txBox="1"/>
                <p:nvPr/>
              </p:nvSpPr>
              <p:spPr>
                <a:xfrm>
                  <a:off x="2788681" y="4382430"/>
                  <a:ext cx="1009754" cy="30816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short C(T1)</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6096000" y="3509868"/>
                  <a:ext cx="1232677" cy="680112"/>
                </a:xfrm>
                <a:prstGeom prst="rect">
                  <a:avLst/>
                </a:prstGeom>
                <a:noFill/>
              </p:spPr>
              <p:txBody>
                <a:bodyPr wrap="none" rtlCol="0">
                  <a:spAutoFit/>
                </a:bodyPr>
                <a:lstStyle/>
                <a:p>
                  <a:pPr>
                    <a:lnSpc>
                      <a:spcPct val="150000"/>
                    </a:lnSpc>
                  </a:pPr>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C(T2) </a:t>
                  </a:r>
                  <a:b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br>
                  <a:r>
                    <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仍有时间价值</a:t>
                  </a:r>
                </a:p>
              </p:txBody>
            </p:sp>
            <p:sp>
              <p:nvSpPr>
                <p:cNvPr id="25" name="文本框 24"/>
                <p:cNvSpPr txBox="1"/>
                <p:nvPr/>
              </p:nvSpPr>
              <p:spPr>
                <a:xfrm>
                  <a:off x="2213819" y="3429000"/>
                  <a:ext cx="658427" cy="419168"/>
                </a:xfrm>
                <a:prstGeom prst="rect">
                  <a:avLst/>
                </a:prstGeom>
                <a:solidFill>
                  <a:schemeClr val="bg1"/>
                </a:solidFill>
              </p:spPr>
              <p:txBody>
                <a:bodyPr wrap="none" rtlCol="0">
                  <a:spAutoFit/>
                </a:bodyPr>
                <a:lstStyle/>
                <a:p>
                  <a:pPr>
                    <a:lnSpc>
                      <a:spcPct val="150000"/>
                    </a:lnSpc>
                  </a:pPr>
                  <a:r>
                    <a:rPr kumimoji="1" lang="en-US" altLang="zh-CN"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rPr>
                    <a:t>Profit</a:t>
                  </a:r>
                  <a:endParaRPr kumimoji="1" lang="zh-CN" altLang="en-US"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2" name="文本框 41"/>
              <p:cNvSpPr txBox="1"/>
              <p:nvPr/>
            </p:nvSpPr>
            <p:spPr>
              <a:xfrm>
                <a:off x="1857452" y="2078584"/>
                <a:ext cx="3169457"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5: Calendar spread using two calls</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43" name="组合 42"/>
          <p:cNvGrpSpPr/>
          <p:nvPr/>
        </p:nvGrpSpPr>
        <p:grpSpPr>
          <a:xfrm>
            <a:off x="6096000" y="938472"/>
            <a:ext cx="5118340" cy="5574572"/>
            <a:chOff x="6368810" y="497205"/>
            <a:chExt cx="5118340" cy="5574572"/>
          </a:xfrm>
        </p:grpSpPr>
        <p:grpSp>
          <p:nvGrpSpPr>
            <p:cNvPr id="44" name="组合 43"/>
            <p:cNvGrpSpPr/>
            <p:nvPr/>
          </p:nvGrpSpPr>
          <p:grpSpPr>
            <a:xfrm>
              <a:off x="6368810" y="497205"/>
              <a:ext cx="5118340" cy="5574572"/>
              <a:chOff x="566421" y="1034049"/>
              <a:chExt cx="5118340" cy="5574572"/>
            </a:xfrm>
          </p:grpSpPr>
          <mc:AlternateContent xmlns:mc="http://schemas.openxmlformats.org/markup-compatibility/2006" xmlns:a14="http://schemas.microsoft.com/office/drawing/2010/main">
            <mc:Choice Requires="a14">
              <p:sp>
                <p:nvSpPr>
                  <p:cNvPr id="53" name="文本框 52"/>
                  <p:cNvSpPr txBox="1"/>
                  <p:nvPr/>
                </p:nvSpPr>
                <p:spPr>
                  <a:xfrm>
                    <a:off x="566421" y="1403350"/>
                    <a:ext cx="5118340" cy="5205271"/>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由两个不同执行价</a:t>
                    </a:r>
                    <a14:m>
                      <m:oMath xmlns:m="http://schemas.openxmlformats.org/officeDocument/2006/math">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𝐾</m:t>
                            </m:r>
                          </m:e>
                          <m:sub>
                            <m:r>
                              <a:rPr lang="en-US" altLang="zh-CN" sz="1600" b="0" i="1" smtClean="0">
                                <a:solidFill>
                                  <a:srgbClr val="000000"/>
                                </a:solidFill>
                                <a:latin typeface="Cambria Math" panose="02040503050406030204" pitchFamily="18" charset="0"/>
                              </a:rPr>
                              <m:t>1</m:t>
                            </m:r>
                          </m:sub>
                        </m:sSub>
                        <m:r>
                          <a:rPr lang="en-US" altLang="zh-CN" sz="1600" b="0" i="1" smtClean="0">
                            <a:solidFill>
                              <a:srgbClr val="000000"/>
                            </a:solidFill>
                            <a:latin typeface="Cambria Math" panose="02040503050406030204" pitchFamily="18" charset="0"/>
                          </a:rPr>
                          <m:t>&lt;</m:t>
                        </m:r>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𝐾</m:t>
                            </m:r>
                          </m:e>
                          <m:sub>
                            <m:r>
                              <a:rPr lang="en-US" altLang="zh-CN" sz="1600" b="0" i="1" smtClean="0">
                                <a:solidFill>
                                  <a:srgbClr val="000000"/>
                                </a:solidFill>
                                <a:latin typeface="Cambria Math" panose="02040503050406030204" pitchFamily="18" charset="0"/>
                              </a:rPr>
                              <m:t>2</m:t>
                            </m:r>
                          </m:sub>
                        </m:sSub>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、不同到期日</a:t>
                    </a:r>
                    <a14:m>
                      <m:oMath xmlns:m="http://schemas.openxmlformats.org/officeDocument/2006/math">
                        <m:sSub>
                          <m:sSubPr>
                            <m:ctrlPr>
                              <a:rPr lang="en-US" altLang="zh-CN" sz="1600" i="1" dirty="0" smtClean="0">
                                <a:solidFill>
                                  <a:srgbClr val="000000"/>
                                </a:solidFill>
                                <a:latin typeface="Cambria Math" panose="02040503050406030204" pitchFamily="18" charset="0"/>
                              </a:rPr>
                            </m:ctrlPr>
                          </m:sSubPr>
                          <m:e>
                            <m:r>
                              <a:rPr lang="en-US" altLang="zh-CN" sz="1600" b="0" i="1" dirty="0">
                                <a:solidFill>
                                  <a:srgbClr val="000000"/>
                                </a:solidFill>
                                <a:latin typeface="Cambria Math" panose="02040503050406030204" pitchFamily="18" charset="0"/>
                              </a:rPr>
                              <m:t>𝑇</m:t>
                            </m:r>
                          </m:e>
                          <m:sub>
                            <m:r>
                              <a:rPr lang="en-US" altLang="zh-CN" sz="1600" b="0" i="1" dirty="0" smtClean="0">
                                <a:solidFill>
                                  <a:srgbClr val="000000"/>
                                </a:solidFill>
                                <a:latin typeface="Cambria Math" panose="02040503050406030204" pitchFamily="18" charset="0"/>
                              </a:rPr>
                              <m:t>1</m:t>
                            </m:r>
                          </m:sub>
                        </m:sSub>
                        <m:r>
                          <a:rPr lang="en-US" altLang="zh-CN" sz="1600" b="0" i="1" dirty="0" smtClean="0">
                            <a:solidFill>
                              <a:srgbClr val="000000"/>
                            </a:solidFill>
                            <a:latin typeface="Cambria Math" panose="02040503050406030204" pitchFamily="18" charset="0"/>
                          </a:rPr>
                          <m:t>&lt;</m:t>
                        </m:r>
                        <m:sSub>
                          <m:sSubPr>
                            <m:ctrlPr>
                              <a:rPr lang="en-US" altLang="zh-CN" sz="1600" i="1" dirty="0" smtClean="0">
                                <a:solidFill>
                                  <a:srgbClr val="000000"/>
                                </a:solidFill>
                                <a:latin typeface="Cambria Math" panose="02040503050406030204" pitchFamily="18" charset="0"/>
                              </a:rPr>
                            </m:ctrlPr>
                          </m:sSubPr>
                          <m:e>
                            <m:r>
                              <a:rPr lang="en-US" altLang="zh-CN" sz="1600" b="0" i="1" dirty="0" smtClean="0">
                                <a:solidFill>
                                  <a:srgbClr val="000000"/>
                                </a:solidFill>
                                <a:latin typeface="Cambria Math" panose="02040503050406030204" pitchFamily="18" charset="0"/>
                              </a:rPr>
                              <m:t>𝑇</m:t>
                            </m:r>
                          </m:e>
                          <m:sub>
                            <m:r>
                              <a:rPr lang="en-US" altLang="zh-CN" sz="1600" b="0" i="1" dirty="0" smtClean="0">
                                <a:solidFill>
                                  <a:srgbClr val="000000"/>
                                </a:solidFill>
                                <a:latin typeface="Cambria Math" panose="02040503050406030204" pitchFamily="18" charset="0"/>
                              </a:rPr>
                              <m:t>2</m:t>
                            </m:r>
                          </m:sub>
                        </m:sSub>
                        <m:r>
                          <a:rPr lang="en-US" altLang="zh-CN" sz="1600" b="0" i="1" dirty="0" smtClean="0">
                            <a:solidFill>
                              <a:srgbClr val="000000"/>
                            </a:solidFill>
                            <a:latin typeface="Cambria Math" panose="02040503050406030204" pitchFamily="18" charset="0"/>
                          </a:rPr>
                          <m:t> </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的同种期权构成</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正向对角组合：卖短买长</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期权空头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 + </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期限较长</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的期权多头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 </a:t>
                    </a: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反向对角组合：买短卖长</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566421" y="1403350"/>
                    <a:ext cx="5118340" cy="5205271"/>
                  </a:xfrm>
                  <a:prstGeom prst="rect">
                    <a:avLst/>
                  </a:prstGeom>
                  <a:blipFill rotWithShape="1">
                    <a:blip r:embed="rId7"/>
                  </a:blipFill>
                  <a:ln w="19050">
                    <a:solidFill>
                      <a:srgbClr val="972022"/>
                    </a:solidFill>
                    <a:prstDash val="sysDash"/>
                  </a:ln>
                </p:spPr>
                <p:txBody>
                  <a:bodyPr/>
                  <a:lstStyle/>
                  <a:p>
                    <a:r>
                      <a:rPr lang="zh-CN" altLang="en-US">
                        <a:noFill/>
                      </a:rPr>
                      <a:t> </a:t>
                    </a:r>
                  </a:p>
                </p:txBody>
              </p:sp>
            </mc:Fallback>
          </mc:AlternateContent>
          <p:sp>
            <p:nvSpPr>
              <p:cNvPr id="54" name="文本框 53"/>
              <p:cNvSpPr txBox="1"/>
              <p:nvPr/>
            </p:nvSpPr>
            <p:spPr>
              <a:xfrm>
                <a:off x="572908" y="1034049"/>
                <a:ext cx="3169457"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对角组合（</a:t>
                </a: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diagonal</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spreads</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5" name="组合 44"/>
            <p:cNvGrpSpPr/>
            <p:nvPr/>
          </p:nvGrpSpPr>
          <p:grpSpPr>
            <a:xfrm>
              <a:off x="6587381" y="2987733"/>
              <a:ext cx="4597874" cy="1308692"/>
              <a:chOff x="1290552" y="2054536"/>
              <a:chExt cx="4597874" cy="1308692"/>
            </a:xfrm>
          </p:grpSpPr>
          <p:grpSp>
            <p:nvGrpSpPr>
              <p:cNvPr id="46" name="组合 45"/>
              <p:cNvGrpSpPr/>
              <p:nvPr/>
            </p:nvGrpSpPr>
            <p:grpSpPr>
              <a:xfrm>
                <a:off x="1290552" y="2289718"/>
                <a:ext cx="4597874" cy="1073510"/>
                <a:chOff x="2287030" y="3321481"/>
                <a:chExt cx="5115265" cy="1194310"/>
              </a:xfrm>
            </p:grpSpPr>
            <p:sp>
              <p:nvSpPr>
                <p:cNvPr id="49" name="文本框 48"/>
                <p:cNvSpPr txBox="1"/>
                <p:nvPr/>
              </p:nvSpPr>
              <p:spPr>
                <a:xfrm>
                  <a:off x="2934606" y="4207622"/>
                  <a:ext cx="1300945" cy="30816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short C(K2, T1)</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文本框 50"/>
                <p:cNvSpPr txBox="1"/>
                <p:nvPr/>
              </p:nvSpPr>
              <p:spPr>
                <a:xfrm>
                  <a:off x="6096000" y="3509866"/>
                  <a:ext cx="1306295" cy="680112"/>
                </a:xfrm>
                <a:prstGeom prst="rect">
                  <a:avLst/>
                </a:prstGeom>
                <a:noFill/>
              </p:spPr>
              <p:txBody>
                <a:bodyPr wrap="none" rtlCol="0">
                  <a:spAutoFit/>
                </a:bodyPr>
                <a:lstStyle/>
                <a:p>
                  <a:pPr>
                    <a:lnSpc>
                      <a:spcPct val="150000"/>
                    </a:lnSpc>
                  </a:pPr>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C(K1, T2) </a:t>
                  </a:r>
                  <a:b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br>
                  <a:r>
                    <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仍有时间价值</a:t>
                  </a:r>
                </a:p>
              </p:txBody>
            </p:sp>
            <p:sp>
              <p:nvSpPr>
                <p:cNvPr id="52" name="文本框 51"/>
                <p:cNvSpPr txBox="1"/>
                <p:nvPr/>
              </p:nvSpPr>
              <p:spPr>
                <a:xfrm>
                  <a:off x="2287030" y="3321481"/>
                  <a:ext cx="658427" cy="419167"/>
                </a:xfrm>
                <a:prstGeom prst="rect">
                  <a:avLst/>
                </a:prstGeom>
                <a:solidFill>
                  <a:schemeClr val="bg1"/>
                </a:solidFill>
              </p:spPr>
              <p:txBody>
                <a:bodyPr wrap="none" rtlCol="0">
                  <a:spAutoFit/>
                </a:bodyPr>
                <a:lstStyle/>
                <a:p>
                  <a:pPr>
                    <a:lnSpc>
                      <a:spcPct val="150000"/>
                    </a:lnSpc>
                  </a:pPr>
                  <a:r>
                    <a:rPr kumimoji="1" lang="en-US" altLang="zh-CN"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rPr>
                    <a:t>Profit</a:t>
                  </a:r>
                  <a:endParaRPr kumimoji="1" lang="zh-CN" altLang="en-US"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7" name="文本框 46"/>
              <p:cNvSpPr txBox="1"/>
              <p:nvPr/>
            </p:nvSpPr>
            <p:spPr>
              <a:xfrm>
                <a:off x="2029608" y="2054536"/>
                <a:ext cx="3179075"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6: Diagonal spread using two calls</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4980" y="0"/>
            <a:ext cx="10338100" cy="1072212"/>
          </a:xfrm>
        </p:spPr>
        <p:txBody>
          <a:bodyPr/>
          <a:lstStyle/>
          <a:p>
            <a:r>
              <a:rPr lang="zh-CN" altLang="en-US" dirty="0"/>
              <a:t>期权组合构建：看涨</a:t>
            </a:r>
            <a:r>
              <a:rPr lang="en-US" altLang="zh-CN" dirty="0"/>
              <a:t>+</a:t>
            </a:r>
            <a:r>
              <a:rPr lang="zh-CN" altLang="en-US" dirty="0"/>
              <a:t>看跌组合</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39</a:t>
            </a:fld>
            <a:endParaRPr lang="zh-CN" altLang="en-US" dirty="0"/>
          </a:p>
        </p:txBody>
      </p:sp>
      <p:grpSp>
        <p:nvGrpSpPr>
          <p:cNvPr id="11" name="组合 10"/>
          <p:cNvGrpSpPr/>
          <p:nvPr/>
        </p:nvGrpSpPr>
        <p:grpSpPr>
          <a:xfrm>
            <a:off x="584980" y="1543839"/>
            <a:ext cx="10902170" cy="4097245"/>
            <a:chOff x="584980" y="1543839"/>
            <a:chExt cx="10902170" cy="4097245"/>
          </a:xfrm>
        </p:grpSpPr>
        <p:pic>
          <p:nvPicPr>
            <p:cNvPr id="10" name="图片 9" descr="图表, 折线图&#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6752" y="2743823"/>
              <a:ext cx="4016128" cy="2756007"/>
            </a:xfrm>
            <a:prstGeom prst="rect">
              <a:avLst/>
            </a:prstGeom>
          </p:spPr>
        </p:pic>
        <p:grpSp>
          <p:nvGrpSpPr>
            <p:cNvPr id="31" name="组合 30"/>
            <p:cNvGrpSpPr/>
            <p:nvPr/>
          </p:nvGrpSpPr>
          <p:grpSpPr>
            <a:xfrm>
              <a:off x="584980" y="1543839"/>
              <a:ext cx="5118340" cy="4097245"/>
              <a:chOff x="635690" y="938472"/>
              <a:chExt cx="5118340" cy="4097245"/>
            </a:xfrm>
          </p:grpSpPr>
          <p:pic>
            <p:nvPicPr>
              <p:cNvPr id="32" name="图片 31" descr="图表, 折线图&#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2615" y="2178689"/>
                <a:ext cx="4072923" cy="2756006"/>
              </a:xfrm>
              <a:prstGeom prst="rect">
                <a:avLst/>
              </a:prstGeom>
            </p:spPr>
          </p:pic>
          <p:grpSp>
            <p:nvGrpSpPr>
              <p:cNvPr id="33" name="组合 32"/>
              <p:cNvGrpSpPr/>
              <p:nvPr/>
            </p:nvGrpSpPr>
            <p:grpSpPr>
              <a:xfrm>
                <a:off x="635690" y="938472"/>
                <a:ext cx="5118340" cy="4097245"/>
                <a:chOff x="6368810" y="497205"/>
                <a:chExt cx="5118340" cy="4097245"/>
              </a:xfrm>
            </p:grpSpPr>
            <p:grpSp>
              <p:nvGrpSpPr>
                <p:cNvPr id="35" name="组合 34"/>
                <p:cNvGrpSpPr/>
                <p:nvPr/>
              </p:nvGrpSpPr>
              <p:grpSpPr>
                <a:xfrm>
                  <a:off x="6368810" y="497205"/>
                  <a:ext cx="5118340" cy="4097245"/>
                  <a:chOff x="566421" y="1034049"/>
                  <a:chExt cx="5118340" cy="4097245"/>
                </a:xfrm>
              </p:grpSpPr>
              <mc:AlternateContent xmlns:mc="http://schemas.openxmlformats.org/markup-compatibility/2006" xmlns:a14="http://schemas.microsoft.com/office/drawing/2010/main">
                <mc:Choice Requires="a14">
                  <p:sp>
                    <p:nvSpPr>
                      <p:cNvPr id="56" name="文本框 55"/>
                      <p:cNvSpPr txBox="1"/>
                      <p:nvPr/>
                    </p:nvSpPr>
                    <p:spPr>
                      <a:xfrm>
                        <a:off x="566421" y="1403350"/>
                        <a:ext cx="5118340" cy="3727944"/>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到期日相同、</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执行价相同</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的看涨</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14:m>
                          <m:oMath xmlns:m="http://schemas.openxmlformats.org/officeDocument/2006/math">
                            <m:r>
                              <a:rPr lang="zh-CN" altLang="en-US" sz="1600" b="1" i="0" smtClean="0">
                                <a:solidFill>
                                  <a:srgbClr val="000000"/>
                                </a:solidFill>
                                <a:latin typeface="Cambria Math" panose="02040503050406030204" pitchFamily="18" charset="0"/>
                              </a:rPr>
                              <m:t> </m:t>
                            </m:r>
                            <m:r>
                              <a:rPr lang="en-US" altLang="zh-CN" sz="1600" b="1" i="1" smtClean="0">
                                <a:solidFill>
                                  <a:srgbClr val="000000"/>
                                </a:solidFill>
                                <a:latin typeface="Cambria Math" panose="02040503050406030204" pitchFamily="18" charset="0"/>
                              </a:rPr>
                              <m:t>+</m:t>
                            </m:r>
                            <m:r>
                              <a:rPr lang="zh-CN" altLang="en-US" sz="1600" b="1" i="1" smtClean="0">
                                <a:solidFill>
                                  <a:srgbClr val="000000"/>
                                </a:solidFill>
                                <a:latin typeface="Cambria Math" panose="02040503050406030204" pitchFamily="18" charset="0"/>
                              </a:rPr>
                              <m:t> </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看跌</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566421" y="1403350"/>
                        <a:ext cx="5118340" cy="3727944"/>
                      </a:xfrm>
                      <a:prstGeom prst="rect">
                        <a:avLst/>
                      </a:prstGeom>
                      <a:blipFill rotWithShape="1">
                        <a:blip r:embed="rId6"/>
                      </a:blipFill>
                      <a:ln w="19050">
                        <a:solidFill>
                          <a:srgbClr val="972022"/>
                        </a:solidFill>
                        <a:prstDash val="sysDash"/>
                      </a:ln>
                    </p:spPr>
                    <p:txBody>
                      <a:bodyPr/>
                      <a:lstStyle/>
                      <a:p>
                        <a:r>
                          <a:rPr lang="zh-CN" altLang="en-US">
                            <a:noFill/>
                          </a:rPr>
                          <a:t> </a:t>
                        </a:r>
                      </a:p>
                    </p:txBody>
                  </p:sp>
                </mc:Fallback>
              </mc:AlternateContent>
              <p:sp>
                <p:nvSpPr>
                  <p:cNvPr id="57" name="文本框 56"/>
                  <p:cNvSpPr txBox="1"/>
                  <p:nvPr/>
                </p:nvSpPr>
                <p:spPr>
                  <a:xfrm>
                    <a:off x="572909" y="1034049"/>
                    <a:ext cx="2277878"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跨式组合（</a:t>
                    </a: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straddle</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6" name="组合 35"/>
                <p:cNvGrpSpPr/>
                <p:nvPr/>
              </p:nvGrpSpPr>
              <p:grpSpPr>
                <a:xfrm>
                  <a:off x="6710780" y="1429645"/>
                  <a:ext cx="4158028" cy="994381"/>
                  <a:chOff x="1413951" y="496448"/>
                  <a:chExt cx="4158028" cy="994381"/>
                </a:xfrm>
              </p:grpSpPr>
              <p:grpSp>
                <p:nvGrpSpPr>
                  <p:cNvPr id="38" name="组合 37"/>
                  <p:cNvGrpSpPr/>
                  <p:nvPr/>
                </p:nvGrpSpPr>
                <p:grpSpPr>
                  <a:xfrm>
                    <a:off x="1413951" y="636220"/>
                    <a:ext cx="4158028" cy="854609"/>
                    <a:chOff x="2424315" y="1481919"/>
                    <a:chExt cx="4625924" cy="950777"/>
                  </a:xfrm>
                </p:grpSpPr>
                <p:sp>
                  <p:nvSpPr>
                    <p:cNvPr id="48" name="文本框 47"/>
                    <p:cNvSpPr txBox="1"/>
                    <p:nvPr/>
                  </p:nvSpPr>
                  <p:spPr>
                    <a:xfrm>
                      <a:off x="6247358" y="2124527"/>
                      <a:ext cx="802881" cy="30816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call</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文本框 54"/>
                    <p:cNvSpPr txBox="1"/>
                    <p:nvPr/>
                  </p:nvSpPr>
                  <p:spPr>
                    <a:xfrm>
                      <a:off x="2424315" y="1481919"/>
                      <a:ext cx="658427" cy="419167"/>
                    </a:xfrm>
                    <a:prstGeom prst="rect">
                      <a:avLst/>
                    </a:prstGeom>
                    <a:solidFill>
                      <a:schemeClr val="bg1"/>
                    </a:solidFill>
                  </p:spPr>
                  <p:txBody>
                    <a:bodyPr wrap="none" rtlCol="0">
                      <a:spAutoFit/>
                    </a:bodyPr>
                    <a:lstStyle/>
                    <a:p>
                      <a:pPr>
                        <a:lnSpc>
                          <a:spcPct val="150000"/>
                        </a:lnSpc>
                      </a:pPr>
                      <a:r>
                        <a:rPr kumimoji="1" lang="en-US" altLang="zh-CN"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rPr>
                        <a:t>Profit</a:t>
                      </a:r>
                      <a:endParaRPr kumimoji="1" lang="zh-CN" altLang="en-US"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1" name="文本框 40"/>
                  <p:cNvSpPr txBox="1"/>
                  <p:nvPr/>
                </p:nvSpPr>
                <p:spPr>
                  <a:xfrm>
                    <a:off x="2663905" y="496448"/>
                    <a:ext cx="1874231"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7: Long straddle</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34" name="文本框 33"/>
              <p:cNvSpPr txBox="1"/>
              <p:nvPr/>
            </p:nvSpPr>
            <p:spPr>
              <a:xfrm>
                <a:off x="4414016" y="4167835"/>
                <a:ext cx="694421" cy="27699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put</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8" name="组合 57"/>
            <p:cNvGrpSpPr/>
            <p:nvPr/>
          </p:nvGrpSpPr>
          <p:grpSpPr>
            <a:xfrm>
              <a:off x="6368810" y="1543839"/>
              <a:ext cx="5118340" cy="4097245"/>
              <a:chOff x="6368810" y="497205"/>
              <a:chExt cx="5118340" cy="4097245"/>
            </a:xfrm>
          </p:grpSpPr>
          <p:grpSp>
            <p:nvGrpSpPr>
              <p:cNvPr id="59" name="组合 58"/>
              <p:cNvGrpSpPr/>
              <p:nvPr/>
            </p:nvGrpSpPr>
            <p:grpSpPr>
              <a:xfrm>
                <a:off x="6368810" y="497205"/>
                <a:ext cx="5118340" cy="4097245"/>
                <a:chOff x="566421" y="1034049"/>
                <a:chExt cx="5118340" cy="4097245"/>
              </a:xfrm>
            </p:grpSpPr>
            <mc:AlternateContent xmlns:mc="http://schemas.openxmlformats.org/markup-compatibility/2006" xmlns:a14="http://schemas.microsoft.com/office/drawing/2010/main">
              <mc:Choice Requires="a14">
                <p:sp>
                  <p:nvSpPr>
                    <p:cNvPr id="67" name="文本框 66"/>
                    <p:cNvSpPr txBox="1"/>
                    <p:nvPr/>
                  </p:nvSpPr>
                  <p:spPr>
                    <a:xfrm>
                      <a:off x="566421" y="1403350"/>
                      <a:ext cx="5118340" cy="3727944"/>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到期日相同、</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执行价不同</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的看涨</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14:m>
                        <m:oMath xmlns:m="http://schemas.openxmlformats.org/officeDocument/2006/math">
                          <m:r>
                            <a:rPr lang="zh-CN" altLang="en-US" sz="1600" b="1" i="0" smtClean="0">
                              <a:solidFill>
                                <a:srgbClr val="000000"/>
                              </a:solidFill>
                              <a:latin typeface="Cambria Math" panose="02040503050406030204" pitchFamily="18" charset="0"/>
                            </a:rPr>
                            <m:t> </m:t>
                          </m:r>
                          <m:r>
                            <a:rPr lang="en-US" altLang="zh-CN" sz="1600" b="1" i="1" smtClean="0">
                              <a:solidFill>
                                <a:srgbClr val="000000"/>
                              </a:solidFill>
                              <a:latin typeface="Cambria Math" panose="02040503050406030204" pitchFamily="18" charset="0"/>
                            </a:rPr>
                            <m:t>+</m:t>
                          </m:r>
                          <m:r>
                            <a:rPr lang="zh-CN" altLang="en-US" sz="1600" b="1" i="1" smtClean="0">
                              <a:solidFill>
                                <a:srgbClr val="000000"/>
                              </a:solidFill>
                              <a:latin typeface="Cambria Math" panose="02040503050406030204" pitchFamily="18" charset="0"/>
                            </a:rPr>
                            <m:t> </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看跌</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p>
                    <a:p>
                      <a:pPr fontAlgn="base">
                        <a:lnSpc>
                          <a:spcPct val="150000"/>
                        </a:lnSpc>
                        <a:spcBef>
                          <a:spcPct val="0"/>
                        </a:spcBef>
                        <a:spcAft>
                          <a:spcPct val="0"/>
                        </a:spcAft>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566421" y="1403350"/>
                      <a:ext cx="5118340" cy="3727944"/>
                    </a:xfrm>
                    <a:prstGeom prst="rect">
                      <a:avLst/>
                    </a:prstGeom>
                    <a:blipFill rotWithShape="1">
                      <a:blip r:embed="rId7"/>
                    </a:blipFill>
                    <a:ln w="19050">
                      <a:solidFill>
                        <a:srgbClr val="972022"/>
                      </a:solidFill>
                      <a:prstDash val="sysDash"/>
                    </a:ln>
                  </p:spPr>
                  <p:txBody>
                    <a:bodyPr/>
                    <a:lstStyle/>
                    <a:p>
                      <a:r>
                        <a:rPr lang="zh-CN" altLang="en-US">
                          <a:noFill/>
                        </a:rPr>
                        <a:t> </a:t>
                      </a:r>
                    </a:p>
                  </p:txBody>
                </p:sp>
              </mc:Fallback>
            </mc:AlternateContent>
            <p:sp>
              <p:nvSpPr>
                <p:cNvPr id="68" name="文本框 67"/>
                <p:cNvSpPr txBox="1"/>
                <p:nvPr/>
              </p:nvSpPr>
              <p:spPr>
                <a:xfrm>
                  <a:off x="572908" y="1034049"/>
                  <a:ext cx="2277879"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勒式组合（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strangle</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0" name="组合 59"/>
              <p:cNvGrpSpPr/>
              <p:nvPr/>
            </p:nvGrpSpPr>
            <p:grpSpPr>
              <a:xfrm>
                <a:off x="6481623" y="1415528"/>
                <a:ext cx="3330308" cy="554878"/>
                <a:chOff x="1184794" y="482331"/>
                <a:chExt cx="3330308" cy="554878"/>
              </a:xfrm>
            </p:grpSpPr>
            <p:sp>
              <p:nvSpPr>
                <p:cNvPr id="66" name="文本框 65"/>
                <p:cNvSpPr txBox="1"/>
                <p:nvPr/>
              </p:nvSpPr>
              <p:spPr>
                <a:xfrm>
                  <a:off x="1184794" y="660439"/>
                  <a:ext cx="591829" cy="376770"/>
                </a:xfrm>
                <a:prstGeom prst="rect">
                  <a:avLst/>
                </a:prstGeom>
                <a:solidFill>
                  <a:schemeClr val="bg1"/>
                </a:solidFill>
              </p:spPr>
              <p:txBody>
                <a:bodyPr wrap="none" rtlCol="0">
                  <a:spAutoFit/>
                </a:bodyPr>
                <a:lstStyle/>
                <a:p>
                  <a:pPr>
                    <a:lnSpc>
                      <a:spcPct val="150000"/>
                    </a:lnSpc>
                  </a:pPr>
                  <a:r>
                    <a:rPr kumimoji="1" lang="en-US" altLang="zh-CN"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rPr>
                    <a:t>Profit</a:t>
                  </a:r>
                  <a:endParaRPr kumimoji="1" lang="zh-CN" altLang="en-US"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文本框 61"/>
                <p:cNvSpPr txBox="1"/>
                <p:nvPr/>
              </p:nvSpPr>
              <p:spPr>
                <a:xfrm>
                  <a:off x="2640871" y="482331"/>
                  <a:ext cx="1874231"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8: Long strangle</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69" name="文本框 68"/>
            <p:cNvSpPr txBox="1"/>
            <p:nvPr/>
          </p:nvSpPr>
          <p:spPr>
            <a:xfrm>
              <a:off x="10268423" y="3055161"/>
              <a:ext cx="721672" cy="27699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call</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文本框 69"/>
            <p:cNvSpPr txBox="1"/>
            <p:nvPr/>
          </p:nvSpPr>
          <p:spPr>
            <a:xfrm>
              <a:off x="10308525" y="4634702"/>
              <a:ext cx="694421" cy="27699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put</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衍生品基本概念</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4</a:t>
            </a:fld>
            <a:endParaRPr lang="zh-CN" altLang="en-US" dirty="0"/>
          </a:p>
        </p:txBody>
      </p:sp>
      <p:sp>
        <p:nvSpPr>
          <p:cNvPr id="4" name="文本框 3"/>
          <p:cNvSpPr txBox="1"/>
          <p:nvPr/>
        </p:nvSpPr>
        <p:spPr>
          <a:xfrm>
            <a:off x="375919" y="1327956"/>
            <a:ext cx="11531600" cy="1805623"/>
          </a:xfrm>
          <a:prstGeom prst="rect">
            <a:avLst/>
          </a:prstGeom>
          <a:noFill/>
          <a:ln w="19050">
            <a:solidFill>
              <a:srgbClr val="972022"/>
            </a:solidFill>
            <a:prstDash val="sysDash"/>
          </a:ln>
        </p:spPr>
        <p:txBody>
          <a:bodyPr wrap="square" rtlCol="0">
            <a:spAutoFit/>
          </a:bodyPr>
          <a:lstStyle/>
          <a:p>
            <a:pPr>
              <a:spcAft>
                <a:spcPts val="50"/>
              </a:spcAft>
              <a:defRPr/>
            </a:pPr>
            <a:r>
              <a:rPr lang="zh-CN" altLang="en-US" b="1" dirty="0">
                <a:cs typeface="+mn-ea"/>
                <a:sym typeface="+mn-lt"/>
              </a:rPr>
              <a:t>交易员可被分为三大类：</a:t>
            </a:r>
            <a:endParaRPr lang="en-US" altLang="zh-CN" b="1" dirty="0">
              <a:cs typeface="+mn-ea"/>
              <a:sym typeface="+mn-lt"/>
            </a:endParaRPr>
          </a:p>
          <a:p>
            <a:pPr marL="285750" indent="-285750">
              <a:spcAft>
                <a:spcPts val="50"/>
              </a:spcAft>
              <a:buFont typeface="Arial" panose="020B0604020202020204" pitchFamily="34" charset="0"/>
              <a:buChar char="•"/>
              <a:defRPr/>
            </a:pPr>
            <a:r>
              <a:rPr lang="zh-CN" altLang="en-US" dirty="0">
                <a:cs typeface="+mn-ea"/>
                <a:sym typeface="+mn-lt"/>
              </a:rPr>
              <a:t>对冲者</a:t>
            </a:r>
            <a:endParaRPr lang="en-US" altLang="zh-CN" dirty="0">
              <a:cs typeface="+mn-ea"/>
              <a:sym typeface="+mn-lt"/>
            </a:endParaRPr>
          </a:p>
          <a:p>
            <a:pPr marL="285750" indent="-285750">
              <a:spcAft>
                <a:spcPts val="50"/>
              </a:spcAft>
              <a:buFont typeface="Arial" panose="020B0604020202020204" pitchFamily="34" charset="0"/>
              <a:buChar char="•"/>
              <a:defRPr/>
            </a:pPr>
            <a:r>
              <a:rPr lang="zh-CN" altLang="en-US" dirty="0">
                <a:cs typeface="+mn-ea"/>
                <a:sym typeface="+mn-lt"/>
              </a:rPr>
              <a:t>投机者</a:t>
            </a:r>
            <a:endParaRPr lang="en-US" altLang="zh-CN" dirty="0">
              <a:cs typeface="+mn-ea"/>
              <a:sym typeface="+mn-lt"/>
            </a:endParaRPr>
          </a:p>
          <a:p>
            <a:pPr marL="285750" indent="-285750">
              <a:spcAft>
                <a:spcPts val="50"/>
              </a:spcAft>
              <a:buFont typeface="Arial" panose="020B0604020202020204" pitchFamily="34" charset="0"/>
              <a:buChar char="•"/>
              <a:defRPr/>
            </a:pPr>
            <a:r>
              <a:rPr lang="zh-CN" altLang="en-US" dirty="0">
                <a:cs typeface="+mn-ea"/>
                <a:sym typeface="+mn-lt"/>
              </a:rPr>
              <a:t>套利者</a:t>
            </a:r>
            <a:endParaRPr lang="en-US" altLang="zh-CN" dirty="0">
              <a:cs typeface="+mn-ea"/>
              <a:sym typeface="+mn-lt"/>
            </a:endParaRPr>
          </a:p>
          <a:p>
            <a:pPr>
              <a:spcAft>
                <a:spcPts val="50"/>
              </a:spcAft>
              <a:defRPr/>
            </a:pPr>
            <a:r>
              <a:rPr lang="zh-CN" altLang="en-US" dirty="0">
                <a:cs typeface="+mn-ea"/>
                <a:sym typeface="+mn-lt"/>
              </a:rPr>
              <a:t>对冲者采用衍生产品合约来减小自己所面临的由于市场变化而产生的风险，投机者利用这些产品对今后市场变化的走向下赌注，套利者则采用两个或更多相互抵消的交易来锁定盈利。</a:t>
            </a:r>
            <a:endParaRPr lang="en-US" altLang="zh-CN" dirty="0">
              <a:cs typeface="+mn-ea"/>
              <a:sym typeface="+mn-lt"/>
            </a:endParaRPr>
          </a:p>
        </p:txBody>
      </p:sp>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交易员</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7" name="文本框 6"/>
          <p:cNvSpPr txBox="1"/>
          <p:nvPr/>
        </p:nvSpPr>
        <p:spPr>
          <a:xfrm>
            <a:off x="375919" y="3779450"/>
            <a:ext cx="11531600" cy="1238801"/>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kumimoji="0" lang="zh-CN" altLang="en-US" sz="1800" b="0" i="0" u="none" strike="noStrike" kern="1200" cap="none" spc="0" normalizeH="0" baseline="0" noProof="0" dirty="0">
                <a:ln>
                  <a:noFill/>
                </a:ln>
                <a:effectLst/>
                <a:uLnTx/>
                <a:uFillTx/>
                <a:cs typeface="+mn-ea"/>
                <a:sym typeface="+mn-lt"/>
              </a:rPr>
              <a:t>远期对冲</a:t>
            </a:r>
            <a:endParaRPr kumimoji="0" lang="en-US" altLang="zh-CN" sz="1800" b="0" i="0" u="none" strike="noStrike" kern="1200" cap="none" spc="0" normalizeH="0" baseline="0" noProof="0" dirty="0">
              <a:ln>
                <a:noFill/>
              </a:ln>
              <a:effectLst/>
              <a:uLnTx/>
              <a:uFillTx/>
              <a:cs typeface="+mn-ea"/>
              <a:sym typeface="+mn-lt"/>
            </a:endParaRPr>
          </a:p>
          <a:p>
            <a:pPr marL="285750" indent="-285750">
              <a:spcAft>
                <a:spcPts val="50"/>
              </a:spcAft>
              <a:buFont typeface="Arial" panose="020B0604020202020204" pitchFamily="34" charset="0"/>
              <a:buChar char="•"/>
              <a:defRPr/>
            </a:pPr>
            <a:r>
              <a:rPr lang="zh-CN" altLang="en-US" dirty="0">
                <a:cs typeface="+mn-ea"/>
                <a:sym typeface="+mn-lt"/>
              </a:rPr>
              <a:t>期权对冲</a:t>
            </a:r>
            <a:endParaRPr lang="en-US" altLang="zh-CN" dirty="0">
              <a:cs typeface="+mn-ea"/>
              <a:sym typeface="+mn-lt"/>
            </a:endParaRPr>
          </a:p>
          <a:p>
            <a:pPr>
              <a:spcAft>
                <a:spcPts val="50"/>
              </a:spcAft>
              <a:defRPr/>
            </a:pPr>
            <a:r>
              <a:rPr kumimoji="0" lang="zh-CN" altLang="en-US" sz="1800" b="0" i="0" u="none" strike="noStrike" kern="1200" cap="none" spc="0" normalizeH="0" baseline="0" noProof="0" dirty="0">
                <a:ln>
                  <a:noFill/>
                </a:ln>
                <a:effectLst/>
                <a:uLnTx/>
                <a:uFillTx/>
                <a:cs typeface="+mn-ea"/>
                <a:sym typeface="+mn-lt"/>
              </a:rPr>
              <a:t>区别：</a:t>
            </a:r>
            <a:endParaRPr kumimoji="0" lang="en-US" altLang="zh-CN" sz="1800" b="0" i="0" u="none" strike="noStrike" kern="1200" cap="none" spc="0" normalizeH="0" baseline="0" noProof="0" dirty="0">
              <a:ln>
                <a:noFill/>
              </a:ln>
              <a:effectLst/>
              <a:uLnTx/>
              <a:uFillTx/>
              <a:cs typeface="+mn-ea"/>
              <a:sym typeface="+mn-lt"/>
            </a:endParaRPr>
          </a:p>
          <a:p>
            <a:pPr>
              <a:spcAft>
                <a:spcPts val="50"/>
              </a:spcAft>
              <a:defRPr/>
            </a:pPr>
            <a:r>
              <a:rPr kumimoji="0" lang="zh-CN" altLang="en-US" sz="1800" b="0" i="0" u="none" strike="noStrike" kern="1200" cap="none" spc="0" normalizeH="0" baseline="0" noProof="0" dirty="0">
                <a:ln>
                  <a:noFill/>
                </a:ln>
                <a:effectLst/>
                <a:uLnTx/>
                <a:uFillTx/>
                <a:cs typeface="+mn-ea"/>
                <a:sym typeface="+mn-lt"/>
              </a:rPr>
              <a:t>合约不需要付费，而期权提供价格保险，需要付费</a:t>
            </a:r>
          </a:p>
        </p:txBody>
      </p:sp>
      <p:sp>
        <p:nvSpPr>
          <p:cNvPr id="8" name="文本框 7"/>
          <p:cNvSpPr txBox="1"/>
          <p:nvPr/>
        </p:nvSpPr>
        <p:spPr>
          <a:xfrm>
            <a:off x="375918" y="3410116"/>
            <a:ext cx="1806843"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对冲者</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期权组合套利策略：利用定价误差</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40</a:t>
            </a:fld>
            <a:endParaRPr lang="zh-CN" altLang="en-US" dirty="0"/>
          </a:p>
        </p:txBody>
      </p:sp>
      <p:sp>
        <p:nvSpPr>
          <p:cNvPr id="33" name="Rectangle 15"/>
          <p:cNvSpPr>
            <a:spLocks noChangeArrowheads="1"/>
          </p:cNvSpPr>
          <p:nvPr/>
        </p:nvSpPr>
        <p:spPr bwMode="gray">
          <a:xfrm>
            <a:off x="588779" y="1030698"/>
            <a:ext cx="440203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1F3F5F"/>
              </a:buClr>
              <a:buFontTx/>
              <a:buChar char="•"/>
            </a:pPr>
            <a:r>
              <a:rPr lang="zh-CN" altLang="en-US" b="1" dirty="0">
                <a:solidFill>
                  <a:schemeClr val="bg1"/>
                </a:solidFill>
              </a:rPr>
              <a:t> 我们是刚完成第一个五年计划的协会</a:t>
            </a:r>
          </a:p>
          <a:p>
            <a:pPr eaLnBrk="1" hangingPunct="1">
              <a:spcBef>
                <a:spcPct val="50000"/>
              </a:spcBef>
              <a:buClr>
                <a:srgbClr val="1F3F5F"/>
              </a:buClr>
              <a:buFontTx/>
              <a:buChar char="•"/>
            </a:pPr>
            <a:endParaRPr lang="en-US" altLang="zh-CN" b="1" dirty="0">
              <a:solidFill>
                <a:schemeClr val="bg1"/>
              </a:solidFill>
            </a:endParaRPr>
          </a:p>
        </p:txBody>
      </p:sp>
      <p:sp>
        <p:nvSpPr>
          <p:cNvPr id="20" name="文本框 19"/>
          <p:cNvSpPr txBox="1"/>
          <p:nvPr/>
        </p:nvSpPr>
        <p:spPr>
          <a:xfrm>
            <a:off x="315595" y="901700"/>
            <a:ext cx="2238034" cy="398780"/>
          </a:xfrm>
          <a:prstGeom prst="rect">
            <a:avLst/>
          </a:prstGeom>
          <a:solidFill>
            <a:srgbClr val="9C0308"/>
          </a:solidFill>
        </p:spPr>
        <p:txBody>
          <a:bodyPr wrap="square" rtlCol="0">
            <a:spAutoFit/>
          </a:bodyPr>
          <a:lstStyle/>
          <a:p>
            <a:pPr algn="ctr"/>
            <a:r>
              <a:rPr lang="zh-CN" altLang="en-US" sz="2000" dirty="0">
                <a:solidFill>
                  <a:schemeClr val="bg1"/>
                </a:solidFill>
                <a:latin typeface="宋体" panose="02010600030101010101" pitchFamily="2" charset="-122"/>
                <a:ea typeface="宋体" panose="02010600030101010101" pitchFamily="2" charset="-122"/>
              </a:rPr>
              <a:t>垂直套利策略 </a:t>
            </a:r>
          </a:p>
        </p:txBody>
      </p:sp>
      <mc:AlternateContent xmlns:mc="http://schemas.openxmlformats.org/markup-compatibility/2006" xmlns:a14="http://schemas.microsoft.com/office/drawing/2010/main">
        <mc:Choice Requires="a14">
          <p:sp>
            <p:nvSpPr>
              <p:cNvPr id="45" name="文本框 44"/>
              <p:cNvSpPr txBox="1"/>
              <p:nvPr/>
            </p:nvSpPr>
            <p:spPr>
              <a:xfrm>
                <a:off x="588779" y="1433927"/>
                <a:ext cx="11531600" cy="1622239"/>
              </a:xfrm>
              <a:prstGeom prst="rect">
                <a:avLst/>
              </a:prstGeom>
              <a:noFill/>
              <a:ln w="19050">
                <a:noFill/>
                <a:prstDash val="sysDash"/>
              </a:ln>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000000"/>
                    </a:solidFill>
                    <a:latin typeface="楷体" panose="02010609060101010101" pitchFamily="49" charset="-122"/>
                    <a:ea typeface="楷体" panose="02010609060101010101" pitchFamily="49" charset="-122"/>
                  </a:rPr>
                  <a:t>套利条件：</a:t>
                </a:r>
                <a14:m>
                  <m:oMath xmlns:m="http://schemas.openxmlformats.org/officeDocument/2006/math">
                    <m:f>
                      <m:fPr>
                        <m:ctrlPr>
                          <a:rPr lang="en-GB" altLang="zh-CN" sz="2000" i="1" smtClean="0">
                            <a:solidFill>
                              <a:srgbClr val="000000"/>
                            </a:solidFill>
                            <a:latin typeface="Cambria Math" panose="02040503050406030204" pitchFamily="18" charset="0"/>
                            <a:ea typeface="楷体" panose="02010609060101010101" pitchFamily="49" charset="-122"/>
                          </a:rPr>
                        </m:ctrlPr>
                      </m:fPr>
                      <m:num>
                        <m:r>
                          <a:rPr lang="en-GB" altLang="zh-CN" sz="2000" i="1" smtClean="0">
                            <a:solidFill>
                              <a:srgbClr val="000000"/>
                            </a:solidFill>
                            <a:latin typeface="Cambria Math" panose="02040503050406030204" pitchFamily="18" charset="0"/>
                            <a:ea typeface="楷体" panose="02010609060101010101" pitchFamily="49" charset="-122"/>
                          </a:rPr>
                          <m:t>𝑑</m:t>
                        </m:r>
                        <m:r>
                          <a:rPr lang="en-US" altLang="zh-CN" sz="2000" b="0" i="1" smtClean="0">
                            <a:solidFill>
                              <a:srgbClr val="000000"/>
                            </a:solidFill>
                            <a:latin typeface="Cambria Math" panose="02040503050406030204" pitchFamily="18" charset="0"/>
                            <a:ea typeface="楷体" panose="02010609060101010101" pitchFamily="49" charset="-122"/>
                          </a:rPr>
                          <m:t>𝑐</m:t>
                        </m:r>
                      </m:num>
                      <m:den>
                        <m:r>
                          <a:rPr lang="en-GB" altLang="zh-CN" sz="2000" i="1" smtClean="0">
                            <a:solidFill>
                              <a:srgbClr val="000000"/>
                            </a:solidFill>
                            <a:latin typeface="Cambria Math" panose="02040503050406030204" pitchFamily="18" charset="0"/>
                            <a:ea typeface="楷体" panose="02010609060101010101" pitchFamily="49" charset="-122"/>
                          </a:rPr>
                          <m:t>𝑑</m:t>
                        </m:r>
                        <m:r>
                          <a:rPr lang="en-US" altLang="zh-CN" sz="2000" b="0" i="1" smtClean="0">
                            <a:solidFill>
                              <a:srgbClr val="000000"/>
                            </a:solidFill>
                            <a:latin typeface="Cambria Math" panose="02040503050406030204" pitchFamily="18" charset="0"/>
                            <a:ea typeface="楷体" panose="02010609060101010101" pitchFamily="49" charset="-122"/>
                          </a:rPr>
                          <m:t>𝐾</m:t>
                        </m:r>
                      </m:den>
                    </m:f>
                    <m:r>
                      <a:rPr lang="en-GB" altLang="zh-CN" sz="2000" i="1" smtClean="0">
                        <a:solidFill>
                          <a:srgbClr val="000000"/>
                        </a:solidFill>
                        <a:latin typeface="Cambria Math" panose="02040503050406030204" pitchFamily="18" charset="0"/>
                        <a:ea typeface="Cambria Math" panose="02040503050406030204" pitchFamily="18" charset="0"/>
                      </a:rPr>
                      <m:t>≥</m:t>
                    </m:r>
                    <m:r>
                      <a:rPr lang="en-US" altLang="zh-CN" sz="2000" b="0" i="1" smtClean="0">
                        <a:solidFill>
                          <a:srgbClr val="000000"/>
                        </a:solidFill>
                        <a:latin typeface="Cambria Math" panose="02040503050406030204" pitchFamily="18" charset="0"/>
                        <a:ea typeface="Cambria Math" panose="02040503050406030204" pitchFamily="18" charset="0"/>
                      </a:rPr>
                      <m:t>0</m:t>
                    </m:r>
                  </m:oMath>
                </a14:m>
                <a:r>
                  <a:rPr lang="en-US" altLang="zh-CN"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即当</a:t>
                </a:r>
                <a14:m>
                  <m:oMath xmlns:m="http://schemas.openxmlformats.org/officeDocument/2006/math">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𝐾</m:t>
                        </m:r>
                      </m:e>
                      <m:sub>
                        <m:r>
                          <a:rPr lang="en-US" altLang="zh-CN" sz="2000" b="0" i="1" smtClean="0">
                            <a:solidFill>
                              <a:srgbClr val="000000"/>
                            </a:solidFill>
                            <a:latin typeface="Cambria Math" panose="02040503050406030204" pitchFamily="18" charset="0"/>
                            <a:ea typeface="楷体" panose="02010609060101010101" pitchFamily="49" charset="-122"/>
                          </a:rPr>
                          <m:t>2</m:t>
                        </m:r>
                      </m:sub>
                    </m:sSub>
                    <m:r>
                      <a:rPr lang="en-US" altLang="zh-CN" sz="2000" b="0" i="1" smtClean="0">
                        <a:solidFill>
                          <a:srgbClr val="000000"/>
                        </a:solidFill>
                        <a:latin typeface="Cambria Math" panose="02040503050406030204" pitchFamily="18" charset="0"/>
                        <a:ea typeface="楷体" panose="02010609060101010101" pitchFamily="49" charset="-122"/>
                      </a:rPr>
                      <m:t>&gt;</m:t>
                    </m:r>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𝐾</m:t>
                        </m:r>
                      </m:e>
                      <m:sub>
                        <m:r>
                          <a:rPr lang="en-US" altLang="zh-CN" sz="2000" b="0" i="1" smtClean="0">
                            <a:solidFill>
                              <a:srgbClr val="000000"/>
                            </a:solidFill>
                            <a:latin typeface="Cambria Math" panose="02040503050406030204" pitchFamily="18" charset="0"/>
                            <a:ea typeface="楷体" panose="02010609060101010101" pitchFamily="49" charset="-122"/>
                          </a:rPr>
                          <m:t>1</m:t>
                        </m:r>
                      </m:sub>
                    </m:sSub>
                  </m:oMath>
                </a14:m>
                <a:r>
                  <a:rPr lang="zh-CN" altLang="en-US" sz="2000" dirty="0">
                    <a:solidFill>
                      <a:srgbClr val="000000"/>
                    </a:solidFill>
                    <a:latin typeface="楷体" panose="02010609060101010101" pitchFamily="49" charset="-122"/>
                    <a:ea typeface="楷体" panose="02010609060101010101" pitchFamily="49" charset="-122"/>
                  </a:rPr>
                  <a:t>时，有</a:t>
                </a:r>
                <a14:m>
                  <m:oMath xmlns:m="http://schemas.openxmlformats.org/officeDocument/2006/math">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𝑐</m:t>
                        </m:r>
                      </m:e>
                      <m:sub>
                        <m:r>
                          <a:rPr lang="en-US" altLang="zh-CN" sz="2000" b="0" i="1" smtClean="0">
                            <a:solidFill>
                              <a:srgbClr val="000000"/>
                            </a:solidFill>
                            <a:latin typeface="Cambria Math" panose="02040503050406030204" pitchFamily="18" charset="0"/>
                            <a:ea typeface="楷体" panose="02010609060101010101" pitchFamily="49" charset="-122"/>
                          </a:rPr>
                          <m:t>2</m:t>
                        </m:r>
                      </m:sub>
                    </m:sSub>
                    <m:r>
                      <a:rPr lang="en-US" altLang="zh-CN" sz="2000" b="0" i="1" smtClean="0">
                        <a:solidFill>
                          <a:srgbClr val="000000"/>
                        </a:solidFill>
                        <a:latin typeface="Cambria Math" panose="02040503050406030204" pitchFamily="18" charset="0"/>
                        <a:ea typeface="楷体" panose="02010609060101010101" pitchFamily="49" charset="-122"/>
                      </a:rPr>
                      <m:t>&gt;</m:t>
                    </m:r>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𝑐</m:t>
                        </m:r>
                      </m:e>
                      <m:sub>
                        <m:r>
                          <a:rPr lang="en-US" altLang="zh-CN" sz="2000" b="0" i="1" smtClean="0">
                            <a:solidFill>
                              <a:srgbClr val="000000"/>
                            </a:solidFill>
                            <a:latin typeface="Cambria Math" panose="02040503050406030204" pitchFamily="18" charset="0"/>
                            <a:ea typeface="楷体" panose="02010609060101010101" pitchFamily="49" charset="-122"/>
                          </a:rPr>
                          <m:t>1</m:t>
                        </m:r>
                      </m:sub>
                    </m:sSub>
                  </m:oMath>
                </a14:m>
                <a:endParaRPr lang="en-US" altLang="zh-CN" sz="2000" b="0"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en-US" altLang="zh-CN" sz="2000"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bull</a:t>
                </a:r>
                <a:r>
                  <a:rPr lang="zh-CN" altLang="en-US" sz="2000"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spread</a:t>
                </a:r>
                <a:r>
                  <a:rPr lang="zh-CN" altLang="en-US" sz="2000" dirty="0">
                    <a:solidFill>
                      <a:srgbClr val="000000"/>
                    </a:solidFill>
                    <a:latin typeface="楷体" panose="02010609060101010101" pitchFamily="49" charset="-122"/>
                    <a:ea typeface="楷体" panose="02010609060101010101" pitchFamily="49" charset="-122"/>
                  </a:rPr>
                  <a:t>初始现金流</a:t>
                </a:r>
                <a14:m>
                  <m:oMath xmlns:m="http://schemas.openxmlformats.org/officeDocument/2006/math">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𝑐</m:t>
                        </m:r>
                      </m:e>
                      <m:sub>
                        <m:r>
                          <a:rPr lang="en-US" altLang="zh-CN" sz="2000" b="0" i="1" smtClean="0">
                            <a:solidFill>
                              <a:srgbClr val="000000"/>
                            </a:solidFill>
                            <a:latin typeface="Cambria Math" panose="02040503050406030204" pitchFamily="18" charset="0"/>
                            <a:ea typeface="楷体" panose="02010609060101010101" pitchFamily="49" charset="-122"/>
                          </a:rPr>
                          <m:t>2</m:t>
                        </m:r>
                      </m:sub>
                    </m:sSub>
                    <m:r>
                      <a:rPr lang="en-US" altLang="zh-CN" sz="2000" b="0" i="1" smtClean="0">
                        <a:solidFill>
                          <a:srgbClr val="000000"/>
                        </a:solidFill>
                        <a:latin typeface="Cambria Math" panose="02040503050406030204" pitchFamily="18" charset="0"/>
                        <a:ea typeface="楷体" panose="02010609060101010101" pitchFamily="49" charset="-122"/>
                      </a:rPr>
                      <m:t>−</m:t>
                    </m:r>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𝑐</m:t>
                        </m:r>
                      </m:e>
                      <m:sub>
                        <m:r>
                          <a:rPr lang="en-US" altLang="zh-CN" sz="2000" b="0" i="1" smtClean="0">
                            <a:solidFill>
                              <a:srgbClr val="000000"/>
                            </a:solidFill>
                            <a:latin typeface="Cambria Math" panose="02040503050406030204" pitchFamily="18" charset="0"/>
                            <a:ea typeface="楷体" panose="02010609060101010101" pitchFamily="49" charset="-122"/>
                          </a:rPr>
                          <m:t>1</m:t>
                        </m:r>
                      </m:sub>
                    </m:sSub>
                    <m:r>
                      <a:rPr lang="en-US" altLang="zh-CN" sz="2000" b="0" i="1" smtClean="0">
                        <a:solidFill>
                          <a:srgbClr val="000000"/>
                        </a:solidFill>
                        <a:latin typeface="Cambria Math" panose="02040503050406030204" pitchFamily="18" charset="0"/>
                        <a:ea typeface="楷体" panose="02010609060101010101" pitchFamily="49" charset="-122"/>
                      </a:rPr>
                      <m:t>&gt;0</m:t>
                    </m:r>
                  </m:oMath>
                </a14:m>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sz="2000" dirty="0">
                    <a:solidFill>
                      <a:srgbClr val="000000"/>
                    </a:solidFill>
                    <a:latin typeface="楷体" panose="02010609060101010101" pitchFamily="49" charset="-122"/>
                    <a:ea typeface="楷体" panose="02010609060101010101" pitchFamily="49" charset="-122"/>
                  </a:rPr>
                  <a:t>无论到期标的资产为何值，都保证收益不小于</a:t>
                </a:r>
                <a:r>
                  <a:rPr lang="en-US"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p>
            </p:txBody>
          </p:sp>
        </mc:Choice>
        <mc:Fallback xmlns="">
          <p:sp>
            <p:nvSpPr>
              <p:cNvPr id="45" name="文本框 44"/>
              <p:cNvSpPr txBox="1">
                <a:spLocks noRot="1" noChangeAspect="1" noMove="1" noResize="1" noEditPoints="1" noAdjustHandles="1" noChangeArrowheads="1" noChangeShapeType="1" noTextEdit="1"/>
              </p:cNvSpPr>
              <p:nvPr/>
            </p:nvSpPr>
            <p:spPr>
              <a:xfrm>
                <a:off x="588779" y="1433927"/>
                <a:ext cx="11531600" cy="1622239"/>
              </a:xfrm>
              <a:prstGeom prst="rect">
                <a:avLst/>
              </a:prstGeom>
              <a:blipFill rotWithShape="1">
                <a:blip r:embed="rId4"/>
                <a:stretch>
                  <a:fillRect l="-1" t="-6" r="1" b="34"/>
                </a:stretch>
              </a:blipFill>
              <a:ln w="19050">
                <a:noFill/>
                <a:prstDash val="sysDash"/>
              </a:ln>
            </p:spPr>
            <p:txBody>
              <a:bodyPr/>
              <a:lstStyle/>
              <a:p>
                <a:r>
                  <a:rPr lang="zh-CN" altLang="en-US">
                    <a:noFill/>
                  </a:rPr>
                  <a:t> </a:t>
                </a:r>
              </a:p>
            </p:txBody>
          </p:sp>
        </mc:Fallback>
      </mc:AlternateContent>
      <p:grpSp>
        <p:nvGrpSpPr>
          <p:cNvPr id="6" name="组合 5"/>
          <p:cNvGrpSpPr/>
          <p:nvPr/>
        </p:nvGrpSpPr>
        <p:grpSpPr>
          <a:xfrm>
            <a:off x="3174103" y="3466622"/>
            <a:ext cx="5843794" cy="3107805"/>
            <a:chOff x="3220083" y="2531445"/>
            <a:chExt cx="5275645" cy="2805656"/>
          </a:xfrm>
        </p:grpSpPr>
        <p:pic>
          <p:nvPicPr>
            <p:cNvPr id="9" name="图片 8" descr="图表, 折线图&#10;&#10;描述已自动生成"/>
            <p:cNvPicPr>
              <a:picLocks noChangeAspect="1"/>
            </p:cNvPicPr>
            <p:nvPr/>
          </p:nvPicPr>
          <p:blipFill rotWithShape="1">
            <a:blip r:embed="rId5">
              <a:extLst>
                <a:ext uri="{28A0092B-C50C-407E-A947-70E740481C1C}">
                  <a14:useLocalDpi xmlns:a14="http://schemas.microsoft.com/office/drawing/2010/main" val="0"/>
                </a:ext>
              </a:extLst>
            </a:blip>
            <a:srcRect t="11403"/>
            <a:stretch>
              <a:fillRect/>
            </a:stretch>
          </p:blipFill>
          <p:spPr>
            <a:xfrm>
              <a:off x="3696271" y="2531445"/>
              <a:ext cx="4799457" cy="2805656"/>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526778" y="4577688"/>
                  <a:ext cx="4281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9C0208"/>
                            </a:solidFill>
                            <a:latin typeface="Cambria Math" panose="02040503050406030204" pitchFamily="18" charset="0"/>
                          </a:rPr>
                          <m:t>−</m:t>
                        </m:r>
                        <m:sSub>
                          <m:sSubPr>
                            <m:ctrlPr>
                              <a:rPr kumimoji="1" lang="en-US" altLang="zh-CN" b="0" i="1" smtClean="0">
                                <a:solidFill>
                                  <a:srgbClr val="9C0208"/>
                                </a:solidFill>
                                <a:latin typeface="Cambria Math" panose="02040503050406030204" pitchFamily="18" charset="0"/>
                              </a:rPr>
                            </m:ctrlPr>
                          </m:sSubPr>
                          <m:e>
                            <m:r>
                              <a:rPr kumimoji="1" lang="en-US" altLang="zh-CN" b="0" i="1" smtClean="0">
                                <a:solidFill>
                                  <a:srgbClr val="9C0208"/>
                                </a:solidFill>
                                <a:latin typeface="Cambria Math" panose="02040503050406030204" pitchFamily="18" charset="0"/>
                              </a:rPr>
                              <m:t>𝑐</m:t>
                            </m:r>
                          </m:e>
                          <m:sub>
                            <m:r>
                              <a:rPr kumimoji="1" lang="en-US" altLang="zh-CN" b="0" i="1" smtClean="0">
                                <a:solidFill>
                                  <a:srgbClr val="9C0208"/>
                                </a:solidFill>
                                <a:latin typeface="Cambria Math" panose="02040503050406030204" pitchFamily="18" charset="0"/>
                              </a:rPr>
                              <m:t>1</m:t>
                            </m:r>
                          </m:sub>
                        </m:sSub>
                      </m:oMath>
                    </m:oMathPara>
                  </a14:m>
                  <a:endParaRPr kumimoji="1" lang="en-US" altLang="zh-CN" b="0" dirty="0">
                    <a:solidFill>
                      <a:srgbClr val="9C0208"/>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526778" y="4577688"/>
                  <a:ext cx="428194" cy="276999"/>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672279" y="3429000"/>
                  <a:ext cx="2603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rgbClr val="9C0208"/>
                                </a:solidFill>
                                <a:latin typeface="Cambria Math" panose="02040503050406030204" pitchFamily="18" charset="0"/>
                              </a:rPr>
                            </m:ctrlPr>
                          </m:sSubPr>
                          <m:e>
                            <m:r>
                              <a:rPr kumimoji="1" lang="en-US" altLang="zh-CN" b="0" i="1" smtClean="0">
                                <a:solidFill>
                                  <a:srgbClr val="9C0208"/>
                                </a:solidFill>
                                <a:latin typeface="Cambria Math" panose="02040503050406030204" pitchFamily="18" charset="0"/>
                              </a:rPr>
                              <m:t>𝑐</m:t>
                            </m:r>
                          </m:e>
                          <m:sub>
                            <m:r>
                              <a:rPr kumimoji="1" lang="en-US" altLang="zh-CN" b="0" i="1" smtClean="0">
                                <a:solidFill>
                                  <a:srgbClr val="9C0208"/>
                                </a:solidFill>
                                <a:latin typeface="Cambria Math" panose="02040503050406030204" pitchFamily="18" charset="0"/>
                              </a:rPr>
                              <m:t>2</m:t>
                            </m:r>
                          </m:sub>
                        </m:sSub>
                      </m:oMath>
                    </m:oMathPara>
                  </a14:m>
                  <a:endParaRPr kumimoji="1" lang="en-US" altLang="zh-CN" b="0" dirty="0">
                    <a:solidFill>
                      <a:srgbClr val="9C0208"/>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672279" y="3429000"/>
                  <a:ext cx="260391" cy="276999"/>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220083" y="4210920"/>
                  <a:ext cx="7382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rgbClr val="9C0208"/>
                                </a:solidFill>
                                <a:latin typeface="Cambria Math" panose="02040503050406030204" pitchFamily="18" charset="0"/>
                              </a:rPr>
                            </m:ctrlPr>
                          </m:sSubPr>
                          <m:e>
                            <m:r>
                              <a:rPr kumimoji="1" lang="en-US" altLang="zh-CN" b="0" i="1" smtClean="0">
                                <a:solidFill>
                                  <a:srgbClr val="9C0208"/>
                                </a:solidFill>
                                <a:latin typeface="Cambria Math" panose="02040503050406030204" pitchFamily="18" charset="0"/>
                              </a:rPr>
                              <m:t>𝑐</m:t>
                            </m:r>
                          </m:e>
                          <m:sub>
                            <m:r>
                              <a:rPr kumimoji="1" lang="en-US" altLang="zh-CN" b="0" i="1" smtClean="0">
                                <a:solidFill>
                                  <a:srgbClr val="9C0208"/>
                                </a:solidFill>
                                <a:latin typeface="Cambria Math" panose="02040503050406030204" pitchFamily="18" charset="0"/>
                              </a:rPr>
                              <m:t>2</m:t>
                            </m:r>
                          </m:sub>
                        </m:sSub>
                        <m:r>
                          <a:rPr kumimoji="1" lang="en-US" altLang="zh-CN" b="0" i="1" smtClean="0">
                            <a:solidFill>
                              <a:srgbClr val="9C0208"/>
                            </a:solidFill>
                            <a:latin typeface="Cambria Math" panose="02040503050406030204" pitchFamily="18" charset="0"/>
                          </a:rPr>
                          <m:t>−</m:t>
                        </m:r>
                        <m:sSub>
                          <m:sSubPr>
                            <m:ctrlPr>
                              <a:rPr kumimoji="1" lang="en-US" altLang="zh-CN" b="0" i="1" smtClean="0">
                                <a:solidFill>
                                  <a:srgbClr val="9C0208"/>
                                </a:solidFill>
                                <a:latin typeface="Cambria Math" panose="02040503050406030204" pitchFamily="18" charset="0"/>
                              </a:rPr>
                            </m:ctrlPr>
                          </m:sSubPr>
                          <m:e>
                            <m:r>
                              <a:rPr kumimoji="1" lang="en-US" altLang="zh-CN" b="0" i="1" smtClean="0">
                                <a:solidFill>
                                  <a:srgbClr val="9C0208"/>
                                </a:solidFill>
                                <a:latin typeface="Cambria Math" panose="02040503050406030204" pitchFamily="18" charset="0"/>
                              </a:rPr>
                              <m:t>𝑐</m:t>
                            </m:r>
                          </m:e>
                          <m:sub>
                            <m:r>
                              <a:rPr kumimoji="1" lang="en-US" altLang="zh-CN" b="0" i="1" smtClean="0">
                                <a:solidFill>
                                  <a:srgbClr val="9C0208"/>
                                </a:solidFill>
                                <a:latin typeface="Cambria Math" panose="02040503050406030204" pitchFamily="18" charset="0"/>
                              </a:rPr>
                              <m:t>1</m:t>
                            </m:r>
                          </m:sub>
                        </m:sSub>
                      </m:oMath>
                    </m:oMathPara>
                  </a14:m>
                  <a:endParaRPr kumimoji="1" lang="en-US" altLang="zh-CN" b="0" dirty="0">
                    <a:solidFill>
                      <a:srgbClr val="9C0208"/>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3220083" y="4210920"/>
                  <a:ext cx="738279" cy="276999"/>
                </a:xfrm>
                <a:prstGeom prst="rect">
                  <a:avLst/>
                </a:prstGeom>
                <a:blipFill rotWithShape="1">
                  <a:blip r:embed="rId8"/>
                </a:blipFill>
              </p:spPr>
              <p:txBody>
                <a:bodyPr/>
                <a:lstStyle/>
                <a:p>
                  <a:r>
                    <a:rPr lang="zh-CN" altLang="en-US">
                      <a:noFill/>
                    </a:rPr>
                    <a:t> </a:t>
                  </a:r>
                </a:p>
              </p:txBody>
            </p:sp>
          </mc:Fallback>
        </mc:AlternateContent>
      </p:grpSp>
      <p:sp>
        <p:nvSpPr>
          <p:cNvPr id="16" name="文本框 15"/>
          <p:cNvSpPr txBox="1"/>
          <p:nvPr/>
        </p:nvSpPr>
        <p:spPr>
          <a:xfrm>
            <a:off x="5216413" y="3206485"/>
            <a:ext cx="227632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Figure 9: </a:t>
            </a:r>
            <a:r>
              <a:rPr kumimoji="1" lang="en-US" altLang="zh-CN" sz="1400" dirty="0" err="1">
                <a:latin typeface="Times New Roman" panose="02020603050405020304" pitchFamily="18" charset="0"/>
                <a:cs typeface="Times New Roman" panose="02020603050405020304" pitchFamily="18" charset="0"/>
              </a:rPr>
              <a:t>PnL</a:t>
            </a:r>
            <a:r>
              <a:rPr kumimoji="1" lang="en-US" altLang="zh-CN" sz="1400" dirty="0">
                <a:latin typeface="Times New Roman" panose="02020603050405020304" pitchFamily="18" charset="0"/>
                <a:cs typeface="Times New Roman" panose="02020603050405020304" pitchFamily="18" charset="0"/>
              </a:rPr>
              <a:t> of bull spreads</a:t>
            </a:r>
            <a:endParaRPr kumimoji="1" lang="zh-CN" alt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期权组合套利策略：利用定价误差</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41</a:t>
            </a:fld>
            <a:endParaRPr lang="zh-CN" altLang="en-US" dirty="0"/>
          </a:p>
        </p:txBody>
      </p:sp>
      <p:sp>
        <p:nvSpPr>
          <p:cNvPr id="33" name="Rectangle 15"/>
          <p:cNvSpPr>
            <a:spLocks noChangeArrowheads="1"/>
          </p:cNvSpPr>
          <p:nvPr/>
        </p:nvSpPr>
        <p:spPr bwMode="gray">
          <a:xfrm>
            <a:off x="588779" y="1030698"/>
            <a:ext cx="440203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1F3F5F"/>
              </a:buClr>
              <a:buFontTx/>
              <a:buChar char="•"/>
            </a:pPr>
            <a:r>
              <a:rPr lang="zh-CN" altLang="en-US" b="1" dirty="0">
                <a:solidFill>
                  <a:schemeClr val="bg1"/>
                </a:solidFill>
              </a:rPr>
              <a:t> 我们是刚完成第一个五年计划的协会</a:t>
            </a:r>
          </a:p>
          <a:p>
            <a:pPr eaLnBrk="1" hangingPunct="1">
              <a:spcBef>
                <a:spcPct val="50000"/>
              </a:spcBef>
              <a:buClr>
                <a:srgbClr val="1F3F5F"/>
              </a:buClr>
              <a:buFontTx/>
              <a:buChar char="•"/>
            </a:pPr>
            <a:endParaRPr lang="en-US" altLang="zh-CN" b="1" dirty="0">
              <a:solidFill>
                <a:schemeClr val="bg1"/>
              </a:solidFill>
            </a:endParaRPr>
          </a:p>
        </p:txBody>
      </p:sp>
      <p:sp>
        <p:nvSpPr>
          <p:cNvPr id="20" name="文本框 19"/>
          <p:cNvSpPr txBox="1"/>
          <p:nvPr/>
        </p:nvSpPr>
        <p:spPr>
          <a:xfrm>
            <a:off x="315595" y="901700"/>
            <a:ext cx="2238034" cy="398780"/>
          </a:xfrm>
          <a:prstGeom prst="rect">
            <a:avLst/>
          </a:prstGeom>
          <a:solidFill>
            <a:srgbClr val="9C0308"/>
          </a:solidFill>
        </p:spPr>
        <p:txBody>
          <a:bodyPr wrap="square" rtlCol="0">
            <a:spAutoFit/>
          </a:bodyPr>
          <a:lstStyle/>
          <a:p>
            <a:pPr algn="ctr"/>
            <a:r>
              <a:rPr lang="zh-CN" altLang="en-US" sz="2000" dirty="0">
                <a:solidFill>
                  <a:schemeClr val="bg1"/>
                </a:solidFill>
                <a:latin typeface="宋体" panose="02010600030101010101" pitchFamily="2" charset="-122"/>
                <a:ea typeface="宋体" panose="02010600030101010101" pitchFamily="2" charset="-122"/>
              </a:rPr>
              <a:t>蝶式套利策略 </a:t>
            </a:r>
          </a:p>
        </p:txBody>
      </p:sp>
      <mc:AlternateContent xmlns:mc="http://schemas.openxmlformats.org/markup-compatibility/2006" xmlns:a14="http://schemas.microsoft.com/office/drawing/2010/main">
        <mc:Choice Requires="a14">
          <p:sp>
            <p:nvSpPr>
              <p:cNvPr id="45" name="文本框 44"/>
              <p:cNvSpPr txBox="1"/>
              <p:nvPr/>
            </p:nvSpPr>
            <p:spPr>
              <a:xfrm>
                <a:off x="588779" y="1344719"/>
                <a:ext cx="11531600" cy="2808782"/>
              </a:xfrm>
              <a:prstGeom prst="rect">
                <a:avLst/>
              </a:prstGeom>
              <a:noFill/>
              <a:ln w="19050">
                <a:noFill/>
                <a:prstDash val="sysDash"/>
              </a:ln>
            </p:spPr>
            <p:txBody>
              <a:bodyPr wrap="square" rtlCol="0">
                <a:spAutoFit/>
              </a:bodyPr>
              <a:lstStyle/>
              <a:p>
                <a:pPr marL="342900" indent="-342900">
                  <a:lnSpc>
                    <a:spcPct val="150000"/>
                  </a:lnSpc>
                  <a:buFont typeface="Arial" panose="020B0604020202020204" pitchFamily="34" charset="0"/>
                  <a:buChar char="•"/>
                </a:pP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Long</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lang="en-GB" altLang="zh-CN"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utterfly</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00"/>
                    </a:solidFill>
                    <a:latin typeface="楷体" panose="02010609060101010101" pitchFamily="49" charset="-122"/>
                    <a:ea typeface="楷体" panose="02010609060101010101" pitchFamily="49" charset="-122"/>
                  </a:rPr>
                  <a:t>买入一份低执行价格和一份高执行价格期权合约的同时，卖出两份中间执行价格的期权合约</a:t>
                </a: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dirty="0">
                    <a:solidFill>
                      <a:srgbClr val="000000"/>
                    </a:solidFill>
                    <a:latin typeface="楷体" panose="02010609060101010101" pitchFamily="49" charset="-122"/>
                    <a:ea typeface="楷体" panose="02010609060101010101" pitchFamily="49" charset="-122"/>
                  </a:rPr>
                  <a:t>价格曲线：期权价格与执行价的关系曲线是凸的，图中</a:t>
                </a:r>
                <a:r>
                  <a:rPr lang="en-US" altLang="zh-CN" dirty="0">
                    <a:solidFill>
                      <a:srgbClr val="000000"/>
                    </a:solidFill>
                    <a:latin typeface="楷体" panose="02010609060101010101" pitchFamily="49" charset="-122"/>
                    <a:ea typeface="楷体" panose="02010609060101010101" pitchFamily="49" charset="-122"/>
                  </a:rPr>
                  <a:t>    </a:t>
                </a:r>
                <a:r>
                  <a:rPr lang="zh-CN" altLang="en-US" dirty="0">
                    <a:solidFill>
                      <a:srgbClr val="000000"/>
                    </a:solidFill>
                    <a:latin typeface="楷体" panose="02010609060101010101" pitchFamily="49" charset="-122"/>
                    <a:ea typeface="楷体" panose="02010609060101010101" pitchFamily="49" charset="-122"/>
                  </a:rPr>
                  <a:t>段斜率绝对值要大于</a:t>
                </a:r>
                <a:r>
                  <a:rPr lang="en-US" altLang="zh-CN" dirty="0">
                    <a:solidFill>
                      <a:srgbClr val="000000"/>
                    </a:solidFill>
                    <a:latin typeface="楷体" panose="02010609060101010101" pitchFamily="49" charset="-122"/>
                    <a:ea typeface="楷体" panose="02010609060101010101" pitchFamily="49" charset="-122"/>
                  </a:rPr>
                  <a:t>    </a:t>
                </a:r>
                <a:r>
                  <a:rPr lang="zh-CN" altLang="en-US" dirty="0">
                    <a:solidFill>
                      <a:srgbClr val="000000"/>
                    </a:solidFill>
                    <a:latin typeface="楷体" panose="02010609060101010101" pitchFamily="49" charset="-122"/>
                    <a:ea typeface="楷体" panose="02010609060101010101" pitchFamily="49" charset="-122"/>
                  </a:rPr>
                  <a:t>段斜率的绝对值</a:t>
                </a: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sz="1800" dirty="0">
                    <a:solidFill>
                      <a:srgbClr val="000000"/>
                    </a:solidFill>
                    <a:latin typeface="楷体" panose="02010609060101010101" pitchFamily="49" charset="-122"/>
                    <a:ea typeface="楷体" panose="02010609060101010101" pitchFamily="49" charset="-122"/>
                  </a:rPr>
                  <a:t>无论到期标的资产为何值，都保证收益不小于</a:t>
                </a:r>
                <a:r>
                  <a:rPr lang="en-US" altLang="zh-CN"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p>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当执行价</a:t>
                </a:r>
                <a14:m>
                  <m:oMath xmlns:m="http://schemas.openxmlformats.org/officeDocument/2006/math">
                    <m:sSub>
                      <m:sSubPr>
                        <m:ctrlP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𝐾</m:t>
                        </m:r>
                      </m:e>
                      <m:sub>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𝐾</m:t>
                        </m:r>
                      </m:e>
                      <m:sub>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𝐾</m:t>
                        </m:r>
                      </m:e>
                      <m:sub>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3</m:t>
                        </m:r>
                      </m:sub>
                    </m:sSub>
                  </m:oMath>
                </a14:m>
                <a:r>
                  <a:rPr lang="zh-CN" altLang="en-US"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十分接近时，若</a:t>
                </a:r>
                <a14:m>
                  <m:oMath xmlns:m="http://schemas.openxmlformats.org/officeDocument/2006/math">
                    <m:f>
                      <m:fPr>
                        <m:ctrlP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fPr>
                      <m:num>
                        <m:sSup>
                          <m:sSupPr>
                            <m:ctrlP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𝑑</m:t>
                            </m:r>
                          </m:e>
                          <m:sup>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sup>
                        </m:sSup>
                        <m:sSub>
                          <m:sSubPr>
                            <m:ctrlP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𝑐</m:t>
                            </m:r>
                          </m:e>
                          <m:sub>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sub>
                        </m:sSub>
                      </m:num>
                      <m:den>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𝑑</m:t>
                        </m:r>
                        <m:sSubSup>
                          <m:sSubSupPr>
                            <m:ctrlP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𝐾</m:t>
                            </m:r>
                          </m:e>
                          <m:sub>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sup>
                        </m:sSubSup>
                      </m:den>
                    </m:f>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&lt;0</m:t>
                    </m:r>
                  </m:oMath>
                </a14:m>
                <a:r>
                  <a:rPr lang="zh-CN" altLang="en-US"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，寻找附近蝶式组合进行套利</a:t>
                </a:r>
                <a:endParaRPr lang="en-US" altLang="zh-CN"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588779" y="1344719"/>
                <a:ext cx="11531600" cy="2808782"/>
              </a:xfrm>
              <a:prstGeom prst="rect">
                <a:avLst/>
              </a:prstGeom>
              <a:blipFill rotWithShape="1">
                <a:blip r:embed="rId4"/>
                <a:stretch>
                  <a:fillRect l="-1" t="-15" r="1" b="21"/>
                </a:stretch>
              </a:blipFill>
              <a:ln w="19050">
                <a:no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501159" y="1856443"/>
                <a:ext cx="4625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1</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2</m:t>
                          </m:r>
                        </m:sub>
                      </m:sSub>
                    </m:oMath>
                  </m:oMathPara>
                </a14:m>
                <a:endParaRPr kumimoji="1" lang="en-US" altLang="zh-CN"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6501159" y="1856443"/>
                <a:ext cx="462563" cy="276999"/>
              </a:xfrm>
              <a:prstGeom prst="rect">
                <a:avLst/>
              </a:prstGeom>
              <a:blipFill rotWithShape="1">
                <a:blip r:embed="rId5"/>
                <a:stretch>
                  <a:fillRect l="-6" t="-122" r="-8993" b="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9016410" y="1879601"/>
                <a:ext cx="4678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2</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3</m:t>
                          </m:r>
                        </m:sub>
                      </m:sSub>
                    </m:oMath>
                  </m:oMathPara>
                </a14:m>
                <a:endParaRPr kumimoji="1" lang="en-US" altLang="zh-CN" b="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9016410" y="1879601"/>
                <a:ext cx="467884" cy="276999"/>
              </a:xfrm>
              <a:prstGeom prst="rect">
                <a:avLst/>
              </a:prstGeom>
              <a:blipFill rotWithShape="1">
                <a:blip r:embed="rId6"/>
                <a:stretch>
                  <a:fillRect l="-10" r="-8293" b="51"/>
                </a:stretch>
              </a:blipFill>
            </p:spPr>
            <p:txBody>
              <a:bodyPr/>
              <a:lstStyle/>
              <a:p>
                <a:r>
                  <a:rPr lang="zh-CN" altLang="en-US">
                    <a:noFill/>
                  </a:rPr>
                  <a:t> </a:t>
                </a:r>
              </a:p>
            </p:txBody>
          </p:sp>
        </mc:Fallback>
      </mc:AlternateContent>
      <p:grpSp>
        <p:nvGrpSpPr>
          <p:cNvPr id="27" name="组合 26"/>
          <p:cNvGrpSpPr/>
          <p:nvPr/>
        </p:nvGrpSpPr>
        <p:grpSpPr>
          <a:xfrm>
            <a:off x="2949809" y="2348120"/>
            <a:ext cx="6809540" cy="565283"/>
            <a:chOff x="1043873" y="2662931"/>
            <a:chExt cx="6809540" cy="565283"/>
          </a:xfrm>
        </p:grpSpPr>
        <mc:AlternateContent xmlns:mc="http://schemas.openxmlformats.org/markup-compatibility/2006" xmlns:a14="http://schemas.microsoft.com/office/drawing/2010/main">
          <mc:Choice Requires="a14">
            <p:sp>
              <p:nvSpPr>
                <p:cNvPr id="19" name="文本框 18"/>
                <p:cNvSpPr txBox="1"/>
                <p:nvPr/>
              </p:nvSpPr>
              <p:spPr>
                <a:xfrm>
                  <a:off x="1043873" y="2687269"/>
                  <a:ext cx="2201500" cy="532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b="0" i="1" smtClean="0">
                                <a:latin typeface="Cambria Math" panose="02040503050406030204" pitchFamily="18" charset="0"/>
                              </a:rPr>
                            </m:ctrlPr>
                          </m:dPr>
                          <m:e>
                            <m:f>
                              <m:fPr>
                                <m:ctrlPr>
                                  <a:rPr kumimoji="1" lang="en-US" altLang="zh-CN" i="1">
                                    <a:latin typeface="Cambria Math" panose="02040503050406030204" pitchFamily="18" charset="0"/>
                                  </a:rPr>
                                </m:ctrlPr>
                              </m:fPr>
                              <m:num>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2</m:t>
                                    </m:r>
                                  </m:sub>
                                </m:sSub>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𝐾</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𝐾</m:t>
                                    </m:r>
                                  </m:e>
                                  <m:sub>
                                    <m:r>
                                      <a:rPr kumimoji="1" lang="en-US" altLang="zh-CN" i="1">
                                        <a:latin typeface="Cambria Math" panose="02040503050406030204" pitchFamily="18" charset="0"/>
                                      </a:rPr>
                                      <m:t>2</m:t>
                                    </m:r>
                                  </m:sub>
                                </m:sSub>
                              </m:den>
                            </m:f>
                          </m:e>
                        </m:d>
                        <m:r>
                          <a:rPr kumimoji="1" lang="en-US" altLang="zh-CN" b="0" i="1" smtClean="0">
                            <a:latin typeface="Cambria Math" panose="02040503050406030204" pitchFamily="18" charset="0"/>
                          </a:rPr>
                          <m:t>&gt;</m:t>
                        </m:r>
                        <m:d>
                          <m:dPr>
                            <m:begChr m:val="|"/>
                            <m:endChr m:val="|"/>
                            <m:ctrlPr>
                              <a:rPr kumimoji="1" lang="en-US" altLang="zh-CN" b="0" i="1" smtClean="0">
                                <a:latin typeface="Cambria Math" panose="02040503050406030204" pitchFamily="18" charset="0"/>
                              </a:rPr>
                            </m:ctrlPr>
                          </m:dPr>
                          <m:e>
                            <m:f>
                              <m:fPr>
                                <m:ctrlPr>
                                  <a:rPr kumimoji="1" lang="en-US" altLang="zh-CN" i="1">
                                    <a:latin typeface="Cambria Math" panose="02040503050406030204" pitchFamily="18" charset="0"/>
                                  </a:rPr>
                                </m:ctrlPr>
                              </m:fPr>
                              <m:num>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3</m:t>
                                    </m:r>
                                  </m:sub>
                                </m:sSub>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𝐾</m:t>
                                    </m:r>
                                  </m:e>
                                  <m:sub>
                                    <m:r>
                                      <a:rPr kumimoji="1" lang="en-US" altLang="zh-CN" i="1">
                                        <a:latin typeface="Cambria Math" panose="02040503050406030204" pitchFamily="18" charset="0"/>
                                      </a:rPr>
                                      <m:t>3</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𝐾</m:t>
                                    </m:r>
                                  </m:e>
                                  <m:sub>
                                    <m:r>
                                      <a:rPr kumimoji="1" lang="en-US" altLang="zh-CN" i="1">
                                        <a:latin typeface="Cambria Math" panose="02040503050406030204" pitchFamily="18" charset="0"/>
                                      </a:rPr>
                                      <m:t>2</m:t>
                                    </m:r>
                                  </m:sub>
                                </m:sSub>
                              </m:den>
                            </m:f>
                          </m:e>
                        </m:d>
                      </m:oMath>
                    </m:oMathPara>
                  </a14:m>
                  <a:endParaRPr kumimoji="1" lang="en-US" altLang="zh-CN"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043873" y="2687269"/>
                  <a:ext cx="2201500" cy="532197"/>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3957923" y="2662931"/>
                  <a:ext cx="3895490" cy="565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latin typeface="Cambria Math" panose="02040503050406030204" pitchFamily="18" charset="0"/>
                              </a:rPr>
                            </m:ctrlPr>
                          </m:fPr>
                          <m:nu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num>
                          <m:den>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den>
                        </m:f>
                        <m:r>
                          <a:rPr kumimoji="1" lang="en-US" altLang="zh-CN"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𝑐</m:t>
                            </m:r>
                          </m:e>
                          <m:sub>
                            <m:r>
                              <a:rPr kumimoji="1" lang="en-US" altLang="zh-CN" b="0" i="1" smtClean="0">
                                <a:latin typeface="Cambria Math" panose="02040503050406030204" pitchFamily="18" charset="0"/>
                                <a:ea typeface="Cambria Math" panose="02040503050406030204" pitchFamily="18" charset="0"/>
                              </a:rPr>
                              <m:t>1</m:t>
                            </m:r>
                          </m:sub>
                        </m:sSub>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2</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1</m:t>
                                </m:r>
                              </m:sub>
                            </m:sSub>
                          </m:num>
                          <m:den>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3</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1</m:t>
                                </m:r>
                              </m:sub>
                            </m:sSub>
                          </m:den>
                        </m:f>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𝑐</m:t>
                            </m:r>
                          </m:e>
                          <m:sub>
                            <m:r>
                              <a:rPr kumimoji="1" lang="en-US" altLang="zh-CN" b="0" i="1" smtClean="0">
                                <a:latin typeface="Cambria Math" panose="02040503050406030204" pitchFamily="18" charset="0"/>
                                <a:ea typeface="Cambria Math" panose="02040503050406030204" pitchFamily="18" charset="0"/>
                              </a:rPr>
                              <m:t>3</m:t>
                            </m:r>
                          </m:sub>
                        </m:sSub>
                        <m:r>
                          <a:rPr kumimoji="1" lang="en-US" altLang="zh-CN" b="0" i="1" smtClean="0">
                            <a:latin typeface="Cambria Math" panose="02040503050406030204" pitchFamily="18" charset="0"/>
                            <a:ea typeface="Cambria Math" panose="02040503050406030204" pitchFamily="18" charset="0"/>
                          </a:rPr>
                          <m:t>−1×</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𝑐</m:t>
                            </m:r>
                          </m:e>
                          <m:sub>
                            <m:r>
                              <a:rPr kumimoji="1" lang="en-US" altLang="zh-CN" b="0" i="1" smtClean="0">
                                <a:latin typeface="Cambria Math" panose="02040503050406030204" pitchFamily="18" charset="0"/>
                                <a:ea typeface="Cambria Math" panose="02040503050406030204" pitchFamily="18" charset="0"/>
                              </a:rPr>
                              <m:t>1</m:t>
                            </m:r>
                          </m:sub>
                        </m:sSub>
                        <m:r>
                          <a:rPr kumimoji="1" lang="en-US" altLang="zh-CN" b="0" i="1" smtClean="0">
                            <a:latin typeface="Cambria Math" panose="02040503050406030204" pitchFamily="18" charset="0"/>
                            <a:ea typeface="Cambria Math" panose="02040503050406030204" pitchFamily="18" charset="0"/>
                          </a:rPr>
                          <m:t>&gt;0</m:t>
                        </m:r>
                      </m:oMath>
                    </m:oMathPara>
                  </a14:m>
                  <a:endParaRPr kumimoji="1"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957923" y="2662931"/>
                  <a:ext cx="3895490" cy="565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3362796" y="2815752"/>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oMath>
                    </m:oMathPara>
                  </a14:m>
                  <a:endParaRPr kumimoji="1" lang="en-US" altLang="zh-CN" b="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3362796" y="2815752"/>
                  <a:ext cx="246862" cy="276999"/>
                </a:xfrm>
                <a:prstGeom prst="rect">
                  <a:avLst/>
                </a:prstGeom>
                <a:blipFill rotWithShape="1">
                  <a:blip r:embed="rId9"/>
                </a:blipFill>
              </p:spPr>
              <p:txBody>
                <a:bodyPr/>
                <a:lstStyle/>
                <a:p>
                  <a:r>
                    <a:rPr lang="zh-CN" altLang="en-US">
                      <a:noFill/>
                    </a:rPr>
                    <a:t> </a:t>
                  </a:r>
                </a:p>
              </p:txBody>
            </p:sp>
          </mc:Fallback>
        </mc:AlternateContent>
      </p:grpSp>
      <p:grpSp>
        <p:nvGrpSpPr>
          <p:cNvPr id="31" name="组合 30"/>
          <p:cNvGrpSpPr/>
          <p:nvPr/>
        </p:nvGrpSpPr>
        <p:grpSpPr>
          <a:xfrm>
            <a:off x="1203285" y="4063777"/>
            <a:ext cx="9480969" cy="2790341"/>
            <a:chOff x="970538" y="3471925"/>
            <a:chExt cx="9480969" cy="2790341"/>
          </a:xfrm>
        </p:grpSpPr>
        <p:grpSp>
          <p:nvGrpSpPr>
            <p:cNvPr id="29" name="组合 28"/>
            <p:cNvGrpSpPr/>
            <p:nvPr/>
          </p:nvGrpSpPr>
          <p:grpSpPr>
            <a:xfrm>
              <a:off x="970538" y="3674578"/>
              <a:ext cx="4020271" cy="2587688"/>
              <a:chOff x="970538" y="3674578"/>
              <a:chExt cx="4020271" cy="2587688"/>
            </a:xfrm>
          </p:grpSpPr>
          <p:grpSp>
            <p:nvGrpSpPr>
              <p:cNvPr id="15" name="组合 14"/>
              <p:cNvGrpSpPr/>
              <p:nvPr/>
            </p:nvGrpSpPr>
            <p:grpSpPr>
              <a:xfrm>
                <a:off x="970538" y="3674578"/>
                <a:ext cx="4020271" cy="2587688"/>
                <a:chOff x="1015535" y="2615212"/>
                <a:chExt cx="4020271" cy="2587688"/>
              </a:xfrm>
            </p:grpSpPr>
            <p:pic>
              <p:nvPicPr>
                <p:cNvPr id="10" name="图片 9" descr="图表, 折线图&#10;&#10;描述已自动生成"/>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5535" y="2750812"/>
                  <a:ext cx="3807323" cy="2344366"/>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1683834" y="4987456"/>
                      <a:ext cx="2293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𝐾</m:t>
                                </m:r>
                              </m:e>
                              <m:sub>
                                <m:r>
                                  <a:rPr kumimoji="1" lang="en-US" altLang="zh-CN" sz="1400" b="0" i="1" smtClean="0">
                                    <a:solidFill>
                                      <a:srgbClr val="969696"/>
                                    </a:solidFill>
                                    <a:latin typeface="Cambria Math" panose="02040503050406030204" pitchFamily="18" charset="0"/>
                                  </a:rPr>
                                  <m:t>1</m:t>
                                </m:r>
                              </m:sub>
                            </m:sSub>
                          </m:oMath>
                        </m:oMathPara>
                      </a14:m>
                      <a:endParaRPr kumimoji="1" lang="en-US" altLang="zh-CN" sz="1400" b="0" dirty="0">
                        <a:solidFill>
                          <a:srgbClr val="969696"/>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683834" y="4987456"/>
                      <a:ext cx="229358" cy="215444"/>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2241896" y="4987456"/>
                      <a:ext cx="233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𝐾</m:t>
                                </m:r>
                              </m:e>
                              <m:sub>
                                <m:r>
                                  <a:rPr kumimoji="1" lang="en-US" altLang="zh-CN" sz="1400" b="0" i="1" smtClean="0">
                                    <a:solidFill>
                                      <a:srgbClr val="969696"/>
                                    </a:solidFill>
                                    <a:latin typeface="Cambria Math" panose="02040503050406030204" pitchFamily="18" charset="0"/>
                                  </a:rPr>
                                  <m:t>2</m:t>
                                </m:r>
                              </m:sub>
                            </m:sSub>
                          </m:oMath>
                        </m:oMathPara>
                      </a14:m>
                      <a:endParaRPr kumimoji="1" lang="en-US" altLang="zh-CN" sz="1400" b="0" dirty="0">
                        <a:solidFill>
                          <a:srgbClr val="969696"/>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241896" y="4987456"/>
                      <a:ext cx="233525" cy="215444"/>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3126059" y="4987456"/>
                      <a:ext cx="233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𝐾</m:t>
                                </m:r>
                              </m:e>
                              <m:sub>
                                <m:r>
                                  <a:rPr kumimoji="1" lang="en-US" altLang="zh-CN" sz="1400" b="0" i="1" smtClean="0">
                                    <a:solidFill>
                                      <a:srgbClr val="969696"/>
                                    </a:solidFill>
                                    <a:latin typeface="Cambria Math" panose="02040503050406030204" pitchFamily="18" charset="0"/>
                                  </a:rPr>
                                  <m:t>3</m:t>
                                </m:r>
                              </m:sub>
                            </m:sSub>
                          </m:oMath>
                        </m:oMathPara>
                      </a14:m>
                      <a:endParaRPr kumimoji="1" lang="en-US" altLang="zh-CN" sz="1400" b="0" dirty="0">
                        <a:solidFill>
                          <a:srgbClr val="969696"/>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3126059" y="4987456"/>
                      <a:ext cx="233525" cy="215444"/>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4811065" y="4772012"/>
                      <a:ext cx="2247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𝑆</m:t>
                                </m:r>
                              </m:e>
                              <m:sub>
                                <m:r>
                                  <a:rPr kumimoji="1" lang="en-US" altLang="zh-CN" sz="1400" b="0" i="1" smtClean="0">
                                    <a:solidFill>
                                      <a:srgbClr val="969696"/>
                                    </a:solidFill>
                                    <a:latin typeface="Cambria Math" panose="02040503050406030204" pitchFamily="18" charset="0"/>
                                  </a:rPr>
                                  <m:t>𝑇</m:t>
                                </m:r>
                              </m:sub>
                            </m:sSub>
                          </m:oMath>
                        </m:oMathPara>
                      </a14:m>
                      <a:endParaRPr kumimoji="1" lang="en-US" altLang="zh-CN" sz="1400" b="0" dirty="0">
                        <a:solidFill>
                          <a:srgbClr val="969696"/>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4811065" y="4772012"/>
                      <a:ext cx="224741" cy="215444"/>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032900" y="2615212"/>
                      <a:ext cx="1291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400" b="0" i="1" smtClean="0">
                                <a:solidFill>
                                  <a:srgbClr val="969696"/>
                                </a:solidFill>
                                <a:latin typeface="Cambria Math" panose="02040503050406030204" pitchFamily="18" charset="0"/>
                              </a:rPr>
                              <m:t>𝑐</m:t>
                            </m:r>
                          </m:oMath>
                        </m:oMathPara>
                      </a14:m>
                      <a:endParaRPr kumimoji="1" lang="en-US" altLang="zh-CN" sz="1400" b="0" dirty="0">
                        <a:solidFill>
                          <a:srgbClr val="969696"/>
                        </a:solidFill>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1032900" y="2615212"/>
                      <a:ext cx="129138" cy="215444"/>
                    </a:xfrm>
                    <a:prstGeom prst="rect">
                      <a:avLst/>
                    </a:prstGeom>
                    <a:blipFill rotWithShape="1">
                      <a:blip r:embed="rId15"/>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 name="文本框 27"/>
                  <p:cNvSpPr txBox="1"/>
                  <p:nvPr/>
                </p:nvSpPr>
                <p:spPr>
                  <a:xfrm>
                    <a:off x="1754991" y="4559169"/>
                    <a:ext cx="22640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rgbClr val="969696"/>
                                  </a:solidFill>
                                  <a:latin typeface="Cambria Math" panose="02040503050406030204" pitchFamily="18" charset="0"/>
                                </a:rPr>
                              </m:ctrlPr>
                            </m:sSubPr>
                            <m:e>
                              <m:r>
                                <a:rPr kumimoji="1" lang="en-US" altLang="zh-CN" sz="1600" b="0" i="1" smtClean="0">
                                  <a:solidFill>
                                    <a:srgbClr val="969696"/>
                                  </a:solidFill>
                                  <a:latin typeface="Cambria Math" panose="02040503050406030204" pitchFamily="18" charset="0"/>
                                </a:rPr>
                                <m:t>𝑐</m:t>
                              </m:r>
                            </m:e>
                            <m:sub>
                              <m:r>
                                <a:rPr kumimoji="1" lang="en-US" altLang="zh-CN" sz="1600" b="0" i="1" smtClean="0">
                                  <a:solidFill>
                                    <a:srgbClr val="969696"/>
                                  </a:solidFill>
                                  <a:latin typeface="Cambria Math" panose="02040503050406030204" pitchFamily="18" charset="0"/>
                                </a:rPr>
                                <m:t>1</m:t>
                              </m:r>
                            </m:sub>
                          </m:sSub>
                        </m:oMath>
                      </m:oMathPara>
                    </a14:m>
                    <a:endParaRPr kumimoji="1" lang="en-US" altLang="zh-CN" sz="1600" b="0" dirty="0">
                      <a:solidFill>
                        <a:srgbClr val="969696"/>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1754991" y="4559169"/>
                    <a:ext cx="226408" cy="246221"/>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2313661" y="4982361"/>
                    <a:ext cx="2311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rgbClr val="969696"/>
                                  </a:solidFill>
                                  <a:latin typeface="Cambria Math" panose="02040503050406030204" pitchFamily="18" charset="0"/>
                                </a:rPr>
                              </m:ctrlPr>
                            </m:sSubPr>
                            <m:e>
                              <m:r>
                                <a:rPr kumimoji="1" lang="en-US" altLang="zh-CN" sz="1600" b="0" i="1" smtClean="0">
                                  <a:solidFill>
                                    <a:srgbClr val="969696"/>
                                  </a:solidFill>
                                  <a:latin typeface="Cambria Math" panose="02040503050406030204" pitchFamily="18" charset="0"/>
                                </a:rPr>
                                <m:t>𝑐</m:t>
                              </m:r>
                            </m:e>
                            <m:sub>
                              <m:r>
                                <a:rPr kumimoji="1" lang="en-US" altLang="zh-CN" sz="1600" b="0" i="1" smtClean="0">
                                  <a:solidFill>
                                    <a:srgbClr val="969696"/>
                                  </a:solidFill>
                                  <a:latin typeface="Cambria Math" panose="02040503050406030204" pitchFamily="18" charset="0"/>
                                </a:rPr>
                                <m:t>2</m:t>
                              </m:r>
                            </m:sub>
                          </m:sSub>
                        </m:oMath>
                      </m:oMathPara>
                    </a14:m>
                    <a:endParaRPr kumimoji="1" lang="en-US" altLang="zh-CN" sz="1600" b="0" dirty="0">
                      <a:solidFill>
                        <a:srgbClr val="969696"/>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2313661" y="4982361"/>
                    <a:ext cx="231154" cy="246221"/>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3081062" y="5300962"/>
                    <a:ext cx="2311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rgbClr val="969696"/>
                                  </a:solidFill>
                                  <a:latin typeface="Cambria Math" panose="02040503050406030204" pitchFamily="18" charset="0"/>
                                </a:rPr>
                              </m:ctrlPr>
                            </m:sSubPr>
                            <m:e>
                              <m:r>
                                <a:rPr kumimoji="1" lang="en-US" altLang="zh-CN" sz="1600" b="0" i="1" smtClean="0">
                                  <a:solidFill>
                                    <a:srgbClr val="969696"/>
                                  </a:solidFill>
                                  <a:latin typeface="Cambria Math" panose="02040503050406030204" pitchFamily="18" charset="0"/>
                                </a:rPr>
                                <m:t>𝑐</m:t>
                              </m:r>
                            </m:e>
                            <m:sub>
                              <m:r>
                                <a:rPr kumimoji="1" lang="en-US" altLang="zh-CN" sz="1600" b="0" i="1" smtClean="0">
                                  <a:solidFill>
                                    <a:srgbClr val="969696"/>
                                  </a:solidFill>
                                  <a:latin typeface="Cambria Math" panose="02040503050406030204" pitchFamily="18" charset="0"/>
                                </a:rPr>
                                <m:t>3</m:t>
                              </m:r>
                            </m:sub>
                          </m:sSub>
                        </m:oMath>
                      </m:oMathPara>
                    </a14:m>
                    <a:endParaRPr kumimoji="1" lang="en-US" altLang="zh-CN" sz="1600" b="0" dirty="0">
                      <a:solidFill>
                        <a:srgbClr val="969696"/>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081062" y="5300962"/>
                    <a:ext cx="231154" cy="246221"/>
                  </a:xfrm>
                  <a:prstGeom prst="rect">
                    <a:avLst/>
                  </a:prstGeom>
                  <a:blipFill rotWithShape="1">
                    <a:blip r:embed="rId18"/>
                  </a:blipFill>
                </p:spPr>
                <p:txBody>
                  <a:bodyPr/>
                  <a:lstStyle/>
                  <a:p>
                    <a:r>
                      <a:rPr lang="zh-CN" altLang="en-US">
                        <a:noFill/>
                      </a:rPr>
                      <a:t> </a:t>
                    </a:r>
                  </a:p>
                </p:txBody>
              </p:sp>
            </mc:Fallback>
          </mc:AlternateContent>
        </p:grpSp>
        <p:sp>
          <p:nvSpPr>
            <p:cNvPr id="35" name="文本框 34"/>
            <p:cNvSpPr txBox="1"/>
            <p:nvPr/>
          </p:nvSpPr>
          <p:spPr>
            <a:xfrm>
              <a:off x="1493276" y="3471925"/>
              <a:ext cx="2761846"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Figure 10: Call price </a:t>
              </a:r>
              <a:r>
                <a:rPr kumimoji="1" lang="en-US" altLang="zh-CN" sz="1400" dirty="0" err="1">
                  <a:latin typeface="Times New Roman" panose="02020603050405020304" pitchFamily="18" charset="0"/>
                  <a:cs typeface="Times New Roman" panose="02020603050405020304" pitchFamily="18" charset="0"/>
                </a:rPr>
                <a:t>v.s</a:t>
              </a:r>
              <a:r>
                <a:rPr kumimoji="1" lang="en-US" altLang="zh-CN" sz="1400" dirty="0">
                  <a:latin typeface="Times New Roman" panose="02020603050405020304" pitchFamily="18" charset="0"/>
                  <a:cs typeface="Times New Roman" panose="02020603050405020304" pitchFamily="18" charset="0"/>
                </a:rPr>
                <a:t> strike price</a:t>
              </a:r>
              <a:endParaRPr kumimoji="1" lang="zh-CN" altLang="en-US" sz="1400"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6969713" y="3502401"/>
              <a:ext cx="2483116"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Figure 11: </a:t>
              </a:r>
              <a:r>
                <a:rPr kumimoji="1" lang="en-US" altLang="zh-CN" sz="1400" dirty="0" err="1">
                  <a:latin typeface="Times New Roman" panose="02020603050405020304" pitchFamily="18" charset="0"/>
                  <a:cs typeface="Times New Roman" panose="02020603050405020304" pitchFamily="18" charset="0"/>
                </a:rPr>
                <a:t>PnL</a:t>
              </a:r>
              <a:r>
                <a:rPr kumimoji="1" lang="en-US" altLang="zh-CN" sz="1400" dirty="0">
                  <a:latin typeface="Times New Roman" panose="02020603050405020304" pitchFamily="18" charset="0"/>
                  <a:cs typeface="Times New Roman" panose="02020603050405020304" pitchFamily="18" charset="0"/>
                </a:rPr>
                <a:t> of long butterfly</a:t>
              </a:r>
              <a:endParaRPr kumimoji="1" lang="zh-CN" altLang="en-US" sz="1400" dirty="0">
                <a:latin typeface="Times New Roman" panose="02020603050405020304" pitchFamily="18" charset="0"/>
                <a:cs typeface="Times New Roman" panose="02020603050405020304" pitchFamily="18" charset="0"/>
              </a:endParaRPr>
            </a:p>
          </p:txBody>
        </p:sp>
        <p:pic>
          <p:nvPicPr>
            <p:cNvPr id="37" name="图片 36" descr="图表, 折线图&#10;&#10;描述已自动生成"/>
            <p:cNvPicPr>
              <a:picLocks noChangeAspect="1"/>
            </p:cNvPicPr>
            <p:nvPr/>
          </p:nvPicPr>
          <p:blipFill rotWithShape="1">
            <a:blip r:embed="rId19">
              <a:extLst>
                <a:ext uri="{28A0092B-C50C-407E-A947-70E740481C1C}">
                  <a14:useLocalDpi xmlns:a14="http://schemas.microsoft.com/office/drawing/2010/main" val="0"/>
                </a:ext>
              </a:extLst>
            </a:blip>
            <a:srcRect l="1211" t="12416" b="10634"/>
            <a:stretch>
              <a:fillRect/>
            </a:stretch>
          </p:blipFill>
          <p:spPr>
            <a:xfrm>
              <a:off x="5776929" y="3841301"/>
              <a:ext cx="4674578" cy="2402540"/>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 折线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5935" y="4113840"/>
            <a:ext cx="3558728" cy="2535503"/>
          </a:xfrm>
          <a:prstGeom prst="rect">
            <a:avLst/>
          </a:prstGeom>
        </p:spPr>
      </p:pic>
      <p:pic>
        <p:nvPicPr>
          <p:cNvPr id="5" name="图片 4" descr="图表, 折线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637" y="4329165"/>
            <a:ext cx="3558728" cy="2202611"/>
          </a:xfrm>
          <a:prstGeom prst="rect">
            <a:avLst/>
          </a:prstGeom>
        </p:spPr>
      </p:pic>
      <p:pic>
        <p:nvPicPr>
          <p:cNvPr id="50" name="图片 49"/>
          <p:cNvPicPr>
            <a:picLocks noChangeAspect="1"/>
          </p:cNvPicPr>
          <p:nvPr/>
        </p:nvPicPr>
        <p:blipFill>
          <a:blip r:embed="rId5"/>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期权组合套利策略：利用定价误差</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42</a:t>
            </a:fld>
            <a:endParaRPr lang="zh-CN" altLang="en-US" dirty="0"/>
          </a:p>
        </p:txBody>
      </p:sp>
      <p:sp>
        <p:nvSpPr>
          <p:cNvPr id="33" name="Rectangle 15"/>
          <p:cNvSpPr>
            <a:spLocks noChangeArrowheads="1"/>
          </p:cNvSpPr>
          <p:nvPr/>
        </p:nvSpPr>
        <p:spPr bwMode="gray">
          <a:xfrm>
            <a:off x="588779" y="1030698"/>
            <a:ext cx="440203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1F3F5F"/>
              </a:buClr>
              <a:buFontTx/>
              <a:buChar char="•"/>
            </a:pPr>
            <a:r>
              <a:rPr lang="zh-CN" altLang="en-US" b="1" dirty="0">
                <a:solidFill>
                  <a:schemeClr val="bg1"/>
                </a:solidFill>
              </a:rPr>
              <a:t> 我们是刚完成第一个五年计划的协会</a:t>
            </a:r>
          </a:p>
          <a:p>
            <a:pPr eaLnBrk="1" hangingPunct="1">
              <a:spcBef>
                <a:spcPct val="50000"/>
              </a:spcBef>
              <a:buClr>
                <a:srgbClr val="1F3F5F"/>
              </a:buClr>
              <a:buFontTx/>
              <a:buChar char="•"/>
            </a:pPr>
            <a:endParaRPr lang="en-US" altLang="zh-CN" b="1" dirty="0">
              <a:solidFill>
                <a:schemeClr val="bg1"/>
              </a:solidFill>
            </a:endParaRPr>
          </a:p>
        </p:txBody>
      </p:sp>
      <p:sp>
        <p:nvSpPr>
          <p:cNvPr id="20" name="文本框 19"/>
          <p:cNvSpPr txBox="1"/>
          <p:nvPr/>
        </p:nvSpPr>
        <p:spPr>
          <a:xfrm>
            <a:off x="315595" y="901700"/>
            <a:ext cx="2238034" cy="398780"/>
          </a:xfrm>
          <a:prstGeom prst="rect">
            <a:avLst/>
          </a:prstGeom>
          <a:solidFill>
            <a:srgbClr val="9C0308"/>
          </a:solidFill>
        </p:spPr>
        <p:txBody>
          <a:bodyPr wrap="square" rtlCol="0">
            <a:spAutoFit/>
          </a:bodyPr>
          <a:lstStyle/>
          <a:p>
            <a:pPr algn="ctr"/>
            <a:r>
              <a:rPr lang="zh-CN" altLang="en-US" sz="2000" dirty="0">
                <a:solidFill>
                  <a:schemeClr val="bg1"/>
                </a:solidFill>
                <a:latin typeface="宋体" panose="02010600030101010101" pitchFamily="2" charset="-122"/>
                <a:ea typeface="宋体" panose="02010600030101010101" pitchFamily="2" charset="-122"/>
              </a:rPr>
              <a:t>飞鹰套利策略 </a:t>
            </a:r>
          </a:p>
        </p:txBody>
      </p:sp>
      <p:sp>
        <p:nvSpPr>
          <p:cNvPr id="45" name="文本框 44"/>
          <p:cNvSpPr txBox="1"/>
          <p:nvPr/>
        </p:nvSpPr>
        <p:spPr>
          <a:xfrm>
            <a:off x="588779" y="1433927"/>
            <a:ext cx="11531600" cy="2535502"/>
          </a:xfrm>
          <a:prstGeom prst="rect">
            <a:avLst/>
          </a:prstGeom>
          <a:noFill/>
          <a:ln w="19050">
            <a:noFill/>
            <a:prstDash val="sysDash"/>
          </a:ln>
        </p:spPr>
        <p:txBody>
          <a:bodyPr wrap="square" rtlCol="0">
            <a:spAutoFit/>
          </a:bodyPr>
          <a:lstStyle/>
          <a:p>
            <a:pPr marL="342900" indent="-342900">
              <a:lnSpc>
                <a:spcPct val="150000"/>
              </a:lnSpc>
              <a:buFont typeface="Arial" panose="020B0604020202020204" pitchFamily="34" charset="0"/>
              <a:buChar char="•"/>
            </a:pP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Long</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condor</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00"/>
                </a:solidFill>
                <a:latin typeface="楷体" panose="02010609060101010101" pitchFamily="49" charset="-122"/>
                <a:ea typeface="楷体" panose="02010609060101010101" pitchFamily="49" charset="-122"/>
              </a:rPr>
              <a:t>买入一份低执行价格和一份高执行价格期权合约的同时，卖出两份</a:t>
            </a:r>
            <a:r>
              <a:rPr lang="zh-CN" altLang="en-US" dirty="0">
                <a:solidFill>
                  <a:srgbClr val="9C0208"/>
                </a:solidFill>
                <a:latin typeface="楷体" panose="02010609060101010101" pitchFamily="49" charset="-122"/>
                <a:ea typeface="楷体" panose="02010609060101010101" pitchFamily="49" charset="-122"/>
              </a:rPr>
              <a:t>不同</a:t>
            </a:r>
            <a:r>
              <a:rPr lang="zh-CN" altLang="en-US" dirty="0">
                <a:solidFill>
                  <a:srgbClr val="000000"/>
                </a:solidFill>
                <a:latin typeface="楷体" panose="02010609060101010101" pitchFamily="49" charset="-122"/>
                <a:ea typeface="楷体" panose="02010609060101010101" pitchFamily="49" charset="-122"/>
              </a:rPr>
              <a:t>中间执行价格的期权</a:t>
            </a: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dirty="0">
                <a:solidFill>
                  <a:srgbClr val="000000"/>
                </a:solidFill>
                <a:latin typeface="楷体" panose="02010609060101010101" pitchFamily="49" charset="-122"/>
                <a:ea typeface="楷体" panose="02010609060101010101" pitchFamily="49" charset="-122"/>
              </a:rPr>
              <a:t>价格曲线：</a:t>
            </a:r>
            <a:r>
              <a:rPr lang="en-US" altLang="zh-CN" dirty="0">
                <a:solidFill>
                  <a:srgbClr val="000000"/>
                </a:solidFill>
                <a:latin typeface="楷体" panose="02010609060101010101" pitchFamily="49" charset="-122"/>
                <a:ea typeface="楷体" panose="02010609060101010101" pitchFamily="49" charset="-122"/>
              </a:rPr>
              <a:t>    </a:t>
            </a:r>
            <a:r>
              <a:rPr lang="zh-CN" altLang="en-US" dirty="0">
                <a:solidFill>
                  <a:srgbClr val="000000"/>
                </a:solidFill>
                <a:latin typeface="楷体" panose="02010609060101010101" pitchFamily="49" charset="-122"/>
                <a:ea typeface="楷体" panose="02010609060101010101" pitchFamily="49" charset="-122"/>
              </a:rPr>
              <a:t>段斜率绝对值大于</a:t>
            </a:r>
            <a:r>
              <a:rPr lang="en-US" altLang="zh-CN" dirty="0">
                <a:solidFill>
                  <a:srgbClr val="000000"/>
                </a:solidFill>
                <a:latin typeface="楷体" panose="02010609060101010101" pitchFamily="49" charset="-122"/>
                <a:ea typeface="楷体" panose="02010609060101010101" pitchFamily="49" charset="-122"/>
              </a:rPr>
              <a:t>    </a:t>
            </a:r>
            <a:r>
              <a:rPr lang="zh-CN" altLang="en-US" dirty="0">
                <a:solidFill>
                  <a:srgbClr val="000000"/>
                </a:solidFill>
                <a:latin typeface="楷体" panose="02010609060101010101" pitchFamily="49" charset="-122"/>
                <a:ea typeface="楷体" panose="02010609060101010101" pitchFamily="49" charset="-122"/>
              </a:rPr>
              <a:t>段斜率的绝对值，</a:t>
            </a:r>
            <a:r>
              <a:rPr lang="en-US" altLang="zh-CN" dirty="0">
                <a:solidFill>
                  <a:srgbClr val="000000"/>
                </a:solidFill>
                <a:latin typeface="楷体" panose="02010609060101010101" pitchFamily="49" charset="-122"/>
                <a:ea typeface="楷体" panose="02010609060101010101" pitchFamily="49" charset="-122"/>
              </a:rPr>
              <a:t>    </a:t>
            </a:r>
            <a:r>
              <a:rPr lang="zh-CN" altLang="en-US" dirty="0">
                <a:solidFill>
                  <a:srgbClr val="000000"/>
                </a:solidFill>
                <a:latin typeface="楷体" panose="02010609060101010101" pitchFamily="49" charset="-122"/>
                <a:ea typeface="楷体" panose="02010609060101010101" pitchFamily="49" charset="-122"/>
              </a:rPr>
              <a:t>段斜率绝对值大于</a:t>
            </a:r>
            <a:r>
              <a:rPr lang="en-US" altLang="zh-CN" dirty="0">
                <a:solidFill>
                  <a:srgbClr val="000000"/>
                </a:solidFill>
                <a:latin typeface="楷体" panose="02010609060101010101" pitchFamily="49" charset="-122"/>
                <a:ea typeface="楷体" panose="02010609060101010101" pitchFamily="49" charset="-122"/>
              </a:rPr>
              <a:t>    </a:t>
            </a:r>
            <a:r>
              <a:rPr lang="zh-CN" altLang="en-US" dirty="0">
                <a:solidFill>
                  <a:srgbClr val="000000"/>
                </a:solidFill>
                <a:latin typeface="楷体" panose="02010609060101010101" pitchFamily="49" charset="-122"/>
                <a:ea typeface="楷体" panose="02010609060101010101" pitchFamily="49" charset="-122"/>
              </a:rPr>
              <a:t>段斜率的绝对值</a:t>
            </a: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sz="1800" dirty="0">
                <a:solidFill>
                  <a:srgbClr val="000000"/>
                </a:solidFill>
                <a:latin typeface="楷体" panose="02010609060101010101" pitchFamily="49" charset="-122"/>
                <a:ea typeface="楷体" panose="02010609060101010101" pitchFamily="49" charset="-122"/>
              </a:rPr>
              <a:t>无论到期标的资产为何值，都保证收益不小于</a:t>
            </a:r>
            <a:r>
              <a:rPr lang="en-US" altLang="zh-CN"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p>
          <a:p>
            <a:pPr>
              <a:lnSpc>
                <a:spcPct val="150000"/>
              </a:lnSpc>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2177347" y="1957492"/>
                <a:ext cx="4625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1</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2</m:t>
                          </m:r>
                        </m:sub>
                      </m:sSub>
                    </m:oMath>
                  </m:oMathPara>
                </a14:m>
                <a:endParaRPr kumimoji="1" lang="en-US" altLang="zh-CN"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2177347" y="1957492"/>
                <a:ext cx="462563" cy="276999"/>
              </a:xfrm>
              <a:prstGeom prst="rect">
                <a:avLst/>
              </a:prstGeom>
              <a:blipFill rotWithShape="1">
                <a:blip r:embed="rId6"/>
                <a:stretch>
                  <a:fillRect l="-123" t="-152" r="-8877" b="2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4476718" y="1952402"/>
                <a:ext cx="4678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2</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4</m:t>
                          </m:r>
                        </m:sub>
                      </m:sSub>
                    </m:oMath>
                  </m:oMathPara>
                </a14:m>
                <a:endParaRPr kumimoji="1" lang="en-US" altLang="zh-CN" b="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4476718" y="1952402"/>
                <a:ext cx="467884" cy="276999"/>
              </a:xfrm>
              <a:prstGeom prst="rect">
                <a:avLst/>
              </a:prstGeom>
              <a:blipFill rotWithShape="1">
                <a:blip r:embed="rId7"/>
                <a:stretch>
                  <a:fillRect l="-129" t="-149" r="-8174" b="1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3104296" y="2464038"/>
                <a:ext cx="5824158"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latin typeface="Cambria Math" panose="02040503050406030204" pitchFamily="18" charset="0"/>
                            </a:rPr>
                          </m:ctrlPr>
                        </m:fPr>
                        <m:nu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2</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num>
                        <m:den>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den>
                      </m:f>
                      <m:r>
                        <a:rPr kumimoji="1" lang="en-US" altLang="zh-CN"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𝑐</m:t>
                          </m:r>
                        </m:e>
                        <m:sub>
                          <m:r>
                            <a:rPr kumimoji="1" lang="en-US" altLang="zh-CN" b="0" i="1" smtClean="0">
                              <a:latin typeface="Cambria Math" panose="02040503050406030204" pitchFamily="18" charset="0"/>
                              <a:ea typeface="Cambria Math" panose="02040503050406030204" pitchFamily="18" charset="0"/>
                            </a:rPr>
                            <m:t>1</m:t>
                          </m:r>
                        </m:sub>
                      </m:sSub>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2</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3</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1</m:t>
                              </m:r>
                            </m:sub>
                          </m:sSub>
                        </m:num>
                        <m:den>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4</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1</m:t>
                              </m:r>
                            </m:sub>
                          </m:sSub>
                        </m:den>
                      </m:f>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𝑐</m:t>
                          </m:r>
                        </m:e>
                        <m:sub>
                          <m:r>
                            <a:rPr kumimoji="1" lang="en-US" altLang="zh-CN" b="0" i="1" smtClean="0">
                              <a:latin typeface="Cambria Math" panose="02040503050406030204" pitchFamily="18" charset="0"/>
                              <a:ea typeface="Cambria Math" panose="02040503050406030204" pitchFamily="18" charset="0"/>
                            </a:rPr>
                            <m:t>4</m:t>
                          </m:r>
                        </m:sub>
                      </m:sSub>
                      <m:r>
                        <a:rPr kumimoji="1" lang="en-US" altLang="zh-CN" b="0" i="1" smtClean="0">
                          <a:latin typeface="Cambria Math" panose="02040503050406030204" pitchFamily="18" charset="0"/>
                          <a:ea typeface="Cambria Math" panose="02040503050406030204" pitchFamily="18" charset="0"/>
                        </a:rPr>
                        <m:t>−1×</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𝑐</m:t>
                          </m:r>
                        </m:e>
                        <m:sub>
                          <m:r>
                            <a:rPr kumimoji="1" lang="en-US" altLang="zh-CN" b="0" i="1" smtClean="0">
                              <a:latin typeface="Cambria Math" panose="02040503050406030204" pitchFamily="18" charset="0"/>
                              <a:ea typeface="Cambria Math" panose="02040503050406030204" pitchFamily="18" charset="0"/>
                            </a:rPr>
                            <m:t>2</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𝑐</m:t>
                          </m:r>
                        </m:e>
                        <m:sub>
                          <m:r>
                            <a:rPr kumimoji="1" lang="en-US" altLang="zh-CN" b="0" i="1" smtClean="0">
                              <a:latin typeface="Cambria Math" panose="02040503050406030204" pitchFamily="18" charset="0"/>
                              <a:ea typeface="Cambria Math" panose="02040503050406030204" pitchFamily="18" charset="0"/>
                            </a:rPr>
                            <m:t>3</m:t>
                          </m:r>
                        </m:sub>
                      </m:sSub>
                      <m:r>
                        <a:rPr kumimoji="1" lang="en-US" altLang="zh-CN" b="0" i="1" smtClean="0">
                          <a:latin typeface="Cambria Math" panose="02040503050406030204" pitchFamily="18" charset="0"/>
                          <a:ea typeface="Cambria Math" panose="02040503050406030204" pitchFamily="18" charset="0"/>
                        </a:rPr>
                        <m:t>)&gt;0</m:t>
                      </m:r>
                    </m:oMath>
                  </m:oMathPara>
                </a14:m>
                <a:endParaRPr kumimoji="1" lang="en-US" altLang="zh-CN" b="0" dirty="0">
                  <a:ea typeface="Cambria Math" panose="02040503050406030204" pitchFamily="18" charset="0"/>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3104296" y="2464038"/>
                <a:ext cx="5824158" cy="565732"/>
              </a:xfrm>
              <a:prstGeom prst="rect">
                <a:avLst/>
              </a:prstGeom>
              <a:blipFill rotWithShape="1">
                <a:blip r:embed="rId8"/>
                <a:stretch>
                  <a:fillRect l="-7" t="-42" r="-3919" b="33"/>
                </a:stretch>
              </a:blipFill>
            </p:spPr>
            <p:txBody>
              <a:bodyPr/>
              <a:lstStyle/>
              <a:p>
                <a:r>
                  <a:rPr lang="zh-CN" altLang="en-US">
                    <a:noFill/>
                  </a:rPr>
                  <a:t> </a:t>
                </a:r>
              </a:p>
            </p:txBody>
          </p:sp>
        </mc:Fallback>
      </mc:AlternateContent>
      <p:sp>
        <p:nvSpPr>
          <p:cNvPr id="26" name="文本框 25"/>
          <p:cNvSpPr txBox="1"/>
          <p:nvPr/>
        </p:nvSpPr>
        <p:spPr>
          <a:xfrm>
            <a:off x="5268732" y="2623589"/>
            <a:ext cx="65" cy="276999"/>
          </a:xfrm>
          <a:prstGeom prst="rect">
            <a:avLst/>
          </a:prstGeom>
          <a:noFill/>
        </p:spPr>
        <p:txBody>
          <a:bodyPr wrap="none" lIns="0" tIns="0" rIns="0" bIns="0" rtlCol="0">
            <a:spAutoFit/>
          </a:bodyPr>
          <a:lstStyle/>
          <a:p>
            <a:endParaRPr kumimoji="1" lang="en-US" altLang="zh-CN" b="0" dirty="0"/>
          </a:p>
        </p:txBody>
      </p:sp>
      <p:grpSp>
        <p:nvGrpSpPr>
          <p:cNvPr id="31" name="组合 30"/>
          <p:cNvGrpSpPr/>
          <p:nvPr/>
        </p:nvGrpSpPr>
        <p:grpSpPr>
          <a:xfrm>
            <a:off x="1209499" y="3891118"/>
            <a:ext cx="8343808" cy="2825845"/>
            <a:chOff x="987903" y="3447751"/>
            <a:chExt cx="8343808" cy="2825845"/>
          </a:xfrm>
        </p:grpSpPr>
        <p:grpSp>
          <p:nvGrpSpPr>
            <p:cNvPr id="29" name="组合 28"/>
            <p:cNvGrpSpPr/>
            <p:nvPr/>
          </p:nvGrpSpPr>
          <p:grpSpPr>
            <a:xfrm>
              <a:off x="987903" y="3674578"/>
              <a:ext cx="4002906" cy="2599018"/>
              <a:chOff x="987903" y="3674578"/>
              <a:chExt cx="4002906" cy="2599018"/>
            </a:xfrm>
          </p:grpSpPr>
          <p:grpSp>
            <p:nvGrpSpPr>
              <p:cNvPr id="15" name="组合 14"/>
              <p:cNvGrpSpPr/>
              <p:nvPr/>
            </p:nvGrpSpPr>
            <p:grpSpPr>
              <a:xfrm>
                <a:off x="987903" y="3674578"/>
                <a:ext cx="4002906" cy="2599018"/>
                <a:chOff x="1032900" y="2615212"/>
                <a:chExt cx="4002906" cy="2599018"/>
              </a:xfrm>
            </p:grpSpPr>
            <mc:AlternateContent xmlns:mc="http://schemas.openxmlformats.org/markup-compatibility/2006" xmlns:a14="http://schemas.microsoft.com/office/drawing/2010/main">
              <mc:Choice Requires="a14">
                <p:sp>
                  <p:nvSpPr>
                    <p:cNvPr id="11" name="文本框 10"/>
                    <p:cNvSpPr txBox="1"/>
                    <p:nvPr/>
                  </p:nvSpPr>
                  <p:spPr>
                    <a:xfrm>
                      <a:off x="1550851" y="4991513"/>
                      <a:ext cx="2293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𝐾</m:t>
                                </m:r>
                              </m:e>
                              <m:sub>
                                <m:r>
                                  <a:rPr kumimoji="1" lang="en-US" altLang="zh-CN" sz="1400" b="0" i="1" smtClean="0">
                                    <a:solidFill>
                                      <a:srgbClr val="969696"/>
                                    </a:solidFill>
                                    <a:latin typeface="Cambria Math" panose="02040503050406030204" pitchFamily="18" charset="0"/>
                                  </a:rPr>
                                  <m:t>1</m:t>
                                </m:r>
                              </m:sub>
                            </m:sSub>
                          </m:oMath>
                        </m:oMathPara>
                      </a14:m>
                      <a:endParaRPr kumimoji="1" lang="en-US" altLang="zh-CN" sz="1400" b="0" dirty="0">
                        <a:solidFill>
                          <a:srgbClr val="969696"/>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550851" y="4991513"/>
                      <a:ext cx="229358" cy="215444"/>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2110051" y="4998786"/>
                      <a:ext cx="233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𝐾</m:t>
                                </m:r>
                              </m:e>
                              <m:sub>
                                <m:r>
                                  <a:rPr kumimoji="1" lang="en-US" altLang="zh-CN" sz="1400" b="0" i="1" smtClean="0">
                                    <a:solidFill>
                                      <a:srgbClr val="969696"/>
                                    </a:solidFill>
                                    <a:latin typeface="Cambria Math" panose="02040503050406030204" pitchFamily="18" charset="0"/>
                                  </a:rPr>
                                  <m:t>2</m:t>
                                </m:r>
                              </m:sub>
                            </m:sSub>
                          </m:oMath>
                        </m:oMathPara>
                      </a14:m>
                      <a:endParaRPr kumimoji="1" lang="en-US" altLang="zh-CN" sz="1400" b="0" dirty="0">
                        <a:solidFill>
                          <a:srgbClr val="969696"/>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110051" y="4998786"/>
                      <a:ext cx="233525" cy="215444"/>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2671809" y="4987456"/>
                      <a:ext cx="233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𝐾</m:t>
                                </m:r>
                              </m:e>
                              <m:sub>
                                <m:r>
                                  <a:rPr kumimoji="1" lang="en-US" altLang="zh-CN" sz="1400" b="0" i="1" smtClean="0">
                                    <a:solidFill>
                                      <a:srgbClr val="969696"/>
                                    </a:solidFill>
                                    <a:latin typeface="Cambria Math" panose="02040503050406030204" pitchFamily="18" charset="0"/>
                                  </a:rPr>
                                  <m:t>3</m:t>
                                </m:r>
                              </m:sub>
                            </m:sSub>
                          </m:oMath>
                        </m:oMathPara>
                      </a14:m>
                      <a:endParaRPr kumimoji="1" lang="en-US" altLang="zh-CN" sz="1400" b="0" dirty="0">
                        <a:solidFill>
                          <a:srgbClr val="969696"/>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2671809" y="4987456"/>
                      <a:ext cx="233525" cy="215444"/>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4811065" y="4772012"/>
                      <a:ext cx="2247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𝑆</m:t>
                                </m:r>
                              </m:e>
                              <m:sub>
                                <m:r>
                                  <a:rPr kumimoji="1" lang="en-US" altLang="zh-CN" sz="1400" b="0" i="1" smtClean="0">
                                    <a:solidFill>
                                      <a:srgbClr val="969696"/>
                                    </a:solidFill>
                                    <a:latin typeface="Cambria Math" panose="02040503050406030204" pitchFamily="18" charset="0"/>
                                  </a:rPr>
                                  <m:t>𝑇</m:t>
                                </m:r>
                              </m:sub>
                            </m:sSub>
                          </m:oMath>
                        </m:oMathPara>
                      </a14:m>
                      <a:endParaRPr kumimoji="1" lang="en-US" altLang="zh-CN" sz="1400" b="0" dirty="0">
                        <a:solidFill>
                          <a:srgbClr val="969696"/>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4811065" y="4772012"/>
                      <a:ext cx="224741" cy="215444"/>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032900" y="2615212"/>
                      <a:ext cx="1291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400" b="0" i="1" smtClean="0">
                                <a:solidFill>
                                  <a:srgbClr val="969696"/>
                                </a:solidFill>
                                <a:latin typeface="Cambria Math" panose="02040503050406030204" pitchFamily="18" charset="0"/>
                              </a:rPr>
                              <m:t>𝑐</m:t>
                            </m:r>
                          </m:oMath>
                        </m:oMathPara>
                      </a14:m>
                      <a:endParaRPr kumimoji="1" lang="en-US" altLang="zh-CN" sz="1400" b="0" dirty="0">
                        <a:solidFill>
                          <a:srgbClr val="969696"/>
                        </a:solidFill>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1032900" y="2615212"/>
                      <a:ext cx="129138" cy="215444"/>
                    </a:xfrm>
                    <a:prstGeom prst="rect">
                      <a:avLst/>
                    </a:prstGeom>
                    <a:blipFill rotWithShape="1">
                      <a:blip r:embed="rId13"/>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 name="文本框 27"/>
                  <p:cNvSpPr txBox="1"/>
                  <p:nvPr/>
                </p:nvSpPr>
                <p:spPr>
                  <a:xfrm>
                    <a:off x="1729343" y="4046490"/>
                    <a:ext cx="22640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rgbClr val="969696"/>
                                  </a:solidFill>
                                  <a:latin typeface="Cambria Math" panose="02040503050406030204" pitchFamily="18" charset="0"/>
                                </a:rPr>
                              </m:ctrlPr>
                            </m:sSubPr>
                            <m:e>
                              <m:r>
                                <a:rPr kumimoji="1" lang="en-US" altLang="zh-CN" sz="1600" b="0" i="1" smtClean="0">
                                  <a:solidFill>
                                    <a:srgbClr val="969696"/>
                                  </a:solidFill>
                                  <a:latin typeface="Cambria Math" panose="02040503050406030204" pitchFamily="18" charset="0"/>
                                </a:rPr>
                                <m:t>𝑐</m:t>
                              </m:r>
                            </m:e>
                            <m:sub>
                              <m:r>
                                <a:rPr kumimoji="1" lang="en-US" altLang="zh-CN" sz="1600" b="0" i="1" smtClean="0">
                                  <a:solidFill>
                                    <a:srgbClr val="969696"/>
                                  </a:solidFill>
                                  <a:latin typeface="Cambria Math" panose="02040503050406030204" pitchFamily="18" charset="0"/>
                                </a:rPr>
                                <m:t>1</m:t>
                              </m:r>
                            </m:sub>
                          </m:sSub>
                        </m:oMath>
                      </m:oMathPara>
                    </a14:m>
                    <a:endParaRPr kumimoji="1" lang="en-US" altLang="zh-CN" sz="1600" b="0" dirty="0">
                      <a:solidFill>
                        <a:srgbClr val="969696"/>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1729343" y="4046490"/>
                    <a:ext cx="226408" cy="246221"/>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2100879" y="4927018"/>
                    <a:ext cx="2311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rgbClr val="969696"/>
                                  </a:solidFill>
                                  <a:latin typeface="Cambria Math" panose="02040503050406030204" pitchFamily="18" charset="0"/>
                                </a:rPr>
                              </m:ctrlPr>
                            </m:sSubPr>
                            <m:e>
                              <m:r>
                                <a:rPr kumimoji="1" lang="en-US" altLang="zh-CN" sz="1600" b="0" i="1" smtClean="0">
                                  <a:solidFill>
                                    <a:srgbClr val="969696"/>
                                  </a:solidFill>
                                  <a:latin typeface="Cambria Math" panose="02040503050406030204" pitchFamily="18" charset="0"/>
                                </a:rPr>
                                <m:t>𝑐</m:t>
                              </m:r>
                            </m:e>
                            <m:sub>
                              <m:r>
                                <a:rPr kumimoji="1" lang="en-US" altLang="zh-CN" sz="1600" b="0" i="1" smtClean="0">
                                  <a:solidFill>
                                    <a:srgbClr val="969696"/>
                                  </a:solidFill>
                                  <a:latin typeface="Cambria Math" panose="02040503050406030204" pitchFamily="18" charset="0"/>
                                </a:rPr>
                                <m:t>2</m:t>
                              </m:r>
                            </m:sub>
                          </m:sSub>
                        </m:oMath>
                      </m:oMathPara>
                    </a14:m>
                    <a:endParaRPr kumimoji="1" lang="en-US" altLang="zh-CN" sz="1600" b="0" dirty="0">
                      <a:solidFill>
                        <a:srgbClr val="969696"/>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2100879" y="4927018"/>
                    <a:ext cx="231154" cy="246221"/>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2625361" y="5137714"/>
                    <a:ext cx="2311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rgbClr val="969696"/>
                                  </a:solidFill>
                                  <a:latin typeface="Cambria Math" panose="02040503050406030204" pitchFamily="18" charset="0"/>
                                </a:rPr>
                              </m:ctrlPr>
                            </m:sSubPr>
                            <m:e>
                              <m:r>
                                <a:rPr kumimoji="1" lang="en-US" altLang="zh-CN" sz="1600" b="0" i="1" smtClean="0">
                                  <a:solidFill>
                                    <a:srgbClr val="969696"/>
                                  </a:solidFill>
                                  <a:latin typeface="Cambria Math" panose="02040503050406030204" pitchFamily="18" charset="0"/>
                                </a:rPr>
                                <m:t>𝑐</m:t>
                              </m:r>
                            </m:e>
                            <m:sub>
                              <m:r>
                                <a:rPr kumimoji="1" lang="en-US" altLang="zh-CN" sz="1600" b="0" i="1" smtClean="0">
                                  <a:solidFill>
                                    <a:srgbClr val="969696"/>
                                  </a:solidFill>
                                  <a:latin typeface="Cambria Math" panose="02040503050406030204" pitchFamily="18" charset="0"/>
                                </a:rPr>
                                <m:t>3</m:t>
                              </m:r>
                            </m:sub>
                          </m:sSub>
                        </m:oMath>
                      </m:oMathPara>
                    </a14:m>
                    <a:endParaRPr kumimoji="1" lang="en-US" altLang="zh-CN" sz="1600" b="0" dirty="0">
                      <a:solidFill>
                        <a:srgbClr val="969696"/>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625361" y="5137714"/>
                    <a:ext cx="231154" cy="246221"/>
                  </a:xfrm>
                  <a:prstGeom prst="rect">
                    <a:avLst/>
                  </a:prstGeom>
                  <a:blipFill rotWithShape="1">
                    <a:blip r:embed="rId16"/>
                  </a:blipFill>
                </p:spPr>
                <p:txBody>
                  <a:bodyPr/>
                  <a:lstStyle/>
                  <a:p>
                    <a:r>
                      <a:rPr lang="zh-CN" altLang="en-US">
                        <a:noFill/>
                      </a:rPr>
                      <a:t> </a:t>
                    </a:r>
                  </a:p>
                </p:txBody>
              </p:sp>
            </mc:Fallback>
          </mc:AlternateContent>
        </p:grpSp>
        <p:sp>
          <p:nvSpPr>
            <p:cNvPr id="35" name="文本框 34"/>
            <p:cNvSpPr txBox="1"/>
            <p:nvPr/>
          </p:nvSpPr>
          <p:spPr>
            <a:xfrm>
              <a:off x="1493276" y="3471925"/>
              <a:ext cx="2761846"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Figure 12: Call price </a:t>
              </a:r>
              <a:r>
                <a:rPr kumimoji="1" lang="en-US" altLang="zh-CN" sz="1400" dirty="0" err="1">
                  <a:latin typeface="Times New Roman" panose="02020603050405020304" pitchFamily="18" charset="0"/>
                  <a:cs typeface="Times New Roman" panose="02020603050405020304" pitchFamily="18" charset="0"/>
                </a:rPr>
                <a:t>v.s</a:t>
              </a:r>
              <a:r>
                <a:rPr kumimoji="1" lang="en-US" altLang="zh-CN" sz="1400" dirty="0">
                  <a:latin typeface="Times New Roman" panose="02020603050405020304" pitchFamily="18" charset="0"/>
                  <a:cs typeface="Times New Roman" panose="02020603050405020304" pitchFamily="18" charset="0"/>
                </a:rPr>
                <a:t> strike price</a:t>
              </a:r>
              <a:endParaRPr kumimoji="1" lang="zh-CN" altLang="en-US" sz="1400"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6967218" y="3447751"/>
              <a:ext cx="2364493"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Figure 13: </a:t>
              </a:r>
              <a:r>
                <a:rPr kumimoji="1" lang="en-US" altLang="zh-CN" sz="1400" dirty="0" err="1">
                  <a:latin typeface="Times New Roman" panose="02020603050405020304" pitchFamily="18" charset="0"/>
                  <a:cs typeface="Times New Roman" panose="02020603050405020304" pitchFamily="18" charset="0"/>
                </a:rPr>
                <a:t>PnL</a:t>
              </a:r>
              <a:r>
                <a:rPr kumimoji="1" lang="en-US" altLang="zh-CN" sz="1400" dirty="0">
                  <a:latin typeface="Times New Roman" panose="02020603050405020304" pitchFamily="18" charset="0"/>
                  <a:cs typeface="Times New Roman" panose="02020603050405020304" pitchFamily="18" charset="0"/>
                </a:rPr>
                <a:t> of long condor</a:t>
              </a:r>
              <a:endParaRPr kumimoji="1" lang="zh-CN" altLang="en-US" sz="14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8" name="文本框 37"/>
              <p:cNvSpPr txBox="1"/>
              <p:nvPr/>
            </p:nvSpPr>
            <p:spPr>
              <a:xfrm>
                <a:off x="6686300" y="1970266"/>
                <a:ext cx="4625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1</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3</m:t>
                          </m:r>
                        </m:sub>
                      </m:sSub>
                    </m:oMath>
                  </m:oMathPara>
                </a14:m>
                <a:endParaRPr kumimoji="1" lang="en-US" altLang="zh-CN" b="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6686300" y="1970266"/>
                <a:ext cx="462563" cy="276999"/>
              </a:xfrm>
              <a:prstGeom prst="rect">
                <a:avLst/>
              </a:prstGeom>
              <a:blipFill rotWithShape="1">
                <a:blip r:embed="rId17"/>
                <a:stretch>
                  <a:fillRect l="-83" t="-179" r="-89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9017225" y="1959920"/>
                <a:ext cx="4678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3</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4</m:t>
                          </m:r>
                        </m:sub>
                      </m:sSub>
                    </m:oMath>
                  </m:oMathPara>
                </a14:m>
                <a:endParaRPr kumimoji="1" lang="en-US" altLang="zh-CN" b="0" dirty="0"/>
              </a:p>
            </p:txBody>
          </p:sp>
        </mc:Choice>
        <mc:Fallback xmlns="">
          <p:sp>
            <p:nvSpPr>
              <p:cNvPr id="39" name="文本框 38"/>
              <p:cNvSpPr txBox="1">
                <a:spLocks noRot="1" noChangeAspect="1" noMove="1" noResize="1" noEditPoints="1" noAdjustHandles="1" noChangeArrowheads="1" noChangeShapeType="1" noTextEdit="1"/>
              </p:cNvSpPr>
              <p:nvPr/>
            </p:nvSpPr>
            <p:spPr>
              <a:xfrm>
                <a:off x="9017225" y="1959920"/>
                <a:ext cx="467884" cy="276999"/>
              </a:xfrm>
              <a:prstGeom prst="rect">
                <a:avLst/>
              </a:prstGeom>
              <a:blipFill rotWithShape="1">
                <a:blip r:embed="rId18"/>
                <a:stretch>
                  <a:fillRect l="-48" t="-112" r="-8254" b="1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3349816" y="6501519"/>
                <a:ext cx="233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𝐾</m:t>
                          </m:r>
                        </m:e>
                        <m:sub>
                          <m:r>
                            <a:rPr kumimoji="1" lang="en-US" altLang="zh-CN" sz="1400" b="0" i="1" smtClean="0">
                              <a:solidFill>
                                <a:srgbClr val="969696"/>
                              </a:solidFill>
                              <a:latin typeface="Cambria Math" panose="02040503050406030204" pitchFamily="18" charset="0"/>
                            </a:rPr>
                            <m:t>4</m:t>
                          </m:r>
                        </m:sub>
                      </m:sSub>
                    </m:oMath>
                  </m:oMathPara>
                </a14:m>
                <a:endParaRPr kumimoji="1" lang="en-US" altLang="zh-CN" sz="1400" b="0" dirty="0">
                  <a:solidFill>
                    <a:srgbClr val="969696"/>
                  </a:solidFill>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3349816" y="6501519"/>
                <a:ext cx="233525" cy="215444"/>
              </a:xfrm>
              <a:prstGeom prst="rect">
                <a:avLst/>
              </a:prstGeom>
              <a:blipFill rotWithShape="1">
                <a:blip r:embed="rId19"/>
                <a:stretch>
                  <a:fillRect l="-82" t="-181" r="-14940" b="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3352187" y="5759291"/>
                <a:ext cx="2311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rgbClr val="969696"/>
                              </a:solidFill>
                              <a:latin typeface="Cambria Math" panose="02040503050406030204" pitchFamily="18" charset="0"/>
                            </a:rPr>
                          </m:ctrlPr>
                        </m:sSubPr>
                        <m:e>
                          <m:r>
                            <a:rPr kumimoji="1" lang="en-US" altLang="zh-CN" sz="1600" b="0" i="1" smtClean="0">
                              <a:solidFill>
                                <a:srgbClr val="969696"/>
                              </a:solidFill>
                              <a:latin typeface="Cambria Math" panose="02040503050406030204" pitchFamily="18" charset="0"/>
                            </a:rPr>
                            <m:t>𝑐</m:t>
                          </m:r>
                        </m:e>
                        <m:sub>
                          <m:r>
                            <a:rPr kumimoji="1" lang="en-US" altLang="zh-CN" sz="1600" b="0" i="1" smtClean="0">
                              <a:solidFill>
                                <a:srgbClr val="969696"/>
                              </a:solidFill>
                              <a:latin typeface="Cambria Math" panose="02040503050406030204" pitchFamily="18" charset="0"/>
                            </a:rPr>
                            <m:t>4</m:t>
                          </m:r>
                        </m:sub>
                      </m:sSub>
                    </m:oMath>
                  </m:oMathPara>
                </a14:m>
                <a:endParaRPr kumimoji="1" lang="en-US" altLang="zh-CN" sz="1600" b="0" dirty="0">
                  <a:solidFill>
                    <a:srgbClr val="969696"/>
                  </a:solidFill>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3352187" y="5759291"/>
                <a:ext cx="231154" cy="246221"/>
              </a:xfrm>
              <a:prstGeom prst="rect">
                <a:avLst/>
              </a:prstGeom>
              <a:blipFill rotWithShape="1">
                <a:blip r:embed="rId20"/>
                <a:stretch>
                  <a:fillRect l="-10" t="-193" r="-14544" b="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10134663" y="5508884"/>
                <a:ext cx="2247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𝑆</m:t>
                          </m:r>
                        </m:e>
                        <m:sub>
                          <m:r>
                            <a:rPr kumimoji="1" lang="en-US" altLang="zh-CN" sz="1400" b="0" i="1" smtClean="0">
                              <a:solidFill>
                                <a:srgbClr val="969696"/>
                              </a:solidFill>
                              <a:latin typeface="Cambria Math" panose="02040503050406030204" pitchFamily="18" charset="0"/>
                            </a:rPr>
                            <m:t>𝑇</m:t>
                          </m:r>
                        </m:sub>
                      </m:sSub>
                    </m:oMath>
                  </m:oMathPara>
                </a14:m>
                <a:endParaRPr kumimoji="1" lang="en-US" altLang="zh-CN" sz="1400" b="0" dirty="0">
                  <a:solidFill>
                    <a:srgbClr val="969696"/>
                  </a:solidFill>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10134663" y="5508884"/>
                <a:ext cx="224741" cy="215444"/>
              </a:xfrm>
              <a:prstGeom prst="rect">
                <a:avLst/>
              </a:prstGeom>
              <a:blipFill rotWithShape="1">
                <a:blip r:embed="rId12"/>
                <a:stretch>
                  <a:fillRect l="-28" t="-120" r="-11578" b="203"/>
                </a:stretch>
              </a:blipFill>
            </p:spPr>
            <p:txBody>
              <a:bodyPr/>
              <a:lstStyle/>
              <a:p>
                <a:r>
                  <a:rPr lang="zh-CN" altLang="en-US">
                    <a:noFill/>
                  </a:rPr>
                  <a:t> </a:t>
                </a:r>
              </a:p>
            </p:txBody>
          </p:sp>
        </mc:Fallback>
      </mc:AlternateContent>
      <p:sp>
        <p:nvSpPr>
          <p:cNvPr id="60" name="文本框 59"/>
          <p:cNvSpPr txBox="1"/>
          <p:nvPr/>
        </p:nvSpPr>
        <p:spPr>
          <a:xfrm>
            <a:off x="6096000" y="3944509"/>
            <a:ext cx="531967" cy="338661"/>
          </a:xfrm>
          <a:prstGeom prst="rect">
            <a:avLst/>
          </a:prstGeom>
          <a:solidFill>
            <a:schemeClr val="bg1"/>
          </a:solidFill>
        </p:spPr>
        <p:txBody>
          <a:bodyPr wrap="none" rtlCol="0">
            <a:spAutoFit/>
          </a:bodyPr>
          <a:lstStyle/>
          <a:p>
            <a:pPr>
              <a:lnSpc>
                <a:spcPct val="150000"/>
              </a:lnSpc>
            </a:pPr>
            <a:r>
              <a:rPr kumimoji="1" lang="en-US" altLang="zh-CN" sz="1400" dirty="0">
                <a:solidFill>
                  <a:srgbClr val="969696"/>
                </a:solidFill>
                <a:latin typeface="Times New Roman" panose="02020603050405020304" pitchFamily="18" charset="0"/>
                <a:cs typeface="Times New Roman" panose="02020603050405020304" pitchFamily="18" charset="0"/>
              </a:rPr>
              <a:t>Profit</a:t>
            </a:r>
            <a:endParaRPr kumimoji="1" lang="zh-CN" altLang="en-US" sz="1400" dirty="0">
              <a:solidFill>
                <a:srgbClr val="969696"/>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交易波动率：利用</a:t>
            </a:r>
            <a:r>
              <a:rPr lang="en-GB" altLang="zh-CN" dirty="0"/>
              <a:t>Straddle</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43</a:t>
            </a:fld>
            <a:endParaRPr lang="zh-CN" altLang="en-US" dirty="0"/>
          </a:p>
        </p:txBody>
      </p:sp>
      <p:sp>
        <p:nvSpPr>
          <p:cNvPr id="33" name="Rectangle 15"/>
          <p:cNvSpPr>
            <a:spLocks noChangeArrowheads="1"/>
          </p:cNvSpPr>
          <p:nvPr/>
        </p:nvSpPr>
        <p:spPr bwMode="gray">
          <a:xfrm>
            <a:off x="588779" y="1030698"/>
            <a:ext cx="440203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1F3F5F"/>
              </a:buClr>
              <a:buFontTx/>
              <a:buChar char="•"/>
            </a:pPr>
            <a:r>
              <a:rPr lang="zh-CN" altLang="en-US" b="1" dirty="0">
                <a:solidFill>
                  <a:schemeClr val="bg1"/>
                </a:solidFill>
              </a:rPr>
              <a:t> 我们是刚完成第一个五年计划的协会</a:t>
            </a:r>
          </a:p>
          <a:p>
            <a:pPr eaLnBrk="1" hangingPunct="1">
              <a:spcBef>
                <a:spcPct val="50000"/>
              </a:spcBef>
              <a:buClr>
                <a:srgbClr val="1F3F5F"/>
              </a:buClr>
              <a:buFontTx/>
              <a:buChar char="•"/>
            </a:pPr>
            <a:endParaRPr lang="en-US" altLang="zh-CN" b="1" dirty="0">
              <a:solidFill>
                <a:schemeClr val="bg1"/>
              </a:solidFill>
            </a:endParaRPr>
          </a:p>
        </p:txBody>
      </p:sp>
      <p:sp>
        <p:nvSpPr>
          <p:cNvPr id="20" name="文本框 19"/>
          <p:cNvSpPr txBox="1"/>
          <p:nvPr/>
        </p:nvSpPr>
        <p:spPr>
          <a:xfrm>
            <a:off x="315595" y="901700"/>
            <a:ext cx="3442366" cy="400110"/>
          </a:xfrm>
          <a:prstGeom prst="rect">
            <a:avLst/>
          </a:prstGeom>
          <a:solidFill>
            <a:srgbClr val="9C0308"/>
          </a:solidFill>
        </p:spPr>
        <p:txBody>
          <a:bodyPr wrap="square" rtlCol="0">
            <a:spAutoFit/>
          </a:bodyPr>
          <a:lstStyle/>
          <a:p>
            <a:pPr algn="ctr"/>
            <a:r>
              <a:rPr lang="en-GB" altLang="zh-CN"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Gamma scalping</a:t>
            </a:r>
            <a:r>
              <a:rPr lang="zh-CN" altLang="en-US"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策略</a:t>
            </a:r>
            <a:r>
              <a:rPr lang="en-US" altLang="zh-CN"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例子</a:t>
            </a:r>
          </a:p>
        </p:txBody>
      </p:sp>
      <mc:AlternateContent xmlns:mc="http://schemas.openxmlformats.org/markup-compatibility/2006" xmlns:a14="http://schemas.microsoft.com/office/drawing/2010/main">
        <mc:Choice Requires="a14">
          <p:sp>
            <p:nvSpPr>
              <p:cNvPr id="10" name="文本框 9"/>
              <p:cNvSpPr txBox="1"/>
              <p:nvPr/>
            </p:nvSpPr>
            <p:spPr>
              <a:xfrm>
                <a:off x="2082845" y="1565035"/>
                <a:ext cx="274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a:rPr kumimoji="1" lang="en-US" altLang="zh-CN" i="1" smtClean="0">
                              <a:solidFill>
                                <a:schemeClr val="bg1"/>
                              </a:solidFill>
                              <a:latin typeface="Cambria Math" panose="02040503050406030204" pitchFamily="18" charset="0"/>
                            </a:rPr>
                            <m:t>𝑇</m:t>
                          </m:r>
                        </m:e>
                        <m:sub>
                          <m:r>
                            <a:rPr kumimoji="1" lang="en-US" altLang="zh-CN" i="1" smtClean="0">
                              <a:solidFill>
                                <a:schemeClr val="bg1"/>
                              </a:solidFill>
                              <a:latin typeface="Cambria Math" panose="02040503050406030204" pitchFamily="18" charset="0"/>
                            </a:rPr>
                            <m:t>0</m:t>
                          </m:r>
                        </m:sub>
                      </m:sSub>
                    </m:oMath>
                  </m:oMathPara>
                </a14:m>
                <a:endParaRPr kumimoji="1" lang="en-US" altLang="zh-CN" i="1" dirty="0">
                  <a:solidFill>
                    <a:schemeClr val="bg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2082845" y="1565035"/>
                <a:ext cx="274883" cy="276999"/>
              </a:xfrm>
              <a:prstGeom prst="rect">
                <a:avLst/>
              </a:prstGeom>
              <a:blipFill rotWithShape="1">
                <a:blip r:embed="rId4"/>
                <a:stretch>
                  <a:fillRect l="-16" t="-143" r="-16642" b="193"/>
                </a:stretch>
              </a:blipFill>
            </p:spPr>
            <p:txBody>
              <a:bodyPr/>
              <a:lstStyle/>
              <a:p>
                <a:r>
                  <a:rPr lang="zh-CN" altLang="en-US">
                    <a:noFill/>
                  </a:rPr>
                  <a:t> </a:t>
                </a:r>
              </a:p>
            </p:txBody>
          </p:sp>
        </mc:Fallback>
      </mc:AlternateContent>
      <p:grpSp>
        <p:nvGrpSpPr>
          <p:cNvPr id="49" name="组合 48"/>
          <p:cNvGrpSpPr/>
          <p:nvPr/>
        </p:nvGrpSpPr>
        <p:grpSpPr>
          <a:xfrm>
            <a:off x="1196535" y="1565035"/>
            <a:ext cx="4222951" cy="3002745"/>
            <a:chOff x="566421" y="1034049"/>
            <a:chExt cx="4222951" cy="3002745"/>
          </a:xfrm>
        </p:grpSpPr>
        <mc:AlternateContent xmlns:mc="http://schemas.openxmlformats.org/markup-compatibility/2006" xmlns:a14="http://schemas.microsoft.com/office/drawing/2010/main">
          <mc:Choice Requires="a14">
            <p:sp>
              <p:nvSpPr>
                <p:cNvPr id="58" name="文本框 57"/>
                <p:cNvSpPr txBox="1"/>
                <p:nvPr/>
              </p:nvSpPr>
              <p:spPr>
                <a:xfrm>
                  <a:off x="566421" y="1403381"/>
                  <a:ext cx="4222951" cy="2633413"/>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标的资产价格</a:t>
                  </a:r>
                  <a14:m>
                    <m:oMath xmlns:m="http://schemas.openxmlformats.org/officeDocument/2006/math">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𝑆</m:t>
                          </m:r>
                        </m:e>
                        <m:sub>
                          <m:r>
                            <a:rPr lang="en-US" altLang="zh-CN" sz="1600" b="0" i="1" smtClean="0">
                              <a:solidFill>
                                <a:srgbClr val="000000"/>
                              </a:solidFill>
                              <a:latin typeface="Cambria Math" panose="02040503050406030204" pitchFamily="18" charset="0"/>
                            </a:rPr>
                            <m:t>0</m:t>
                          </m:r>
                        </m:sub>
                      </m:sSub>
                      <m:r>
                        <a:rPr lang="en-US" altLang="zh-CN" sz="1600" b="0" i="1" smtClean="0">
                          <a:solidFill>
                            <a:srgbClr val="000000"/>
                          </a:solidFill>
                          <a:latin typeface="Cambria Math" panose="02040503050406030204" pitchFamily="18" charset="0"/>
                        </a:rPr>
                        <m:t>=100</m:t>
                      </m:r>
                    </m:oMath>
                  </a14:m>
                  <a:endPar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同时买入</a:t>
                  </a:r>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份看涨期权、</a:t>
                  </a:r>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份看跌期权</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行权价</a:t>
                  </a:r>
                  <a14:m>
                    <m:oMath xmlns:m="http://schemas.openxmlformats.org/officeDocument/2006/math">
                      <m:r>
                        <a:rPr lang="en-US" altLang="zh-CN" sz="1600" b="0" i="1" smtClean="0">
                          <a:solidFill>
                            <a:srgbClr val="000000"/>
                          </a:solidFill>
                          <a:latin typeface="Cambria Math" panose="02040503050406030204" pitchFamily="18" charset="0"/>
                        </a:rPr>
                        <m:t>𝐾</m:t>
                      </m:r>
                      <m:r>
                        <a:rPr lang="en-US" altLang="zh-CN" sz="1600" b="0" i="1" smtClean="0">
                          <a:solidFill>
                            <a:srgbClr val="000000"/>
                          </a:solidFill>
                          <a:latin typeface="Cambria Math" panose="02040503050406030204" pitchFamily="18" charset="0"/>
                        </a:rPr>
                        <m:t>=100</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，均为平值期权（</a:t>
                  </a:r>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ATM</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fontAlgn="base">
                    <a:lnSpc>
                      <a:spcPct val="150000"/>
                    </a:lnSpc>
                    <a:spcBef>
                      <a:spcPct val="0"/>
                    </a:spcBef>
                    <a:spcAft>
                      <a:spcPct val="0"/>
                    </a:spcAft>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8" name="文本框 57"/>
                <p:cNvSpPr txBox="1">
                  <a:spLocks noRot="1" noChangeAspect="1" noMove="1" noResize="1" noEditPoints="1" noAdjustHandles="1" noChangeArrowheads="1" noChangeShapeType="1" noTextEdit="1"/>
                </p:cNvSpPr>
                <p:nvPr/>
              </p:nvSpPr>
              <p:spPr>
                <a:xfrm>
                  <a:off x="566421" y="1403381"/>
                  <a:ext cx="4222951" cy="2633413"/>
                </a:xfrm>
                <a:prstGeom prst="rect">
                  <a:avLst/>
                </a:prstGeom>
                <a:blipFill rotWithShape="1">
                  <a:blip r:embed="rId5"/>
                </a:blipFill>
                <a:ln w="19050">
                  <a:solidFill>
                    <a:srgbClr val="972022"/>
                  </a:solidFill>
                  <a:prstDash val="sysDash"/>
                </a:ln>
              </p:spPr>
              <p:txBody>
                <a:bodyPr/>
                <a:lstStyle/>
                <a:p>
                  <a:r>
                    <a:rPr lang="zh-CN" altLang="en-US">
                      <a:noFill/>
                    </a:rPr>
                    <a:t> </a:t>
                  </a:r>
                </a:p>
              </p:txBody>
            </p:sp>
          </mc:Fallback>
        </mc:AlternateContent>
        <p:sp>
          <p:nvSpPr>
            <p:cNvPr id="59" name="文本框 58"/>
            <p:cNvSpPr txBox="1"/>
            <p:nvPr/>
          </p:nvSpPr>
          <p:spPr>
            <a:xfrm>
              <a:off x="572909" y="1034049"/>
              <a:ext cx="1473264"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时刻</a:t>
              </a:r>
            </a:p>
          </p:txBody>
        </p:sp>
      </p:grpSp>
      <mc:AlternateContent xmlns:mc="http://schemas.openxmlformats.org/markup-compatibility/2006" xmlns:a14="http://schemas.microsoft.com/office/drawing/2010/main">
        <mc:Choice Requires="a14">
          <p:sp>
            <p:nvSpPr>
              <p:cNvPr id="11" name="文本框 10"/>
              <p:cNvSpPr txBox="1"/>
              <p:nvPr/>
            </p:nvSpPr>
            <p:spPr>
              <a:xfrm>
                <a:off x="1501251" y="1604207"/>
                <a:ext cx="2732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a:rPr kumimoji="1" lang="en-US" altLang="zh-CN" i="1" smtClean="0">
                              <a:solidFill>
                                <a:schemeClr val="bg1"/>
                              </a:solidFill>
                              <a:latin typeface="Cambria Math" panose="02040503050406030204" pitchFamily="18" charset="0"/>
                            </a:rPr>
                            <m:t>𝑇</m:t>
                          </m:r>
                        </m:e>
                        <m:sub>
                          <m:r>
                            <a:rPr kumimoji="1" lang="en-US" altLang="zh-CN" b="0" i="1" smtClean="0">
                              <a:solidFill>
                                <a:schemeClr val="bg1"/>
                              </a:solidFill>
                              <a:latin typeface="Cambria Math" panose="02040503050406030204" pitchFamily="18" charset="0"/>
                            </a:rPr>
                            <m:t>0</m:t>
                          </m:r>
                        </m:sub>
                      </m:sSub>
                    </m:oMath>
                  </m:oMathPara>
                </a14:m>
                <a:endParaRPr kumimoji="1" lang="zh-CN" altLang="en-US" i="1" dirty="0">
                  <a:solidFill>
                    <a:schemeClr val="bg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501251" y="1604207"/>
                <a:ext cx="273280" cy="276999"/>
              </a:xfrm>
              <a:prstGeom prst="rect">
                <a:avLst/>
              </a:prstGeom>
              <a:blipFill rotWithShape="1">
                <a:blip r:embed="rId6"/>
                <a:stretch>
                  <a:fillRect l="-41" t="-71" r="-17070" b="121"/>
                </a:stretch>
              </a:blipFill>
            </p:spPr>
            <p:txBody>
              <a:bodyPr/>
              <a:lstStyle/>
              <a:p>
                <a:r>
                  <a:rPr lang="zh-CN" altLang="en-US">
                    <a:noFill/>
                  </a:rPr>
                  <a:t> </a:t>
                </a:r>
              </a:p>
            </p:txBody>
          </p:sp>
        </mc:Fallback>
      </mc:AlternateContent>
      <p:graphicFrame>
        <p:nvGraphicFramePr>
          <p:cNvPr id="15" name="表格 60"/>
          <p:cNvGraphicFramePr>
            <a:graphicFrameLocks noGrp="1"/>
          </p:cNvGraphicFramePr>
          <p:nvPr/>
        </p:nvGraphicFramePr>
        <p:xfrm>
          <a:off x="1469719" y="3292128"/>
          <a:ext cx="3583698" cy="1005840"/>
        </p:xfrm>
        <a:graphic>
          <a:graphicData uri="http://schemas.openxmlformats.org/drawingml/2006/table">
            <a:tbl>
              <a:tblPr firstRow="1" bandRow="1">
                <a:tableStyleId>{5C22544A-7EE6-4342-B048-85BDC9FD1C3A}</a:tableStyleId>
              </a:tblPr>
              <a:tblGrid>
                <a:gridCol w="1194566">
                  <a:extLst>
                    <a:ext uri="{9D8B030D-6E8A-4147-A177-3AD203B41FA5}">
                      <a16:colId xmlns:a16="http://schemas.microsoft.com/office/drawing/2014/main" val="20000"/>
                    </a:ext>
                  </a:extLst>
                </a:gridCol>
                <a:gridCol w="1194566">
                  <a:extLst>
                    <a:ext uri="{9D8B030D-6E8A-4147-A177-3AD203B41FA5}">
                      <a16:colId xmlns:a16="http://schemas.microsoft.com/office/drawing/2014/main" val="20001"/>
                    </a:ext>
                  </a:extLst>
                </a:gridCol>
                <a:gridCol w="1194566">
                  <a:extLst>
                    <a:ext uri="{9D8B030D-6E8A-4147-A177-3AD203B41FA5}">
                      <a16:colId xmlns:a16="http://schemas.microsoft.com/office/drawing/2014/main" val="20002"/>
                    </a:ext>
                  </a:extLst>
                </a:gridCol>
              </a:tblGrid>
              <a:tr h="332402">
                <a:tc>
                  <a:txBody>
                    <a:bodyPr/>
                    <a:lstStyle/>
                    <a:p>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tc>
                  <a:txBody>
                    <a:bodyPr/>
                    <a:lstStyle/>
                    <a:p>
                      <a:r>
                        <a:rPr lang="en-US" altLang="zh-CN" sz="1600" dirty="0">
                          <a:latin typeface="Times New Roman" panose="02020603050405020304" pitchFamily="18" charset="0"/>
                          <a:cs typeface="Times New Roman" panose="02020603050405020304" pitchFamily="18" charset="0"/>
                        </a:rPr>
                        <a:t>Call</a:t>
                      </a:r>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tc>
                  <a:txBody>
                    <a:bodyPr/>
                    <a:lstStyle/>
                    <a:p>
                      <a:r>
                        <a:rPr lang="en-US" altLang="zh-CN" sz="1600" dirty="0">
                          <a:latin typeface="Times New Roman" panose="02020603050405020304" pitchFamily="18" charset="0"/>
                          <a:cs typeface="Times New Roman" panose="02020603050405020304" pitchFamily="18" charset="0"/>
                        </a:rPr>
                        <a:t>Put</a:t>
                      </a:r>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extLst>
                  <a:ext uri="{0D108BD9-81ED-4DB2-BD59-A6C34878D82A}">
                    <a16:rowId xmlns:a16="http://schemas.microsoft.com/office/drawing/2014/main" val="10000"/>
                  </a:ext>
                </a:extLst>
              </a:tr>
              <a:tr h="332402">
                <a:tc>
                  <a:txBody>
                    <a:bodyPr/>
                    <a:lstStyle/>
                    <a:p>
                      <a:r>
                        <a:rPr lang="en-US" altLang="zh-CN" sz="1600" dirty="0">
                          <a:latin typeface="Times New Roman" panose="02020603050405020304" pitchFamily="18" charset="0"/>
                          <a:cs typeface="Times New Roman" panose="02020603050405020304" pitchFamily="18" charset="0"/>
                        </a:rPr>
                        <a:t>Delta</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0.5</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-0.5</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0001"/>
                  </a:ext>
                </a:extLst>
              </a:tr>
              <a:tr h="332402">
                <a:tc>
                  <a:txBody>
                    <a:bodyPr/>
                    <a:lstStyle/>
                    <a:p>
                      <a:r>
                        <a:rPr lang="en-US" altLang="zh-CN" sz="1600" dirty="0">
                          <a:latin typeface="Times New Roman" panose="02020603050405020304" pitchFamily="18" charset="0"/>
                          <a:cs typeface="Times New Roman" panose="02020603050405020304" pitchFamily="18" charset="0"/>
                        </a:rPr>
                        <a:t>Price</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1" name="文本框 60"/>
              <p:cNvSpPr txBox="1"/>
              <p:nvPr/>
            </p:nvSpPr>
            <p:spPr>
              <a:xfrm>
                <a:off x="7162937" y="1582641"/>
                <a:ext cx="274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a:rPr kumimoji="1" lang="en-US" altLang="zh-CN" i="1" smtClean="0">
                              <a:solidFill>
                                <a:schemeClr val="bg1"/>
                              </a:solidFill>
                              <a:latin typeface="Cambria Math" panose="02040503050406030204" pitchFamily="18" charset="0"/>
                            </a:rPr>
                            <m:t>𝑇</m:t>
                          </m:r>
                        </m:e>
                        <m:sub>
                          <m:r>
                            <a:rPr kumimoji="1" lang="en-US" altLang="zh-CN" i="1" smtClean="0">
                              <a:solidFill>
                                <a:schemeClr val="bg1"/>
                              </a:solidFill>
                              <a:latin typeface="Cambria Math" panose="02040503050406030204" pitchFamily="18" charset="0"/>
                            </a:rPr>
                            <m:t>0</m:t>
                          </m:r>
                        </m:sub>
                      </m:sSub>
                    </m:oMath>
                  </m:oMathPara>
                </a14:m>
                <a:endParaRPr kumimoji="1" lang="en-US" altLang="zh-CN" i="1" dirty="0">
                  <a:solidFill>
                    <a:schemeClr val="bg1"/>
                  </a:solidFill>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7162937" y="1582641"/>
                <a:ext cx="274883" cy="276999"/>
              </a:xfrm>
              <a:prstGeom prst="rect">
                <a:avLst/>
              </a:prstGeom>
              <a:blipFill rotWithShape="1">
                <a:blip r:embed="rId4"/>
                <a:stretch>
                  <a:fillRect l="-50" t="-80" r="-16609" b="130"/>
                </a:stretch>
              </a:blipFill>
            </p:spPr>
            <p:txBody>
              <a:bodyPr/>
              <a:lstStyle/>
              <a:p>
                <a:r>
                  <a:rPr lang="zh-CN" altLang="en-US">
                    <a:noFill/>
                  </a:rPr>
                  <a:t> </a:t>
                </a:r>
              </a:p>
            </p:txBody>
          </p:sp>
        </mc:Fallback>
      </mc:AlternateContent>
      <p:grpSp>
        <p:nvGrpSpPr>
          <p:cNvPr id="62" name="组合 61"/>
          <p:cNvGrpSpPr/>
          <p:nvPr/>
        </p:nvGrpSpPr>
        <p:grpSpPr>
          <a:xfrm>
            <a:off x="6276627" y="1582641"/>
            <a:ext cx="4222951" cy="3002745"/>
            <a:chOff x="566421" y="1034049"/>
            <a:chExt cx="4222951" cy="3002745"/>
          </a:xfrm>
        </p:grpSpPr>
        <mc:AlternateContent xmlns:mc="http://schemas.openxmlformats.org/markup-compatibility/2006" xmlns:a14="http://schemas.microsoft.com/office/drawing/2010/main">
          <mc:Choice Requires="a14">
            <p:sp>
              <p:nvSpPr>
                <p:cNvPr id="63" name="文本框 62"/>
                <p:cNvSpPr txBox="1"/>
                <p:nvPr/>
              </p:nvSpPr>
              <p:spPr>
                <a:xfrm>
                  <a:off x="566421" y="1403381"/>
                  <a:ext cx="4222951" cy="2633413"/>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标的资产价格上涨</a:t>
                  </a:r>
                  <a14:m>
                    <m:oMath xmlns:m="http://schemas.openxmlformats.org/officeDocument/2006/math">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𝑆</m:t>
                          </m:r>
                        </m:e>
                        <m:sub>
                          <m:r>
                            <a:rPr lang="en-US" altLang="zh-CN" sz="1600" b="0" i="1" smtClean="0">
                              <a:solidFill>
                                <a:srgbClr val="000000"/>
                              </a:solidFill>
                              <a:latin typeface="Cambria Math" panose="02040503050406030204" pitchFamily="18" charset="0"/>
                            </a:rPr>
                            <m:t>1</m:t>
                          </m:r>
                        </m:sub>
                      </m:sSub>
                      <m:r>
                        <a:rPr lang="en-US" altLang="zh-CN" sz="1600" b="0" i="1" smtClean="0">
                          <a:solidFill>
                            <a:srgbClr val="000000"/>
                          </a:solidFill>
                          <a:latin typeface="Cambria Math" panose="02040503050406030204" pitchFamily="18" charset="0"/>
                        </a:rPr>
                        <m:t>=105</m:t>
                      </m:r>
                    </m:oMath>
                  </a14:m>
                  <a:endPar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看涨期权</a:t>
                  </a:r>
                  <a14:m>
                    <m:oMath xmlns:m="http://schemas.openxmlformats.org/officeDocument/2006/math">
                      <m:r>
                        <a:rPr lang="en-US" altLang="zh-CN" sz="1600" b="1" i="1" smtClean="0">
                          <a:solidFill>
                            <a:srgbClr val="000000"/>
                          </a:solidFill>
                          <a:latin typeface="Cambria Math" panose="02040503050406030204" pitchFamily="18" charset="0"/>
                          <a:cs typeface="Times New Roman" panose="020206030504050203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实值，</a:t>
                  </a:r>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Delta</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增加、价格上涨</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看跌期权</a:t>
                  </a:r>
                  <a14:m>
                    <m:oMath xmlns:m="http://schemas.openxmlformats.org/officeDocument/2006/math">
                      <m:r>
                        <a:rPr lang="en-US" altLang="zh-CN" sz="1600" b="1" i="1" smtClean="0">
                          <a:solidFill>
                            <a:srgbClr val="000000"/>
                          </a:solidFill>
                          <a:latin typeface="Cambria Math" panose="02040503050406030204" pitchFamily="18" charset="0"/>
                          <a:cs typeface="Times New Roman" panose="020206030504050203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虚值，</a:t>
                  </a:r>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Delta</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增加、价格下跌</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fontAlgn="base">
                    <a:lnSpc>
                      <a:spcPct val="150000"/>
                    </a:lnSpc>
                    <a:spcBef>
                      <a:spcPct val="0"/>
                    </a:spcBef>
                    <a:spcAft>
                      <a:spcPct val="0"/>
                    </a:spcAft>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566421" y="1403381"/>
                  <a:ext cx="4222951" cy="2633413"/>
                </a:xfrm>
                <a:prstGeom prst="rect">
                  <a:avLst/>
                </a:prstGeom>
                <a:blipFill rotWithShape="1">
                  <a:blip r:embed="rId7"/>
                </a:blipFill>
                <a:ln w="19050">
                  <a:solidFill>
                    <a:srgbClr val="972022"/>
                  </a:solidFill>
                  <a:prstDash val="sysDash"/>
                </a:ln>
              </p:spPr>
              <p:txBody>
                <a:bodyPr/>
                <a:lstStyle/>
                <a:p>
                  <a:r>
                    <a:rPr lang="zh-CN" altLang="en-US">
                      <a:noFill/>
                    </a:rPr>
                    <a:t> </a:t>
                  </a:r>
                </a:p>
              </p:txBody>
            </p:sp>
          </mc:Fallback>
        </mc:AlternateContent>
        <p:sp>
          <p:nvSpPr>
            <p:cNvPr id="64" name="文本框 63"/>
            <p:cNvSpPr txBox="1"/>
            <p:nvPr/>
          </p:nvSpPr>
          <p:spPr>
            <a:xfrm>
              <a:off x="572909" y="1034049"/>
              <a:ext cx="1473264"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时刻</a:t>
              </a:r>
            </a:p>
          </p:txBody>
        </p:sp>
      </p:grpSp>
      <mc:AlternateContent xmlns:mc="http://schemas.openxmlformats.org/markup-compatibility/2006" xmlns:a14="http://schemas.microsoft.com/office/drawing/2010/main">
        <mc:Choice Requires="a14">
          <p:sp>
            <p:nvSpPr>
              <p:cNvPr id="65" name="文本框 64"/>
              <p:cNvSpPr txBox="1"/>
              <p:nvPr/>
            </p:nvSpPr>
            <p:spPr>
              <a:xfrm>
                <a:off x="6581343" y="1621813"/>
                <a:ext cx="267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a:rPr kumimoji="1" lang="en-US" altLang="zh-CN" i="1" smtClean="0">
                              <a:solidFill>
                                <a:schemeClr val="bg1"/>
                              </a:solidFill>
                              <a:latin typeface="Cambria Math" panose="02040503050406030204" pitchFamily="18" charset="0"/>
                            </a:rPr>
                            <m:t>𝑇</m:t>
                          </m:r>
                        </m:e>
                        <m:sub>
                          <m:r>
                            <a:rPr kumimoji="1" lang="en-US" altLang="zh-CN" b="0" i="1" smtClean="0">
                              <a:solidFill>
                                <a:schemeClr val="bg1"/>
                              </a:solidFill>
                              <a:latin typeface="Cambria Math" panose="02040503050406030204" pitchFamily="18" charset="0"/>
                            </a:rPr>
                            <m:t>1</m:t>
                          </m:r>
                        </m:sub>
                      </m:sSub>
                    </m:oMath>
                  </m:oMathPara>
                </a14:m>
                <a:endParaRPr kumimoji="1" lang="zh-CN" altLang="en-US" i="1" dirty="0">
                  <a:solidFill>
                    <a:schemeClr val="bg1"/>
                  </a:solidFill>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6581343" y="1621813"/>
                <a:ext cx="267957" cy="276999"/>
              </a:xfrm>
              <a:prstGeom prst="rect">
                <a:avLst/>
              </a:prstGeom>
              <a:blipFill rotWithShape="1">
                <a:blip r:embed="rId8"/>
                <a:stretch>
                  <a:fillRect l="-76" t="-8" r="-18176" b="58"/>
                </a:stretch>
              </a:blipFill>
            </p:spPr>
            <p:txBody>
              <a:bodyPr/>
              <a:lstStyle/>
              <a:p>
                <a:r>
                  <a:rPr lang="zh-CN" altLang="en-US">
                    <a:noFill/>
                  </a:rPr>
                  <a:t> </a:t>
                </a:r>
              </a:p>
            </p:txBody>
          </p:sp>
        </mc:Fallback>
      </mc:AlternateContent>
      <p:graphicFrame>
        <p:nvGraphicFramePr>
          <p:cNvPr id="66" name="表格 60"/>
          <p:cNvGraphicFramePr>
            <a:graphicFrameLocks noGrp="1"/>
          </p:cNvGraphicFramePr>
          <p:nvPr/>
        </p:nvGraphicFramePr>
        <p:xfrm>
          <a:off x="6596253" y="3251073"/>
          <a:ext cx="3583698" cy="1005840"/>
        </p:xfrm>
        <a:graphic>
          <a:graphicData uri="http://schemas.openxmlformats.org/drawingml/2006/table">
            <a:tbl>
              <a:tblPr firstRow="1" bandRow="1">
                <a:tableStyleId>{5C22544A-7EE6-4342-B048-85BDC9FD1C3A}</a:tableStyleId>
              </a:tblPr>
              <a:tblGrid>
                <a:gridCol w="1194566">
                  <a:extLst>
                    <a:ext uri="{9D8B030D-6E8A-4147-A177-3AD203B41FA5}">
                      <a16:colId xmlns:a16="http://schemas.microsoft.com/office/drawing/2014/main" val="20000"/>
                    </a:ext>
                  </a:extLst>
                </a:gridCol>
                <a:gridCol w="1194566">
                  <a:extLst>
                    <a:ext uri="{9D8B030D-6E8A-4147-A177-3AD203B41FA5}">
                      <a16:colId xmlns:a16="http://schemas.microsoft.com/office/drawing/2014/main" val="20001"/>
                    </a:ext>
                  </a:extLst>
                </a:gridCol>
                <a:gridCol w="1194566">
                  <a:extLst>
                    <a:ext uri="{9D8B030D-6E8A-4147-A177-3AD203B41FA5}">
                      <a16:colId xmlns:a16="http://schemas.microsoft.com/office/drawing/2014/main" val="20002"/>
                    </a:ext>
                  </a:extLst>
                </a:gridCol>
              </a:tblGrid>
              <a:tr h="332402">
                <a:tc>
                  <a:txBody>
                    <a:bodyPr/>
                    <a:lstStyle/>
                    <a:p>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tc>
                  <a:txBody>
                    <a:bodyPr/>
                    <a:lstStyle/>
                    <a:p>
                      <a:r>
                        <a:rPr lang="en-US" altLang="zh-CN" sz="1600" dirty="0">
                          <a:latin typeface="Times New Roman" panose="02020603050405020304" pitchFamily="18" charset="0"/>
                          <a:cs typeface="Times New Roman" panose="02020603050405020304" pitchFamily="18" charset="0"/>
                        </a:rPr>
                        <a:t>Call</a:t>
                      </a:r>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tc>
                  <a:txBody>
                    <a:bodyPr/>
                    <a:lstStyle/>
                    <a:p>
                      <a:r>
                        <a:rPr lang="en-US" altLang="zh-CN" sz="1600" dirty="0">
                          <a:latin typeface="Times New Roman" panose="02020603050405020304" pitchFamily="18" charset="0"/>
                          <a:cs typeface="Times New Roman" panose="02020603050405020304" pitchFamily="18" charset="0"/>
                        </a:rPr>
                        <a:t>Put</a:t>
                      </a:r>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extLst>
                  <a:ext uri="{0D108BD9-81ED-4DB2-BD59-A6C34878D82A}">
                    <a16:rowId xmlns:a16="http://schemas.microsoft.com/office/drawing/2014/main" val="10000"/>
                  </a:ext>
                </a:extLst>
              </a:tr>
              <a:tr h="332402">
                <a:tc>
                  <a:txBody>
                    <a:bodyPr/>
                    <a:lstStyle/>
                    <a:p>
                      <a:r>
                        <a:rPr lang="en-US" altLang="zh-CN" sz="1600" dirty="0">
                          <a:latin typeface="Times New Roman" panose="02020603050405020304" pitchFamily="18" charset="0"/>
                          <a:cs typeface="Times New Roman" panose="02020603050405020304" pitchFamily="18" charset="0"/>
                        </a:rPr>
                        <a:t>Delta</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0.6</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-0.4</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0001"/>
                  </a:ext>
                </a:extLst>
              </a:tr>
              <a:tr h="332402">
                <a:tc>
                  <a:txBody>
                    <a:bodyPr/>
                    <a:lstStyle/>
                    <a:p>
                      <a:r>
                        <a:rPr lang="en-US" altLang="zh-CN" sz="1600" dirty="0">
                          <a:latin typeface="Times New Roman" panose="02020603050405020304" pitchFamily="18" charset="0"/>
                          <a:cs typeface="Times New Roman" panose="02020603050405020304" pitchFamily="18" charset="0"/>
                        </a:rPr>
                        <a:t>Price</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16</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6</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8" name="文本框 67"/>
              <p:cNvSpPr txBox="1"/>
              <p:nvPr/>
            </p:nvSpPr>
            <p:spPr>
              <a:xfrm>
                <a:off x="517315" y="4795328"/>
                <a:ext cx="11531600" cy="1286186"/>
              </a:xfrm>
              <a:prstGeom prst="rect">
                <a:avLst/>
              </a:prstGeom>
              <a:noFill/>
              <a:ln w="19050">
                <a:noFill/>
                <a:prstDash val="sysDash"/>
              </a:ln>
            </p:spPr>
            <p:txBody>
              <a:bodyPr wrap="square" rtlCol="0">
                <a:spAutoFit/>
              </a:bodyPr>
              <a:lstStyle/>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浮盈 </a:t>
                </a:r>
                <a14:m>
                  <m:oMath xmlns:m="http://schemas.openxmlformats.org/officeDocument/2006/math">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=100×</m:t>
                    </m:r>
                    <m:d>
                      <m:dPr>
                        <m:ctrlP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16+6</m:t>
                        </m:r>
                      </m:e>
                    </m:d>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−100×</m:t>
                    </m:r>
                    <m:d>
                      <m:dPr>
                        <m:ctrlP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10+10</m:t>
                        </m:r>
                      </m:e>
                    </m:d>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=200</m:t>
                    </m:r>
                  </m:oMath>
                </a14:m>
                <a:endParaRPr lang="en-US" altLang="zh-CN" b="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若不操作，当标的资产价格恢复到</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100</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时，将一无所获且需要承担</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时间损耗（</a:t>
                </a:r>
                <a:r>
                  <a:rPr lang="en-US"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Theta</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Gamma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Scalping</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Call</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减仓，锁定盈利并</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保持</a:t>
                </a:r>
                <a:r>
                  <a:rPr lang="en-US"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Delta</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中性</a:t>
                </a:r>
              </a:p>
            </p:txBody>
          </p:sp>
        </mc:Choice>
        <mc:Fallback xmlns="">
          <p:sp>
            <p:nvSpPr>
              <p:cNvPr id="68" name="文本框 67"/>
              <p:cNvSpPr txBox="1">
                <a:spLocks noRot="1" noChangeAspect="1" noMove="1" noResize="1" noEditPoints="1" noAdjustHandles="1" noChangeArrowheads="1" noChangeShapeType="1" noTextEdit="1"/>
              </p:cNvSpPr>
              <p:nvPr/>
            </p:nvSpPr>
            <p:spPr>
              <a:xfrm>
                <a:off x="517315" y="4795328"/>
                <a:ext cx="11531600" cy="1286186"/>
              </a:xfrm>
              <a:prstGeom prst="rect">
                <a:avLst/>
              </a:prstGeom>
              <a:blipFill rotWithShape="1">
                <a:blip r:embed="rId9"/>
                <a:stretch>
                  <a:fillRect l="-4" t="-34" r="4" b="9"/>
                </a:stretch>
              </a:blipFill>
              <a:ln w="19050">
                <a:noFill/>
                <a:prstDash val="sysDash"/>
              </a:ln>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交易波动率：利用</a:t>
            </a:r>
            <a:r>
              <a:rPr lang="en-GB" altLang="zh-CN" dirty="0"/>
              <a:t>Straddle</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44</a:t>
            </a:fld>
            <a:endParaRPr lang="zh-CN" altLang="en-US" dirty="0"/>
          </a:p>
        </p:txBody>
      </p:sp>
      <p:sp>
        <p:nvSpPr>
          <p:cNvPr id="33" name="Rectangle 15"/>
          <p:cNvSpPr>
            <a:spLocks noChangeArrowheads="1"/>
          </p:cNvSpPr>
          <p:nvPr/>
        </p:nvSpPr>
        <p:spPr bwMode="gray">
          <a:xfrm>
            <a:off x="588779" y="1030698"/>
            <a:ext cx="440203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1F3F5F"/>
              </a:buClr>
              <a:buFontTx/>
              <a:buChar char="•"/>
            </a:pPr>
            <a:r>
              <a:rPr lang="zh-CN" altLang="en-US" b="1" dirty="0">
                <a:solidFill>
                  <a:schemeClr val="bg1"/>
                </a:solidFill>
              </a:rPr>
              <a:t> 我们是刚完成第一个五年计划的协会</a:t>
            </a:r>
          </a:p>
          <a:p>
            <a:pPr eaLnBrk="1" hangingPunct="1">
              <a:spcBef>
                <a:spcPct val="50000"/>
              </a:spcBef>
              <a:buClr>
                <a:srgbClr val="1F3F5F"/>
              </a:buClr>
              <a:buFontTx/>
              <a:buChar char="•"/>
            </a:pPr>
            <a:endParaRPr lang="en-US" altLang="zh-CN" b="1" dirty="0">
              <a:solidFill>
                <a:schemeClr val="bg1"/>
              </a:solidFill>
            </a:endParaRPr>
          </a:p>
        </p:txBody>
      </p:sp>
      <p:sp>
        <p:nvSpPr>
          <p:cNvPr id="20" name="文本框 19"/>
          <p:cNvSpPr txBox="1"/>
          <p:nvPr/>
        </p:nvSpPr>
        <p:spPr>
          <a:xfrm>
            <a:off x="315594" y="901700"/>
            <a:ext cx="4077985" cy="400110"/>
          </a:xfrm>
          <a:prstGeom prst="rect">
            <a:avLst/>
          </a:prstGeom>
          <a:solidFill>
            <a:srgbClr val="9C0308"/>
          </a:solidFill>
        </p:spPr>
        <p:txBody>
          <a:bodyPr wrap="square" rtlCol="0">
            <a:spAutoFit/>
          </a:bodyPr>
          <a:lstStyle/>
          <a:p>
            <a:pPr algn="ctr"/>
            <a:r>
              <a:rPr lang="en-GB" altLang="zh-CN"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Gamma scalping</a:t>
            </a:r>
            <a:r>
              <a:rPr lang="zh-CN" altLang="en-US"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策略</a:t>
            </a:r>
            <a:r>
              <a:rPr lang="en-US" altLang="zh-CN"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收益分析</a:t>
            </a:r>
          </a:p>
        </p:txBody>
      </p:sp>
      <p:sp>
        <p:nvSpPr>
          <p:cNvPr id="45" name="文本框 44"/>
          <p:cNvSpPr txBox="1"/>
          <p:nvPr/>
        </p:nvSpPr>
        <p:spPr>
          <a:xfrm>
            <a:off x="588779" y="1433927"/>
            <a:ext cx="11531600" cy="5997989"/>
          </a:xfrm>
          <a:prstGeom prst="rect">
            <a:avLst/>
          </a:prstGeom>
          <a:noFill/>
          <a:ln w="19050">
            <a:noFill/>
            <a:prstDash val="sysDash"/>
          </a:ln>
        </p:spPr>
        <p:txBody>
          <a:bodyPr wrap="square" rtlCol="0">
            <a:spAutoFit/>
          </a:bodyPr>
          <a:lstStyle/>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构造跨式组合</a:t>
            </a: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Straddle</a:t>
            </a:r>
            <a:r>
              <a:rPr lang="zh-CN" altLang="en-GB"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使用</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当月或者近月的平价期权</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ATM</a:t>
            </a:r>
            <a:r>
              <a:rPr lang="zh-CN" altLang="en-GB"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通过</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对冲</a:t>
            </a:r>
            <a:r>
              <a:rPr lang="en-GB"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Delta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的方式构造跨式期权</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跨式组合拥有</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零</a:t>
            </a:r>
            <a:r>
              <a:rPr lang="en-GB"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Delta</a:t>
            </a:r>
            <a:r>
              <a:rPr lang="zh-CN" altLang="en-GB"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正</a:t>
            </a:r>
            <a:r>
              <a:rPr lang="en-GB"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Gamma</a:t>
            </a:r>
            <a:r>
              <a:rPr lang="zh-CN" altLang="en-GB"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负</a:t>
            </a: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Theta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和正</a:t>
            </a: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Vega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的特点</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80000"/>
              </a:lnSpc>
              <a:buFont typeface="Arial" panose="020B0604020202020204" pitchFamily="34" charset="0"/>
              <a:buChar char="•"/>
            </a:pP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Daily </a:t>
            </a:r>
            <a:r>
              <a:rPr lang="en-US" altLang="zh-CN"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PnL</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80000"/>
              </a:lnSpc>
              <a:buFont typeface="Arial" panose="020B0604020202020204" pitchFamily="34" charset="0"/>
              <a:buChar char="•"/>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80000"/>
              </a:lnSpc>
              <a:buFont typeface="Arial" panose="020B0604020202020204" pitchFamily="34" charset="0"/>
              <a:buChar char="•"/>
            </a:pP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Gamma scalping</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策略的前提是动态</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Delta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对冲，化简：</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80000"/>
              </a:lnSpc>
              <a:buFont typeface="Arial" panose="020B0604020202020204" pitchFamily="34" charset="0"/>
              <a:buChar char="•"/>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8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根据</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Theta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Gamma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的关系进一步化简：</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具体策略：</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预期波动率</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&gt; </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隐含波动率，</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long</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Gamma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long</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straddle</a:t>
            </a:r>
          </a:p>
          <a:p>
            <a:pPr marL="800100" lvl="1"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预期波动率</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&lt; </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隐含波动率，</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short</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Gamma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short</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straddle</a:t>
            </a:r>
          </a:p>
          <a:p>
            <a:pPr marL="342900" indent="-342900">
              <a:lnSpc>
                <a:spcPct val="150000"/>
              </a:lnSpc>
              <a:buFont typeface="Arial" panose="020B0604020202020204" pitchFamily="34" charset="0"/>
              <a:buChar char="•"/>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p:cNvSpPr txBox="1"/>
              <p:nvPr/>
            </p:nvSpPr>
            <p:spPr>
              <a:xfrm>
                <a:off x="3048819" y="2813054"/>
                <a:ext cx="6094361" cy="391133"/>
              </a:xfrm>
              <a:prstGeom prst="rect">
                <a:avLst/>
              </a:prstGeom>
              <a:noFill/>
            </p:spPr>
            <p:txBody>
              <a:bodyPr wrap="none" lIns="0" tIns="0" rIns="0" bIns="0" rtlCol="0">
                <a:spAutoFit/>
              </a:bodyPr>
              <a:lstStyle/>
              <a:p>
                <a14:m>
                  <m:oMath xmlns:m="http://schemas.openxmlformats.org/officeDocument/2006/math">
                    <m:r>
                      <m:rPr>
                        <m:sty m:val="p"/>
                      </m:rPr>
                      <a:rPr kumimoji="1" lang="en-GB" altLang="zh-CN" i="1" smtClean="0">
                        <a:latin typeface="Cambria Math" panose="02040503050406030204" pitchFamily="18" charset="0"/>
                      </a:rPr>
                      <m:t>Δ</m:t>
                    </m:r>
                    <m:r>
                      <a:rPr kumimoji="1" lang="en-GB" altLang="zh-CN" i="1">
                        <a:latin typeface="Cambria Math" panose="02040503050406030204" pitchFamily="18" charset="0"/>
                      </a:rPr>
                      <m:t> </m:t>
                    </m:r>
                    <m:r>
                      <a:rPr kumimoji="1" lang="en-GB" altLang="zh-CN" i="1">
                        <a:latin typeface="Cambria Math" panose="02040503050406030204" pitchFamily="18" charset="0"/>
                      </a:rPr>
                      <m:t>𝑃𝑛𝐿</m:t>
                    </m:r>
                    <m:r>
                      <a:rPr kumimoji="1" lang="en-GB" altLang="zh-CN" i="1">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𝑆</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𝐷𝑒𝑙𝑡𝑎</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den>
                    </m:f>
                    <m:r>
                      <m:rPr>
                        <m:sty m:val="p"/>
                      </m:rPr>
                      <a:rPr kumimoji="1" lang="en-US" altLang="zh-CN" b="0" i="0" smtClean="0">
                        <a:latin typeface="Cambria Math" panose="02040503050406030204" pitchFamily="18" charset="0"/>
                      </a:rPr>
                      <m:t>Δ</m:t>
                    </m:r>
                    <m:sSup>
                      <m:sSupPr>
                        <m:ctrlPr>
                          <a:rPr kumimoji="1" lang="en-US" altLang="zh-CN" b="0" i="1" smtClean="0">
                            <a:latin typeface="Cambria Math" panose="02040503050406030204" pitchFamily="18" charset="0"/>
                          </a:rPr>
                        </m:ctrlPr>
                      </m:sSupPr>
                      <m:e>
                        <m:r>
                          <m:rPr>
                            <m:sty m:val="p"/>
                          </m:rPr>
                          <a:rPr kumimoji="1" lang="en-US" altLang="zh-CN" b="0" i="0" smtClean="0">
                            <a:latin typeface="Cambria Math" panose="02040503050406030204" pitchFamily="18" charset="0"/>
                          </a:rPr>
                          <m:t>S</m:t>
                        </m:r>
                      </m:e>
                      <m:sup>
                        <m:r>
                          <a:rPr kumimoji="1" lang="en-US" altLang="zh-CN" b="0" i="0" smtClean="0">
                            <a:latin typeface="Cambria Math" panose="02040503050406030204" pitchFamily="18" charset="0"/>
                          </a:rPr>
                          <m:t>2</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𝐺𝑎𝑚𝑚𝑎</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𝑇h𝑒𝑡𝑎</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𝜎</m:t>
                    </m:r>
                    <m:r>
                      <a:rPr kumimoji="1" lang="en-US" altLang="zh-CN" b="0" i="1" smtClean="0">
                        <a:latin typeface="Cambria Math" panose="02040503050406030204" pitchFamily="18" charset="0"/>
                      </a:rPr>
                      <m:t>×</m:t>
                    </m:r>
                  </m:oMath>
                </a14:m>
                <a:r>
                  <a:rPr kumimoji="1" lang="en-US" altLang="zh-CN" i="1" dirty="0">
                    <a:latin typeface="Cambria Math" panose="02040503050406030204" pitchFamily="18" charset="0"/>
                  </a:rPr>
                  <a:t>Vega</a:t>
                </a:r>
              </a:p>
            </p:txBody>
          </p:sp>
        </mc:Choice>
        <mc:Fallback xmlns="">
          <p:sp>
            <p:nvSpPr>
              <p:cNvPr id="4" name="文本框 3"/>
              <p:cNvSpPr txBox="1">
                <a:spLocks noRot="1" noChangeAspect="1" noMove="1" noResize="1" noEditPoints="1" noAdjustHandles="1" noChangeArrowheads="1" noChangeShapeType="1" noTextEdit="1"/>
              </p:cNvSpPr>
              <p:nvPr/>
            </p:nvSpPr>
            <p:spPr>
              <a:xfrm>
                <a:off x="3048819" y="2813054"/>
                <a:ext cx="6094361" cy="391133"/>
              </a:xfrm>
              <a:prstGeom prst="rect">
                <a:avLst/>
              </a:prstGeom>
              <a:blipFill rotWithShape="1">
                <a:blip r:embed="rId4"/>
                <a:stretch>
                  <a:fillRect l="-3" t="-1" r="-5546" b="1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391004" y="3815661"/>
                <a:ext cx="4817857" cy="391133"/>
              </a:xfrm>
              <a:prstGeom prst="rect">
                <a:avLst/>
              </a:prstGeom>
              <a:noFill/>
            </p:spPr>
            <p:txBody>
              <a:bodyPr wrap="none" lIns="0" tIns="0" rIns="0" bIns="0" rtlCol="0">
                <a:spAutoFit/>
              </a:bodyPr>
              <a:lstStyle/>
              <a:p>
                <a14:m>
                  <m:oMath xmlns:m="http://schemas.openxmlformats.org/officeDocument/2006/math">
                    <m:r>
                      <m:rPr>
                        <m:sty m:val="p"/>
                      </m:rPr>
                      <a:rPr kumimoji="1" lang="en-GB" altLang="zh-CN" i="1" smtClean="0">
                        <a:latin typeface="Cambria Math" panose="02040503050406030204" pitchFamily="18" charset="0"/>
                      </a:rPr>
                      <m:t>Δ</m:t>
                    </m:r>
                    <m:r>
                      <a:rPr kumimoji="1" lang="en-GB" altLang="zh-CN" i="1">
                        <a:latin typeface="Cambria Math" panose="02040503050406030204" pitchFamily="18" charset="0"/>
                      </a:rPr>
                      <m:t> </m:t>
                    </m:r>
                    <m:r>
                      <a:rPr kumimoji="1" lang="en-GB" altLang="zh-CN" i="1">
                        <a:latin typeface="Cambria Math" panose="02040503050406030204" pitchFamily="18" charset="0"/>
                      </a:rPr>
                      <m:t>𝑃𝑛𝐿</m:t>
                    </m:r>
                    <m:r>
                      <a:rPr kumimoji="1" lang="en-GB" altLang="zh-CN" i="1">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den>
                    </m:f>
                    <m:r>
                      <m:rPr>
                        <m:sty m:val="p"/>
                      </m:rPr>
                      <a:rPr kumimoji="1" lang="en-US" altLang="zh-CN" b="0" i="0" smtClean="0">
                        <a:latin typeface="Cambria Math" panose="02040503050406030204" pitchFamily="18" charset="0"/>
                      </a:rPr>
                      <m:t>Δ</m:t>
                    </m:r>
                    <m:sSup>
                      <m:sSupPr>
                        <m:ctrlPr>
                          <a:rPr kumimoji="1" lang="en-US" altLang="zh-CN" b="0" i="1" smtClean="0">
                            <a:latin typeface="Cambria Math" panose="02040503050406030204" pitchFamily="18" charset="0"/>
                          </a:rPr>
                        </m:ctrlPr>
                      </m:sSupPr>
                      <m:e>
                        <m:r>
                          <m:rPr>
                            <m:sty m:val="p"/>
                          </m:rPr>
                          <a:rPr kumimoji="1" lang="en-US" altLang="zh-CN" b="0" i="0" smtClean="0">
                            <a:latin typeface="Cambria Math" panose="02040503050406030204" pitchFamily="18" charset="0"/>
                          </a:rPr>
                          <m:t>S</m:t>
                        </m:r>
                      </m:e>
                      <m:sup>
                        <m:r>
                          <a:rPr kumimoji="1" lang="en-US" altLang="zh-CN" b="0" i="0" smtClean="0">
                            <a:latin typeface="Cambria Math" panose="02040503050406030204" pitchFamily="18" charset="0"/>
                          </a:rPr>
                          <m:t>2</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𝐺𝑎𝑚𝑚𝑎</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𝑇h𝑒𝑡𝑎</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𝜎</m:t>
                    </m:r>
                    <m:r>
                      <a:rPr kumimoji="1" lang="en-US" altLang="zh-CN" b="0" i="1" smtClean="0">
                        <a:latin typeface="Cambria Math" panose="02040503050406030204" pitchFamily="18" charset="0"/>
                      </a:rPr>
                      <m:t>×</m:t>
                    </m:r>
                  </m:oMath>
                </a14:m>
                <a:r>
                  <a:rPr kumimoji="1" lang="en-US" altLang="zh-CN" i="1" dirty="0">
                    <a:latin typeface="Cambria Math" panose="02040503050406030204" pitchFamily="18" charset="0"/>
                  </a:rPr>
                  <a:t>Vega</a:t>
                </a:r>
              </a:p>
            </p:txBody>
          </p:sp>
        </mc:Choice>
        <mc:Fallback xmlns="">
          <p:sp>
            <p:nvSpPr>
              <p:cNvPr id="17" name="文本框 16"/>
              <p:cNvSpPr txBox="1">
                <a:spLocks noRot="1" noChangeAspect="1" noMove="1" noResize="1" noEditPoints="1" noAdjustHandles="1" noChangeArrowheads="1" noChangeShapeType="1" noTextEdit="1"/>
              </p:cNvSpPr>
              <p:nvPr/>
            </p:nvSpPr>
            <p:spPr>
              <a:xfrm>
                <a:off x="3391004" y="3815661"/>
                <a:ext cx="4817857" cy="391133"/>
              </a:xfrm>
              <a:prstGeom prst="rect">
                <a:avLst/>
              </a:prstGeom>
              <a:blipFill rotWithShape="1">
                <a:blip r:embed="rId5"/>
                <a:stretch>
                  <a:fillRect l="-2" t="-149" r="-5188" b="1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350062" y="4748417"/>
                <a:ext cx="4899739" cy="469231"/>
              </a:xfrm>
              <a:prstGeom prst="rect">
                <a:avLst/>
              </a:prstGeom>
              <a:noFill/>
            </p:spPr>
            <p:txBody>
              <a:bodyPr wrap="none" lIns="0" tIns="0" rIns="0" bIns="0" rtlCol="0">
                <a:spAutoFit/>
              </a:bodyPr>
              <a:lstStyle/>
              <a:p>
                <a14:m>
                  <m:oMath xmlns:m="http://schemas.openxmlformats.org/officeDocument/2006/math">
                    <m:r>
                      <m:rPr>
                        <m:sty m:val="p"/>
                      </m:rPr>
                      <a:rPr kumimoji="1" lang="en-GB" altLang="zh-CN" i="1" smtClean="0">
                        <a:latin typeface="Cambria Math" panose="02040503050406030204" pitchFamily="18" charset="0"/>
                      </a:rPr>
                      <m:t>Δ</m:t>
                    </m:r>
                    <m:r>
                      <a:rPr kumimoji="1" lang="en-GB" altLang="zh-CN" i="1">
                        <a:latin typeface="Cambria Math" panose="02040503050406030204" pitchFamily="18" charset="0"/>
                      </a:rPr>
                      <m:t> </m:t>
                    </m:r>
                    <m:r>
                      <a:rPr kumimoji="1" lang="en-GB" altLang="zh-CN" i="1">
                        <a:latin typeface="Cambria Math" panose="02040503050406030204" pitchFamily="18" charset="0"/>
                      </a:rPr>
                      <m:t>𝑃𝑛𝐿</m:t>
                    </m:r>
                    <m:r>
                      <a:rPr kumimoji="1" lang="en-GB" altLang="zh-CN" i="1">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den>
                    </m:f>
                    <m:sSup>
                      <m:sSupPr>
                        <m:ctrlPr>
                          <a:rPr kumimoji="1" lang="en-US" altLang="zh-CN" b="0" i="1" smtClean="0">
                            <a:latin typeface="Cambria Math" panose="02040503050406030204" pitchFamily="18" charset="0"/>
                          </a:rPr>
                        </m:ctrlPr>
                      </m:sSupPr>
                      <m:e>
                        <m:r>
                          <m:rPr>
                            <m:sty m:val="p"/>
                          </m:rPr>
                          <a:rPr kumimoji="1" lang="en-US" altLang="zh-CN" b="0" i="0" smtClean="0">
                            <a:latin typeface="Cambria Math" panose="02040503050406030204" pitchFamily="18" charset="0"/>
                          </a:rPr>
                          <m:t>S</m:t>
                        </m:r>
                      </m:e>
                      <m:sup>
                        <m:r>
                          <a:rPr kumimoji="1" lang="en-US" altLang="zh-CN" b="0" i="0" smtClean="0">
                            <a:latin typeface="Cambria Math" panose="02040503050406030204" pitchFamily="18" charset="0"/>
                          </a:rPr>
                          <m:t>2</m:t>
                        </m:r>
                      </m:sup>
                    </m:sSup>
                    <m:r>
                      <a:rPr kumimoji="1" lang="en-US" altLang="zh-CN" b="0" i="0" smtClean="0">
                        <a:latin typeface="Cambria Math" panose="02040503050406030204" pitchFamily="18" charset="0"/>
                      </a:rPr>
                      <m:t>(</m:t>
                    </m:r>
                    <m:sSup>
                      <m:sSupPr>
                        <m:ctrlPr>
                          <a:rPr kumimoji="1" lang="en-US" altLang="zh-CN" b="0" i="1" smtClean="0">
                            <a:solidFill>
                              <a:srgbClr val="9C0208"/>
                            </a:solidFill>
                            <a:latin typeface="Cambria Math" panose="02040503050406030204" pitchFamily="18" charset="0"/>
                          </a:rPr>
                        </m:ctrlPr>
                      </m:sSupPr>
                      <m:e>
                        <m:d>
                          <m:dPr>
                            <m:ctrlPr>
                              <a:rPr kumimoji="1" lang="en-US" altLang="zh-CN" b="0" i="1" smtClean="0">
                                <a:solidFill>
                                  <a:srgbClr val="9C0208"/>
                                </a:solidFill>
                                <a:latin typeface="Cambria Math" panose="02040503050406030204" pitchFamily="18" charset="0"/>
                              </a:rPr>
                            </m:ctrlPr>
                          </m:dPr>
                          <m:e>
                            <m:f>
                              <m:fPr>
                                <m:ctrlPr>
                                  <a:rPr kumimoji="1" lang="en-US" altLang="zh-CN" b="0" i="1" smtClean="0">
                                    <a:solidFill>
                                      <a:srgbClr val="9C0208"/>
                                    </a:solidFill>
                                    <a:latin typeface="Cambria Math" panose="02040503050406030204" pitchFamily="18" charset="0"/>
                                  </a:rPr>
                                </m:ctrlPr>
                              </m:fPr>
                              <m:num>
                                <m:r>
                                  <m:rPr>
                                    <m:sty m:val="p"/>
                                  </m:rPr>
                                  <a:rPr kumimoji="1" lang="en-US" altLang="zh-CN" b="0" i="0" smtClean="0">
                                    <a:solidFill>
                                      <a:srgbClr val="9C0208"/>
                                    </a:solidFill>
                                    <a:latin typeface="Cambria Math" panose="02040503050406030204" pitchFamily="18" charset="0"/>
                                  </a:rPr>
                                  <m:t>Δ</m:t>
                                </m:r>
                                <m:r>
                                  <a:rPr kumimoji="1" lang="en-US" altLang="zh-CN" b="0" i="1" smtClean="0">
                                    <a:solidFill>
                                      <a:srgbClr val="9C0208"/>
                                    </a:solidFill>
                                    <a:latin typeface="Cambria Math" panose="02040503050406030204" pitchFamily="18" charset="0"/>
                                  </a:rPr>
                                  <m:t>𝑆</m:t>
                                </m:r>
                              </m:num>
                              <m:den>
                                <m:r>
                                  <a:rPr kumimoji="1" lang="en-US" altLang="zh-CN" b="0" i="1" smtClean="0">
                                    <a:solidFill>
                                      <a:srgbClr val="9C0208"/>
                                    </a:solidFill>
                                    <a:latin typeface="Cambria Math" panose="02040503050406030204" pitchFamily="18" charset="0"/>
                                  </a:rPr>
                                  <m:t>𝑆</m:t>
                                </m:r>
                              </m:den>
                            </m:f>
                          </m:e>
                        </m:d>
                      </m:e>
                      <m:sup>
                        <m:r>
                          <a:rPr kumimoji="1" lang="en-US" altLang="zh-CN" b="0" i="0" smtClean="0">
                            <a:solidFill>
                              <a:srgbClr val="9C0208"/>
                            </a:solidFill>
                            <a:latin typeface="Cambria Math" panose="02040503050406030204" pitchFamily="18" charset="0"/>
                          </a:rPr>
                          <m:t>2</m:t>
                        </m:r>
                      </m:sup>
                    </m:sSup>
                    <m:r>
                      <a:rPr kumimoji="1" lang="en-US" altLang="zh-CN" b="0" i="0" smtClean="0">
                        <a:solidFill>
                          <a:srgbClr val="9C0208"/>
                        </a:solidFill>
                        <a:latin typeface="Cambria Math" panose="02040503050406030204" pitchFamily="18" charset="0"/>
                      </a:rPr>
                      <m:t>−</m:t>
                    </m:r>
                    <m:sSup>
                      <m:sSupPr>
                        <m:ctrlPr>
                          <a:rPr kumimoji="1" lang="en-US" altLang="zh-CN" b="0" i="1" smtClean="0">
                            <a:solidFill>
                              <a:srgbClr val="9C0208"/>
                            </a:solidFill>
                            <a:latin typeface="Cambria Math" panose="02040503050406030204" pitchFamily="18" charset="0"/>
                          </a:rPr>
                        </m:ctrlPr>
                      </m:sSupPr>
                      <m:e>
                        <m:r>
                          <a:rPr kumimoji="1" lang="en-US" altLang="zh-CN" b="0" i="1" smtClean="0">
                            <a:solidFill>
                              <a:srgbClr val="9C0208"/>
                            </a:solidFill>
                            <a:latin typeface="Cambria Math" panose="02040503050406030204" pitchFamily="18" charset="0"/>
                          </a:rPr>
                          <m:t>𝜎</m:t>
                        </m:r>
                      </m:e>
                      <m:sup>
                        <m:r>
                          <a:rPr kumimoji="1" lang="en-US" altLang="zh-CN" b="0" i="1" smtClean="0">
                            <a:solidFill>
                              <a:srgbClr val="9C0208"/>
                            </a:solidFill>
                            <a:latin typeface="Cambria Math" panose="02040503050406030204" pitchFamily="18" charset="0"/>
                          </a:rPr>
                          <m:t>2</m:t>
                        </m:r>
                      </m:sup>
                    </m:sSup>
                    <m:r>
                      <m:rPr>
                        <m:sty m:val="p"/>
                      </m:rPr>
                      <a:rPr kumimoji="1" lang="en-US" altLang="zh-CN" b="0" i="0" smtClean="0">
                        <a:solidFill>
                          <a:srgbClr val="9C0208"/>
                        </a:solidFill>
                        <a:latin typeface="Cambria Math" panose="02040503050406030204" pitchFamily="18" charset="0"/>
                      </a:rPr>
                      <m:t>Δ</m:t>
                    </m:r>
                    <m:r>
                      <a:rPr kumimoji="1" lang="en-US" altLang="zh-CN" b="0" i="1" smtClean="0">
                        <a:solidFill>
                          <a:srgbClr val="9C0208"/>
                        </a:solidFill>
                        <a:latin typeface="Cambria Math" panose="02040503050406030204" pitchFamily="18" charset="0"/>
                      </a:rPr>
                      <m:t>𝑡</m:t>
                    </m:r>
                    <m:r>
                      <a:rPr kumimoji="1" lang="en-US" altLang="zh-CN" b="0" i="0" smtClean="0">
                        <a:latin typeface="Cambria Math" panose="02040503050406030204" pitchFamily="18" charset="0"/>
                      </a:rPr>
                      <m:t>)</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𝐺𝑎𝑚𝑚𝑎</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𝜎</m:t>
                    </m:r>
                    <m:r>
                      <a:rPr kumimoji="1" lang="en-US" altLang="zh-CN" b="0" i="1" smtClean="0">
                        <a:latin typeface="Cambria Math" panose="02040503050406030204" pitchFamily="18" charset="0"/>
                      </a:rPr>
                      <m:t>×</m:t>
                    </m:r>
                  </m:oMath>
                </a14:m>
                <a:r>
                  <a:rPr kumimoji="1" lang="en-US" altLang="zh-CN" i="1" dirty="0">
                    <a:latin typeface="Cambria Math" panose="02040503050406030204" pitchFamily="18" charset="0"/>
                  </a:rPr>
                  <a:t>Vega</a:t>
                </a:r>
              </a:p>
            </p:txBody>
          </p:sp>
        </mc:Choice>
        <mc:Fallback xmlns="">
          <p:sp>
            <p:nvSpPr>
              <p:cNvPr id="18" name="文本框 17"/>
              <p:cNvSpPr txBox="1">
                <a:spLocks noRot="1" noChangeAspect="1" noMove="1" noResize="1" noEditPoints="1" noAdjustHandles="1" noChangeArrowheads="1" noChangeShapeType="1" noTextEdit="1"/>
              </p:cNvSpPr>
              <p:nvPr/>
            </p:nvSpPr>
            <p:spPr>
              <a:xfrm>
                <a:off x="3350062" y="4748417"/>
                <a:ext cx="4899739" cy="469231"/>
              </a:xfrm>
              <a:prstGeom prst="rect">
                <a:avLst/>
              </a:prstGeom>
              <a:blipFill rotWithShape="1">
                <a:blip r:embed="rId6"/>
                <a:stretch>
                  <a:fillRect l="-9" t="-111" r="-2141" b="104"/>
                </a:stretch>
              </a:blipFill>
            </p:spPr>
            <p:txBody>
              <a:bodyPr/>
              <a:lstStyle/>
              <a:p>
                <a:r>
                  <a:rPr lang="zh-CN" altLang="en-US">
                    <a:noFill/>
                  </a:rPr>
                  <a:t> </a:t>
                </a:r>
              </a:p>
            </p:txBody>
          </p:sp>
        </mc:Fallback>
      </mc:AlternateContent>
      <p:grpSp>
        <p:nvGrpSpPr>
          <p:cNvPr id="8" name="组合 7"/>
          <p:cNvGrpSpPr/>
          <p:nvPr/>
        </p:nvGrpSpPr>
        <p:grpSpPr>
          <a:xfrm>
            <a:off x="4393580" y="5286983"/>
            <a:ext cx="1875918" cy="276999"/>
            <a:chOff x="4360127" y="4910425"/>
            <a:chExt cx="1875918" cy="276999"/>
          </a:xfrm>
        </p:grpSpPr>
        <p:sp>
          <p:nvSpPr>
            <p:cNvPr id="7" name="文本框 6"/>
            <p:cNvSpPr txBox="1"/>
            <p:nvPr/>
          </p:nvSpPr>
          <p:spPr>
            <a:xfrm>
              <a:off x="4360127" y="4910425"/>
              <a:ext cx="954107" cy="276999"/>
            </a:xfrm>
            <a:prstGeom prst="rect">
              <a:avLst/>
            </a:prstGeom>
            <a:noFill/>
          </p:spPr>
          <p:txBody>
            <a:bodyPr wrap="none" rtlCol="0">
              <a:spAutoFit/>
            </a:bodyPr>
            <a:lstStyle/>
            <a:p>
              <a:r>
                <a:rPr lang="zh-CN" altLang="en-US" sz="1200"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真实波动率</a:t>
              </a:r>
            </a:p>
          </p:txBody>
        </p:sp>
        <p:sp>
          <p:nvSpPr>
            <p:cNvPr id="19" name="文本框 18"/>
            <p:cNvSpPr txBox="1"/>
            <p:nvPr/>
          </p:nvSpPr>
          <p:spPr>
            <a:xfrm>
              <a:off x="5281938" y="4910425"/>
              <a:ext cx="954107" cy="276999"/>
            </a:xfrm>
            <a:prstGeom prst="rect">
              <a:avLst/>
            </a:prstGeom>
            <a:noFill/>
          </p:spPr>
          <p:txBody>
            <a:bodyPr wrap="none" rtlCol="0">
              <a:spAutoFit/>
            </a:bodyPr>
            <a:lstStyle/>
            <a:p>
              <a:r>
                <a:rPr lang="zh-CN" altLang="en-US" sz="1200"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隐含波动率</a:t>
              </a:r>
            </a:p>
          </p:txBody>
        </p:sp>
      </p:grpSp>
      <p:sp>
        <p:nvSpPr>
          <p:cNvPr id="5" name="文本框 4"/>
          <p:cNvSpPr txBox="1"/>
          <p:nvPr/>
        </p:nvSpPr>
        <p:spPr>
          <a:xfrm>
            <a:off x="7445979" y="5955450"/>
            <a:ext cx="3629844" cy="369332"/>
          </a:xfrm>
          <a:prstGeom prst="rect">
            <a:avLst/>
          </a:prstGeom>
          <a:noFill/>
        </p:spPr>
        <p:txBody>
          <a:bodyPr wrap="square" rtlCol="0">
            <a:spAutoFit/>
          </a:bodyPr>
          <a:lstStyle/>
          <a:p>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通过实际波动和隐含波动的差获利</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——Black-Scholes-</a:t>
            </a:r>
            <a:r>
              <a:rPr lang="en-US" altLang="zh-CN" dirty="0" err="1">
                <a:latin typeface="+mn-lt"/>
                <a:ea typeface="+mn-ea"/>
                <a:cs typeface="+mn-ea"/>
                <a:sym typeface="+mn-lt"/>
              </a:rPr>
              <a:t>Metron</a:t>
            </a:r>
            <a:r>
              <a:rPr lang="en-US" altLang="zh-CN" dirty="0">
                <a:latin typeface="+mn-lt"/>
                <a:ea typeface="+mn-ea"/>
                <a:cs typeface="+mn-ea"/>
                <a:sym typeface="+mn-lt"/>
              </a:rPr>
              <a:t> Model</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4" name="文本框 3"/>
              <p:cNvSpPr txBox="1"/>
              <p:nvPr/>
            </p:nvSpPr>
            <p:spPr>
              <a:xfrm>
                <a:off x="330200" y="1187446"/>
                <a:ext cx="11531600" cy="1974708"/>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spcAft>
                    <a:spcPts val="5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cs typeface="+mn-ea"/>
                    <a:sym typeface="+mn-lt"/>
                  </a:rPr>
                  <a:t>Brownian motion </a:t>
                </a:r>
                <a:r>
                  <a:rPr kumimoji="0" lang="zh-CN" altLang="en-US" sz="1600" b="0" i="0" u="none" strike="noStrike" kern="1200" cap="none" spc="0" normalizeH="0" baseline="0" noProof="0" dirty="0">
                    <a:ln>
                      <a:noFill/>
                    </a:ln>
                    <a:solidFill>
                      <a:prstClr val="black"/>
                    </a:solidFill>
                    <a:effectLst/>
                    <a:uLnTx/>
                    <a:uFillTx/>
                    <a:cs typeface="+mn-ea"/>
                    <a:sym typeface="+mn-lt"/>
                  </a:rPr>
                  <a:t>（</a:t>
                </a:r>
                <a:r>
                  <a:rPr kumimoji="0" lang="en-US" altLang="zh-CN" sz="1600" b="0" i="0" u="none" strike="noStrike" kern="1200" cap="none" spc="0" normalizeH="0" baseline="0" noProof="0" dirty="0">
                    <a:ln>
                      <a:noFill/>
                    </a:ln>
                    <a:solidFill>
                      <a:prstClr val="black"/>
                    </a:solidFill>
                    <a:effectLst/>
                    <a:uLnTx/>
                    <a:uFillTx/>
                    <a:cs typeface="+mn-ea"/>
                    <a:sym typeface="+mn-lt"/>
                  </a:rPr>
                  <a:t>BM</a:t>
                </a:r>
                <a:r>
                  <a:rPr kumimoji="0" lang="zh-CN" altLang="en-US" sz="1600" b="0" i="0" u="none" strike="noStrike" kern="1200" cap="none" spc="0" normalizeH="0" baseline="0" noProof="0" dirty="0">
                    <a:ln>
                      <a:noFill/>
                    </a:ln>
                    <a:solidFill>
                      <a:prstClr val="black"/>
                    </a:solidFill>
                    <a:effectLst/>
                    <a:uLnTx/>
                    <a:uFillTx/>
                    <a:cs typeface="+mn-ea"/>
                    <a:sym typeface="+mn-lt"/>
                  </a:rPr>
                  <a:t>）：</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r>
                  <a:rPr kumimoji="0" lang="en-US" altLang="zh-CN" sz="1600" b="0" i="0" u="none" strike="noStrike" kern="1200" cap="none" spc="0" normalizeH="0" baseline="0" noProof="0" dirty="0">
                    <a:ln>
                      <a:noFill/>
                    </a:ln>
                    <a:solidFill>
                      <a:prstClr val="black"/>
                    </a:solidFill>
                    <a:effectLst/>
                    <a:uLnTx/>
                    <a:uFillTx/>
                    <a:cs typeface="+mn-ea"/>
                    <a:sym typeface="+mn-lt"/>
                  </a:rPr>
                  <a:t>A continuous-time stochastic process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0≤</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cs typeface="+mn-ea"/>
                    <a:sym typeface="+mn-lt"/>
                  </a:rPr>
                  <a:t> T} is called a Standard Brownian Motion on [0, T) if (</a:t>
                </a:r>
                <a:r>
                  <a:rPr kumimoji="0" lang="en-US" altLang="zh-CN" sz="1600" b="0" i="0" u="none" strike="noStrike" kern="1200" cap="none" spc="0" normalizeH="0" baseline="0" noProof="0" dirty="0" err="1">
                    <a:ln>
                      <a:noFill/>
                    </a:ln>
                    <a:solidFill>
                      <a:prstClr val="black"/>
                    </a:solidFill>
                    <a:effectLst/>
                    <a:uLnTx/>
                    <a:uFillTx/>
                    <a:cs typeface="+mn-ea"/>
                    <a:sym typeface="+mn-lt"/>
                  </a:rPr>
                  <a:t>i</a:t>
                </a:r>
                <a:r>
                  <a:rPr kumimoji="0" lang="en-US" altLang="zh-CN" sz="1600" b="0" i="0" u="none" strike="noStrike" kern="1200" cap="none" spc="0" normalizeH="0" baseline="0" noProof="0" dirty="0">
                    <a:ln>
                      <a:noFill/>
                    </a:ln>
                    <a:solidFill>
                      <a:prstClr val="black"/>
                    </a:solidFill>
                    <a:effectLst/>
                    <a:uLnTx/>
                    <a:uFillTx/>
                    <a:cs typeface="+mn-ea"/>
                    <a:sym typeface="+mn-lt"/>
                  </a:rPr>
                  <a:t>)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0</m:t>
                        </m:r>
                      </m:sub>
                    </m:sSub>
                  </m:oMath>
                </a14:m>
                <a:r>
                  <a:rPr kumimoji="0" lang="en-US" altLang="zh-CN" sz="1600" b="0" i="0" u="none" strike="noStrike" kern="1200" cap="none" spc="0" normalizeH="0" baseline="0" noProof="0" dirty="0">
                    <a:ln>
                      <a:noFill/>
                    </a:ln>
                    <a:solidFill>
                      <a:prstClr val="black"/>
                    </a:solidFill>
                    <a:effectLst/>
                    <a:uLnTx/>
                    <a:uFillTx/>
                    <a:cs typeface="+mn-ea"/>
                    <a:sym typeface="+mn-lt"/>
                  </a:rPr>
                  <a:t> = 0, (ii) The increments of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oMath>
                </a14:m>
                <a:r>
                  <a:rPr kumimoji="0" lang="en-US" altLang="zh-CN" sz="1600" b="0" i="0" u="none" strike="noStrike" kern="1200" cap="none" spc="0" normalizeH="0" baseline="0" noProof="0" dirty="0">
                    <a:ln>
                      <a:noFill/>
                    </a:ln>
                    <a:solidFill>
                      <a:prstClr val="black"/>
                    </a:solidFill>
                    <a:effectLst/>
                    <a:uLnTx/>
                    <a:uFillTx/>
                    <a:cs typeface="+mn-ea"/>
                    <a:sym typeface="+mn-lt"/>
                  </a:rPr>
                  <a:t> , i.e.,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b>
                        </m:sSub>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sub>
                        </m:sSub>
                      </m:sub>
                    </m:sSub>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3</m:t>
                            </m:r>
                          </m:sub>
                        </m:sSub>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sub>
                        </m:sSub>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cs typeface="+mn-ea"/>
                    <a:sym typeface="+mn-lt"/>
                  </a:rPr>
                  <a:t>… for </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0≤</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cs typeface="+mn-ea"/>
                    <a:sym typeface="+mn-lt"/>
                  </a:rPr>
                  <a:t>, are independent, (iii) the increment,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𝑠</m:t>
                        </m:r>
                      </m:sub>
                    </m:sSub>
                  </m:oMath>
                </a14:m>
                <a:r>
                  <a:rPr kumimoji="0" lang="en-US" altLang="zh-CN" sz="1600" b="0" i="0" u="none" strike="noStrike" kern="1200" cap="none" spc="0" normalizeH="0" baseline="0" noProof="0" dirty="0">
                    <a:ln>
                      <a:noFill/>
                    </a:ln>
                    <a:solidFill>
                      <a:prstClr val="black"/>
                    </a:solidFill>
                    <a:effectLst/>
                    <a:uLnTx/>
                    <a:uFillTx/>
                    <a:cs typeface="+mn-ea"/>
                    <a:sym typeface="+mn-lt"/>
                  </a:rPr>
                  <a:t>, for s ≤ t has the Gaussian distribution with mean 0 and standard deviation </a:t>
                </a:r>
                <a14:m>
                  <m:oMath xmlns:m="http://schemas.openxmlformats.org/officeDocument/2006/math">
                    <m:rad>
                      <m:radPr>
                        <m:degHide m:val="on"/>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radPr>
                      <m:deg/>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𝑠</m:t>
                        </m:r>
                      </m:e>
                    </m:rad>
                  </m:oMath>
                </a14:m>
                <a:r>
                  <a:rPr kumimoji="0" lang="en-US" altLang="zh-CN" sz="1600" b="0" i="0" u="none" strike="noStrike" kern="1200" cap="none" spc="0" normalizeH="0" baseline="0" noProof="0" dirty="0">
                    <a:ln>
                      <a:noFill/>
                    </a:ln>
                    <a:solidFill>
                      <a:prstClr val="black"/>
                    </a:solidFill>
                    <a:effectLst/>
                    <a:uLnTx/>
                    <a:uFillTx/>
                    <a:cs typeface="+mn-ea"/>
                    <a:sym typeface="+mn-lt"/>
                  </a:rPr>
                  <a:t>, and (iv)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oMath>
                </a14:m>
                <a:r>
                  <a:rPr kumimoji="0" lang="en-US" altLang="zh-CN" sz="1600" b="0" i="0" u="none" strike="noStrike" kern="1200" cap="none" spc="0" normalizeH="0" baseline="0" noProof="0" dirty="0">
                    <a:ln>
                      <a:noFill/>
                    </a:ln>
                    <a:solidFill>
                      <a:prstClr val="black"/>
                    </a:solidFill>
                    <a:effectLst/>
                    <a:uLnTx/>
                    <a:uFillTx/>
                    <a:cs typeface="+mn-ea"/>
                    <a:sym typeface="+mn-lt"/>
                  </a:rPr>
                  <a:t> is a continuous function. </a:t>
                </a:r>
              </a:p>
              <a:p>
                <a:pPr marL="285750" marR="0" lvl="0" indent="-285750" algn="l" defTabSz="914400" rtl="0" eaLnBrk="1" fontAlgn="auto" latinLnBrk="0" hangingPunct="1">
                  <a:spcAft>
                    <a:spcPts val="50"/>
                  </a:spcAft>
                  <a:buClrTx/>
                  <a:buSzTx/>
                  <a:buFont typeface="Arial" panose="020B0604020202020204" pitchFamily="34" charset="0"/>
                  <a:buChar char="•"/>
                  <a:defRPr/>
                </a:pPr>
                <a:r>
                  <a:rPr kumimoji="0" lang="en-US" altLang="zh-CN" sz="1600" b="0" i="0" u="none" strike="noStrike" kern="1200" cap="none" spc="0" normalizeH="0" baseline="0" noProof="0" dirty="0" err="1">
                    <a:ln>
                      <a:noFill/>
                    </a:ln>
                    <a:solidFill>
                      <a:prstClr val="black"/>
                    </a:solidFill>
                    <a:effectLst/>
                    <a:uLnTx/>
                    <a:uFillTx/>
                    <a:cs typeface="+mn-ea"/>
                    <a:sym typeface="+mn-lt"/>
                  </a:rPr>
                  <a:t>Itô</a:t>
                </a:r>
                <a:r>
                  <a:rPr kumimoji="0" lang="en-US" altLang="zh-CN" sz="1600" b="0" i="0" u="none" strike="noStrike" kern="1200" cap="none" spc="0" normalizeH="0" baseline="0" noProof="0" dirty="0">
                    <a:ln>
                      <a:noFill/>
                    </a:ln>
                    <a:solidFill>
                      <a:prstClr val="black"/>
                    </a:solidFill>
                    <a:effectLst/>
                    <a:uLnTx/>
                    <a:uFillTx/>
                    <a:cs typeface="+mn-ea"/>
                    <a:sym typeface="+mn-lt"/>
                  </a:rPr>
                  <a:t> formula</a:t>
                </a:r>
              </a:p>
              <a:p>
                <a:pPr marL="0" marR="0" lvl="0" indent="0" algn="l" defTabSz="914400" rtl="0" eaLnBrk="1" fontAlgn="auto" latinLnBrk="0" hangingPunct="1">
                  <a:spcAft>
                    <a:spcPts val="5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𝑑𝑓</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𝑓</m:t>
                          </m:r>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e>
                          </m:d>
                        </m:num>
                        <m:den>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fPr>
                        <m:num>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𝑓</m:t>
                          </m:r>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e>
                          </m:d>
                        </m:num>
                        <m:den>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den>
                      </m:f>
                      <m:f>
                        <m:f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fPr>
                        <m:num>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p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p>
                          </m:s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𝑓</m:t>
                          </m:r>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e>
                          </m:d>
                        </m:num>
                        <m:den>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Sup>
                            <m:sSub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p>
                          </m:sSubSup>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𝑑𝑡</m:t>
                      </m:r>
                    </m:oMath>
                  </m:oMathPara>
                </a14:m>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30200" y="1187446"/>
                <a:ext cx="11531600" cy="1974708"/>
              </a:xfrm>
              <a:prstGeom prst="rect">
                <a:avLst/>
              </a:prstGeom>
              <a:blipFill rotWithShape="1">
                <a:blip r:embed="rId3"/>
                <a:stretch>
                  <a:fillRect l="-83" t="-514" r="-83" b="-458"/>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20675" y="818114"/>
            <a:ext cx="355599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Brownian motion &amp; </a:t>
            </a:r>
            <a:r>
              <a:rPr kumimoji="0" lang="en-US" altLang="zh-CN" sz="1800" b="0" i="0" u="none" strike="noStrike" kern="1200" cap="none" spc="0" normalizeH="0" baseline="0" noProof="0" dirty="0" err="1">
                <a:ln>
                  <a:noFill/>
                </a:ln>
                <a:solidFill>
                  <a:prstClr val="white"/>
                </a:solidFill>
                <a:effectLst/>
                <a:uLnTx/>
                <a:uFillTx/>
                <a:cs typeface="+mn-ea"/>
                <a:sym typeface="+mn-lt"/>
              </a:rPr>
              <a:t>Itô</a:t>
            </a:r>
            <a:r>
              <a:rPr kumimoji="0" lang="en-US" altLang="zh-CN" sz="1800" b="0" i="0" u="none" strike="noStrike" kern="1200" cap="none" spc="0" normalizeH="0" baseline="0" noProof="0" dirty="0">
                <a:ln>
                  <a:noFill/>
                </a:ln>
                <a:solidFill>
                  <a:prstClr val="white"/>
                </a:solidFill>
                <a:effectLst/>
                <a:uLnTx/>
                <a:uFillTx/>
                <a:cs typeface="+mn-ea"/>
                <a:sym typeface="+mn-lt"/>
              </a:rPr>
              <a:t> formula</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45</a:t>
            </a:fld>
            <a:endParaRPr lang="zh-CN" altLang="en-US" dirty="0"/>
          </a:p>
        </p:txBody>
      </p:sp>
      <p:sp>
        <p:nvSpPr>
          <p:cNvPr id="10" name="文本框 9"/>
          <p:cNvSpPr txBox="1"/>
          <p:nvPr/>
        </p:nvSpPr>
        <p:spPr>
          <a:xfrm>
            <a:off x="320675" y="3662882"/>
            <a:ext cx="11531600" cy="2929007"/>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本质思想：无套利定价，将运动方程中的随机项 </a:t>
            </a:r>
            <a:r>
              <a:rPr kumimoji="0" lang="en-US" altLang="zh-CN" sz="1600" b="0" i="1" u="none" strike="noStrike" kern="1200" cap="none" spc="0" normalizeH="0" baseline="0" noProof="0" dirty="0">
                <a:ln>
                  <a:noFill/>
                </a:ln>
                <a:solidFill>
                  <a:prstClr val="black"/>
                </a:solidFill>
                <a:effectLst/>
                <a:uLnTx/>
                <a:uFillTx/>
                <a:cs typeface="+mn-ea"/>
                <a:sym typeface="+mn-lt"/>
              </a:rPr>
              <a:t>dB </a:t>
            </a:r>
            <a:r>
              <a:rPr kumimoji="0" lang="zh-CN" altLang="en-US" sz="1600" b="0" i="0" u="none" strike="noStrike" kern="1200" cap="none" spc="0" normalizeH="0" baseline="0" noProof="0" dirty="0">
                <a:ln>
                  <a:noFill/>
                </a:ln>
                <a:solidFill>
                  <a:prstClr val="black"/>
                </a:solidFill>
                <a:effectLst/>
                <a:uLnTx/>
                <a:uFillTx/>
                <a:cs typeface="+mn-ea"/>
                <a:sym typeface="+mn-lt"/>
              </a:rPr>
              <a:t>通过 </a:t>
            </a:r>
            <a:r>
              <a:rPr lang="en-US" altLang="zh-CN" sz="1600" i="1" dirty="0">
                <a:solidFill>
                  <a:prstClr val="black"/>
                </a:solidFill>
                <a:cs typeface="+mn-ea"/>
                <a:sym typeface="+mn-lt"/>
              </a:rPr>
              <a:t>delta </a:t>
            </a:r>
            <a:r>
              <a:rPr lang="zh-CN" altLang="en-US" sz="1600" dirty="0">
                <a:solidFill>
                  <a:prstClr val="black"/>
                </a:solidFill>
                <a:cs typeface="+mn-ea"/>
                <a:sym typeface="+mn-lt"/>
              </a:rPr>
              <a:t>对冲消除，得到不含随机项的投资组合</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第一步：写出股票和期权价格的随机微分方程</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800100" lvl="1"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第二步：构建无风险组合</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800100" lvl="1"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800100" lvl="1"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p:sp>
        <p:nvSpPr>
          <p:cNvPr id="11" name="文本框 10"/>
          <p:cNvSpPr txBox="1"/>
          <p:nvPr/>
        </p:nvSpPr>
        <p:spPr>
          <a:xfrm>
            <a:off x="311150" y="3293550"/>
            <a:ext cx="1582305"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BSM </a:t>
            </a:r>
            <a:r>
              <a:rPr kumimoji="0" lang="en-US" altLang="zh-CN" sz="1800" b="0" i="0" u="none" strike="noStrike" kern="1200" cap="none" spc="0" normalizeH="0" baseline="0" noProof="0" dirty="0" err="1">
                <a:ln>
                  <a:noFill/>
                </a:ln>
                <a:solidFill>
                  <a:prstClr val="white"/>
                </a:solidFill>
                <a:effectLst/>
                <a:uLnTx/>
                <a:uFillTx/>
                <a:cs typeface="+mn-ea"/>
                <a:sym typeface="+mn-lt"/>
              </a:rPr>
              <a:t>PDE</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3" name="矩形 2"/>
              <p:cNvSpPr/>
              <p:nvPr/>
            </p:nvSpPr>
            <p:spPr>
              <a:xfrm>
                <a:off x="2695443" y="4388379"/>
                <a:ext cx="2105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𝑑𝑆</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1">
                          <a:latin typeface="Cambria Math" panose="02040503050406030204" pitchFamily="18" charset="0"/>
                        </a:rPr>
                        <m:t>𝑆𝑑𝑡</m:t>
                      </m:r>
                      <m:r>
                        <a:rPr lang="zh-CN" altLang="en-US" i="0">
                          <a:latin typeface="Cambria Math" panose="02040503050406030204" pitchFamily="18" charset="0"/>
                        </a:rPr>
                        <m:t>+</m:t>
                      </m:r>
                      <m:r>
                        <a:rPr lang="zh-CN" altLang="en-US" i="1">
                          <a:latin typeface="Cambria Math" panose="02040503050406030204" pitchFamily="18" charset="0"/>
                        </a:rPr>
                        <m:t>𝜎</m:t>
                      </m:r>
                      <m:r>
                        <a:rPr lang="zh-CN" altLang="en-US" i="1">
                          <a:latin typeface="Cambria Math" panose="02040503050406030204" pitchFamily="18" charset="0"/>
                        </a:rPr>
                        <m:t>𝑆𝑑𝐵</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695443" y="4388379"/>
                <a:ext cx="2105385" cy="369332"/>
              </a:xfrm>
              <a:prstGeom prst="rect">
                <a:avLst/>
              </a:prstGeom>
              <a:blipFill rotWithShape="1">
                <a:blip r:embed="rId4"/>
                <a:stretch>
                  <a:fillRect l="-24" t="-143" r="11" b="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742780" y="4247165"/>
                <a:ext cx="4964308" cy="720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𝑑𝐶</m:t>
                      </m:r>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1">
                              <a:latin typeface="Cambria Math" panose="02040503050406030204" pitchFamily="18" charset="0"/>
                            </a:rPr>
                            <m:t>𝜇</m:t>
                          </m:r>
                          <m:r>
                            <a:rPr lang="zh-CN" altLang="en-US" i="1">
                              <a:latin typeface="Cambria Math" panose="02040503050406030204" pitchFamily="18" charset="0"/>
                            </a:rPr>
                            <m:t>𝑆</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𝑡</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𝐶</m:t>
                              </m:r>
                            </m:num>
                            <m:den>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e>
                      </m:d>
                      <m:r>
                        <a:rPr lang="zh-CN" altLang="en-US" i="1">
                          <a:latin typeface="Cambria Math" panose="02040503050406030204" pitchFamily="18" charset="0"/>
                        </a:rPr>
                        <m:t>𝑑𝑡</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1">
                          <a:latin typeface="Cambria Math" panose="02040503050406030204" pitchFamily="18" charset="0"/>
                        </a:rPr>
                        <m:t>𝜎</m:t>
                      </m:r>
                      <m:r>
                        <a:rPr lang="zh-CN" altLang="en-US" i="1">
                          <a:latin typeface="Cambria Math" panose="02040503050406030204" pitchFamily="18" charset="0"/>
                        </a:rPr>
                        <m:t>𝑆𝑑𝐵</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742780" y="4247165"/>
                <a:ext cx="4964308" cy="720325"/>
              </a:xfrm>
              <a:prstGeom prst="rect">
                <a:avLst/>
              </a:prstGeom>
              <a:blipFill rotWithShape="1">
                <a:blip r:embed="rId5"/>
                <a:stretch>
                  <a:fillRect l="-10" t="-40" r="7" b="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793302" y="5258439"/>
                <a:ext cx="4988352" cy="9948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a:rPr lang="zh-CN" altLang="en-US" i="1">
                              <a:latin typeface="Cambria Math" panose="02040503050406030204" pitchFamily="18" charset="0"/>
                            </a:rPr>
                            <m:t>𝛥</m:t>
                          </m:r>
                          <m:r>
                            <a:rPr lang="zh-CN" altLang="en-US" i="1">
                              <a:latin typeface="Cambria Math" panose="02040503050406030204" pitchFamily="18" charset="0"/>
                            </a:rPr>
                            <m:t>𝐶</m:t>
                          </m:r>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1">
                                  <a:latin typeface="Cambria Math" panose="02040503050406030204" pitchFamily="18" charset="0"/>
                                </a:rPr>
                                <m:t>𝜇</m:t>
                              </m:r>
                              <m:r>
                                <a:rPr lang="zh-CN" altLang="en-US" i="1">
                                  <a:latin typeface="Cambria Math" panose="02040503050406030204" pitchFamily="18" charset="0"/>
                                </a:rPr>
                                <m:t>𝑆</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𝑡</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𝐶</m:t>
                                  </m:r>
                                </m:num>
                                <m:den>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e>
                          </m:d>
                          <m:r>
                            <a:rPr lang="zh-CN" altLang="en-US" i="1">
                              <a:latin typeface="Cambria Math" panose="02040503050406030204" pitchFamily="18" charset="0"/>
                            </a:rPr>
                            <m:t>𝛥</m:t>
                          </m:r>
                          <m:r>
                            <a:rPr lang="zh-CN" altLang="en-US" i="1">
                              <a:latin typeface="Cambria Math" panose="02040503050406030204" pitchFamily="18" charset="0"/>
                            </a:rPr>
                            <m:t>𝑡</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1">
                              <a:latin typeface="Cambria Math" panose="02040503050406030204" pitchFamily="18" charset="0"/>
                            </a:rPr>
                            <m:t>𝜎</m:t>
                          </m:r>
                          <m:r>
                            <a:rPr lang="zh-CN" altLang="en-US" i="1">
                              <a:latin typeface="Cambria Math" panose="02040503050406030204" pitchFamily="18" charset="0"/>
                            </a:rPr>
                            <m:t>𝑆</m:t>
                          </m:r>
                          <m:r>
                            <a:rPr lang="zh-CN" altLang="en-US" i="1">
                              <a:latin typeface="Cambria Math" panose="02040503050406030204" pitchFamily="18" charset="0"/>
                            </a:rPr>
                            <m:t>𝛥</m:t>
                          </m:r>
                          <m:r>
                            <a:rPr lang="zh-CN" altLang="en-US" i="1">
                              <a:latin typeface="Cambria Math" panose="02040503050406030204" pitchFamily="18" charset="0"/>
                            </a:rPr>
                            <m:t>𝐵</m:t>
                          </m:r>
                        </m:e>
                        <m:e>
                          <m:r>
                            <a:rPr lang="zh-CN" altLang="en-US" i="0">
                              <a:latin typeface="Cambria Math" panose="02040503050406030204" pitchFamily="18" charset="0"/>
                            </a:rPr>
                            <m:t>&amp;</m:t>
                          </m:r>
                          <m:r>
                            <a:rPr lang="zh-CN" altLang="en-US" i="1">
                              <a:latin typeface="Cambria Math" panose="02040503050406030204" pitchFamily="18" charset="0"/>
                            </a:rPr>
                            <m:t>𝛥</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1">
                              <a:latin typeface="Cambria Math" panose="02040503050406030204" pitchFamily="18" charset="0"/>
                            </a:rPr>
                            <m:t>𝑆</m:t>
                          </m:r>
                          <m:r>
                            <a:rPr lang="zh-CN" altLang="en-US" i="1">
                              <a:latin typeface="Cambria Math" panose="02040503050406030204" pitchFamily="18" charset="0"/>
                            </a:rPr>
                            <m:t>𝛥</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𝜎</m:t>
                          </m:r>
                          <m:r>
                            <a:rPr lang="zh-CN" altLang="en-US" i="1">
                              <a:latin typeface="Cambria Math" panose="02040503050406030204" pitchFamily="18" charset="0"/>
                            </a:rPr>
                            <m:t>𝑆</m:t>
                          </m:r>
                          <m:r>
                            <a:rPr lang="zh-CN" altLang="en-US" i="1">
                              <a:latin typeface="Cambria Math" panose="02040503050406030204" pitchFamily="18" charset="0"/>
                            </a:rPr>
                            <m:t>𝛥</m:t>
                          </m:r>
                          <m:r>
                            <a:rPr lang="zh-CN" altLang="en-US" i="1">
                              <a:latin typeface="Cambria Math" panose="02040503050406030204" pitchFamily="18" charset="0"/>
                            </a:rPr>
                            <m:t>𝐵</m:t>
                          </m:r>
                        </m:e>
                      </m:eqAr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793302" y="5258439"/>
                <a:ext cx="4988352" cy="994824"/>
              </a:xfrm>
              <a:prstGeom prst="rect">
                <a:avLst/>
              </a:prstGeom>
              <a:blipFill rotWithShape="1">
                <a:blip r:embed="rId6"/>
                <a:stretch>
                  <a:fillRect l="-11" r="7"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8202967" y="5489339"/>
                <a:ext cx="2027863" cy="613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i="0">
                              <a:latin typeface="Cambria Math" panose="02040503050406030204" pitchFamily="18" charset="0"/>
                            </a:rPr>
                            <m:t>−1&amp;:</m:t>
                          </m:r>
                          <m:r>
                            <m:rPr>
                              <m:nor/>
                            </m:rPr>
                            <a:rPr lang="zh-CN" altLang="en-US">
                              <a:latin typeface="Cambria Math" panose="02040503050406030204" pitchFamily="18" charset="0"/>
                            </a:rPr>
                            <m:t> </m:t>
                          </m:r>
                          <m:r>
                            <m:rPr>
                              <m:nor/>
                            </m:rPr>
                            <a:rPr lang="zh-CN" altLang="en-US">
                              <a:latin typeface="Cambria Math" panose="02040503050406030204" pitchFamily="18" charset="0"/>
                            </a:rPr>
                            <m:t>option</m:t>
                          </m:r>
                          <m:r>
                            <m:rPr>
                              <m:nor/>
                            </m:rPr>
                            <a:rPr lang="zh-CN" altLang="en-US">
                              <a:latin typeface="Cambria Math" panose="02040503050406030204" pitchFamily="18" charset="0"/>
                            </a:rPr>
                            <m:t> </m:t>
                          </m:r>
                        </m:e>
                        <m:e>
                          <m:r>
                            <a:rPr lang="zh-CN" altLang="en-US" i="0">
                              <a:latin typeface="Cambria Math" panose="02040503050406030204" pitchFamily="18" charset="0"/>
                            </a:rPr>
                            <m:t>+</m:t>
                          </m:r>
                          <m:r>
                            <a:rPr lang="zh-CN" altLang="en-US" i="1">
                              <a:latin typeface="Cambria Math" panose="02040503050406030204" pitchFamily="18" charset="0"/>
                            </a:rPr>
                            <m:t>𝜕</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𝐶</m:t>
                              </m:r>
                            </m:num>
                            <m:den>
                              <m:r>
                                <a:rPr lang="zh-CN" altLang="en-US" i="1">
                                  <a:latin typeface="Cambria Math" panose="02040503050406030204" pitchFamily="18" charset="0"/>
                                </a:rPr>
                                <m:t>𝜕</m:t>
                              </m:r>
                            </m:den>
                          </m:f>
                          <m:r>
                            <a:rPr lang="zh-CN" altLang="en-US" i="1">
                              <a:latin typeface="Cambria Math" panose="02040503050406030204" pitchFamily="18" charset="0"/>
                            </a:rPr>
                            <m:t>𝑆</m:t>
                          </m:r>
                          <m:r>
                            <a:rPr lang="zh-CN" altLang="en-US" i="0">
                              <a:latin typeface="Cambria Math" panose="02040503050406030204" pitchFamily="18" charset="0"/>
                            </a:rPr>
                            <m:t>&amp;:</m:t>
                          </m:r>
                          <m:r>
                            <m:rPr>
                              <m:nor/>
                            </m:rPr>
                            <a:rPr lang="zh-CN" altLang="en-US">
                              <a:latin typeface="Cambria Math" panose="02040503050406030204" pitchFamily="18" charset="0"/>
                            </a:rPr>
                            <m:t> </m:t>
                          </m:r>
                          <m:r>
                            <m:rPr>
                              <m:nor/>
                            </m:rPr>
                            <a:rPr lang="zh-CN" altLang="en-US">
                              <a:latin typeface="Cambria Math" panose="02040503050406030204" pitchFamily="18" charset="0"/>
                            </a:rPr>
                            <m:t>stock</m:t>
                          </m:r>
                          <m:r>
                            <m:rPr>
                              <m:nor/>
                            </m:rPr>
                            <a:rPr lang="zh-CN" altLang="en-US">
                              <a:latin typeface="Cambria Math" panose="02040503050406030204" pitchFamily="18" charset="0"/>
                            </a:rPr>
                            <m:t> </m:t>
                          </m:r>
                        </m:e>
                      </m:eqAr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8202967" y="5489339"/>
                <a:ext cx="2027863" cy="613566"/>
              </a:xfrm>
              <a:prstGeom prst="rect">
                <a:avLst/>
              </a:prstGeom>
              <a:blipFill rotWithShape="1">
                <a:blip r:embed="rId7"/>
                <a:stretch>
                  <a:fillRect l="-2" t="-65" r="17" b="90"/>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——Black-Scholes-</a:t>
            </a:r>
            <a:r>
              <a:rPr lang="en-US" altLang="zh-CN" dirty="0" err="1">
                <a:latin typeface="+mn-lt"/>
                <a:ea typeface="+mn-ea"/>
                <a:cs typeface="+mn-ea"/>
                <a:sym typeface="+mn-lt"/>
              </a:rPr>
              <a:t>Metron</a:t>
            </a:r>
            <a:r>
              <a:rPr lang="en-US" altLang="zh-CN" dirty="0">
                <a:latin typeface="+mn-lt"/>
                <a:ea typeface="+mn-ea"/>
                <a:cs typeface="+mn-ea"/>
                <a:sym typeface="+mn-lt"/>
              </a:rPr>
              <a:t> Model</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46</a:t>
            </a:fld>
            <a:endParaRPr lang="zh-CN" altLang="en-US" dirty="0"/>
          </a:p>
        </p:txBody>
      </p:sp>
      <p:sp>
        <p:nvSpPr>
          <p:cNvPr id="13" name="文本框 12"/>
          <p:cNvSpPr txBox="1"/>
          <p:nvPr/>
        </p:nvSpPr>
        <p:spPr>
          <a:xfrm>
            <a:off x="348095" y="1056049"/>
            <a:ext cx="1683905"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BSM </a:t>
            </a:r>
            <a:r>
              <a:rPr kumimoji="0" lang="en-US" altLang="zh-CN" sz="1800" b="0" i="0" u="none" strike="noStrike" kern="1200" cap="none" spc="0" normalizeH="0" baseline="0" noProof="0" dirty="0" err="1">
                <a:ln>
                  <a:noFill/>
                </a:ln>
                <a:solidFill>
                  <a:prstClr val="white"/>
                </a:solidFill>
                <a:effectLst/>
                <a:uLnTx/>
                <a:uFillTx/>
                <a:cs typeface="+mn-ea"/>
                <a:sym typeface="+mn-lt"/>
              </a:rPr>
              <a:t>PDE</a:t>
            </a:r>
            <a:r>
              <a:rPr kumimoji="0" lang="zh-CN" altLang="en-US" sz="1800" b="0" i="0" u="none" strike="noStrike" kern="1200" cap="none" spc="0" normalizeH="0" baseline="0" noProof="0" dirty="0">
                <a:ln>
                  <a:noFill/>
                </a:ln>
                <a:solidFill>
                  <a:prstClr val="white"/>
                </a:solidFill>
                <a:effectLst/>
                <a:uLnTx/>
                <a:uFillTx/>
                <a:cs typeface="+mn-ea"/>
                <a:sym typeface="+mn-lt"/>
              </a:rPr>
              <a:t>（续）</a:t>
            </a:r>
          </a:p>
        </p:txBody>
      </p:sp>
      <mc:AlternateContent xmlns:mc="http://schemas.openxmlformats.org/markup-compatibility/2006" xmlns:a14="http://schemas.microsoft.com/office/drawing/2010/main">
        <mc:Choice Requires="a14">
          <p:sp>
            <p:nvSpPr>
              <p:cNvPr id="17" name="文本框 16"/>
              <p:cNvSpPr txBox="1"/>
              <p:nvPr/>
            </p:nvSpPr>
            <p:spPr>
              <a:xfrm>
                <a:off x="357620" y="3815516"/>
                <a:ext cx="11531600" cy="533672"/>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本质是不带随机项的偏微分方程，可以利用热方程（</a:t>
                </a:r>
                <a14:m>
                  <m:oMath xmlns:m="http://schemas.openxmlformats.org/officeDocument/2006/math">
                    <m:f>
                      <m:fPr>
                        <m:ctrlPr>
                          <a:rPr lang="zh-CN" altLang="zh-CN" i="1">
                            <a:latin typeface="Cambria Math" panose="02040503050406030204" pitchFamily="18" charset="0"/>
                          </a:rPr>
                        </m:ctrlPr>
                      </m:fPr>
                      <m:num>
                        <m:r>
                          <a:rPr lang="en-US" altLang="zh-CN">
                            <a:latin typeface="Cambria Math" panose="02040503050406030204" pitchFamily="18" charset="0"/>
                          </a:rPr>
                          <m:t>𝜕</m:t>
                        </m:r>
                        <m:r>
                          <a:rPr lang="en-US" altLang="zh-CN" i="1">
                            <a:latin typeface="Cambria Math" panose="02040503050406030204" pitchFamily="18" charset="0"/>
                          </a:rPr>
                          <m:t>𝑢</m:t>
                        </m:r>
                      </m:num>
                      <m:den>
                        <m:r>
                          <a:rPr lang="en-US" altLang="zh-CN">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oMath>
                </a14:m>
                <a:r>
                  <a:rPr kumimoji="0" lang="zh-CN" altLang="en-US" sz="1600" b="0" i="0" u="none" strike="noStrike" kern="1200" cap="none" spc="0" normalizeH="0" baseline="0" noProof="0" dirty="0">
                    <a:ln>
                      <a:noFill/>
                    </a:ln>
                    <a:solidFill>
                      <a:prstClr val="black"/>
                    </a:solidFill>
                    <a:effectLst/>
                    <a:uLnTx/>
                    <a:uFillTx/>
                    <a:cs typeface="+mn-ea"/>
                    <a:sym typeface="+mn-lt"/>
                  </a:rPr>
                  <a:t>）求解方法，结合终值条件和边界条件求出解析解</a:t>
                </a: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57620" y="3815516"/>
                <a:ext cx="11531600" cy="533672"/>
              </a:xfrm>
              <a:prstGeom prst="rect">
                <a:avLst/>
              </a:prstGeom>
              <a:blipFill>
                <a:blip r:embed="rId3"/>
                <a:stretch>
                  <a:fillRect l="-158"/>
                </a:stretch>
              </a:blipFill>
              <a:ln w="19050">
                <a:solidFill>
                  <a:srgbClr val="972022"/>
                </a:solidFill>
                <a:prstDash val="sysDash"/>
              </a:ln>
            </p:spPr>
            <p:txBody>
              <a:bodyPr/>
              <a:lstStyle/>
              <a:p>
                <a:r>
                  <a:rPr lang="zh-CN" altLang="en-US">
                    <a:noFill/>
                  </a:rPr>
                  <a:t> </a:t>
                </a:r>
              </a:p>
            </p:txBody>
          </p:sp>
        </mc:Fallback>
      </mc:AlternateContent>
      <p:sp>
        <p:nvSpPr>
          <p:cNvPr id="18" name="文本框 17"/>
          <p:cNvSpPr txBox="1"/>
          <p:nvPr/>
        </p:nvSpPr>
        <p:spPr>
          <a:xfrm>
            <a:off x="348095" y="3373565"/>
            <a:ext cx="1859396"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Solve BSM </a:t>
            </a:r>
            <a:r>
              <a:rPr kumimoji="0" lang="en-US" altLang="zh-CN" sz="1800" b="0" i="0" u="none" strike="noStrike" kern="1200" cap="none" spc="0" normalizeH="0" baseline="0" noProof="0" dirty="0" err="1">
                <a:ln>
                  <a:noFill/>
                </a:ln>
                <a:solidFill>
                  <a:prstClr val="white"/>
                </a:solidFill>
                <a:effectLst/>
                <a:uLnTx/>
                <a:uFillTx/>
                <a:cs typeface="+mn-ea"/>
                <a:sym typeface="+mn-lt"/>
              </a:rPr>
              <a:t>PDE</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19" name="矩形 18"/>
              <p:cNvSpPr/>
              <p:nvPr/>
            </p:nvSpPr>
            <p:spPr>
              <a:xfrm>
                <a:off x="659719" y="4512785"/>
                <a:ext cx="3815980" cy="15681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𝑡</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𝐶</m:t>
                                  </m:r>
                                </m:num>
                                <m:den>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r>
                                <a:rPr lang="zh-CN" altLang="en-US" i="1">
                                  <a:latin typeface="Cambria Math" panose="02040503050406030204" pitchFamily="18" charset="0"/>
                                </a:rPr>
                                <m:t>𝑟𝑆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0">
                                  <a:latin typeface="Cambria Math" panose="02040503050406030204" pitchFamily="18" charset="0"/>
                                </a:rPr>
                                <m:t>−</m:t>
                              </m:r>
                              <m:r>
                                <a:rPr lang="zh-CN" altLang="en-US" i="1">
                                  <a:latin typeface="Cambria Math" panose="02040503050406030204" pitchFamily="18" charset="0"/>
                                </a:rPr>
                                <m:t>𝑟𝐶</m:t>
                              </m:r>
                              <m:r>
                                <a:rPr lang="zh-CN" altLang="en-US" i="0">
                                  <a:latin typeface="Cambria Math" panose="02040503050406030204" pitchFamily="18" charset="0"/>
                                </a:rPr>
                                <m:t>=0</m:t>
                              </m:r>
                            </m:e>
                            <m:e>
                              <m:r>
                                <a:rPr lang="zh-CN" altLang="en-US" i="0">
                                  <a:latin typeface="Cambria Math" panose="02040503050406030204" pitchFamily="18" charset="0"/>
                                </a:rPr>
                                <m:t>&amp;</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𝐶</m:t>
                                  </m:r>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m:t>
                                  </m:r>
                                  <m:r>
                                    <a:rPr lang="zh-CN" altLang="en-US" i="1">
                                      <a:latin typeface="Cambria Math" panose="02040503050406030204" pitchFamily="18" charset="0"/>
                                    </a:rPr>
                                    <m:t>𝑚𝑎𝑥</m:t>
                                  </m:r>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en-US" altLang="zh-CN" i="1" smtClean="0">
                                      <a:latin typeface="Cambria Math" panose="02040503050406030204" pitchFamily="18" charset="0"/>
                                    </a:rPr>
                                    <m:t>𝐾</m:t>
                                  </m:r>
                                  <m:r>
                                    <a:rPr lang="zh-CN" altLang="en-US" i="0">
                                      <a:latin typeface="Cambria Math" panose="02040503050406030204" pitchFamily="18" charset="0"/>
                                    </a:rPr>
                                    <m:t>,0</m:t>
                                  </m:r>
                                </m:e>
                              </m:d>
                            </m:e>
                            <m:e>
                              <m:r>
                                <a:rPr lang="zh-CN" altLang="en-US" i="0">
                                  <a:latin typeface="Cambria Math" panose="02040503050406030204" pitchFamily="18" charset="0"/>
                                </a:rPr>
                                <m:t>&amp;</m:t>
                              </m:r>
                              <m:r>
                                <a:rPr lang="zh-CN" altLang="en-US" i="1">
                                  <a:latin typeface="Cambria Math" panose="02040503050406030204" pitchFamily="18" charset="0"/>
                                </a:rPr>
                                <m:t>𝐶</m:t>
                              </m:r>
                              <m:r>
                                <a:rPr lang="zh-CN" altLang="en-US" i="0">
                                  <a:latin typeface="Cambria Math" panose="02040503050406030204" pitchFamily="18" charset="0"/>
                                </a:rPr>
                                <m:t>(0,</m:t>
                              </m:r>
                              <m:r>
                                <a:rPr lang="zh-CN" altLang="en-US" i="1">
                                  <a:latin typeface="Cambria Math" panose="02040503050406030204" pitchFamily="18" charset="0"/>
                                </a:rPr>
                                <m:t>𝑡</m:t>
                              </m:r>
                              <m:r>
                                <a:rPr lang="zh-CN" altLang="en-US" i="0">
                                  <a:latin typeface="Cambria Math" panose="02040503050406030204" pitchFamily="18" charset="0"/>
                                </a:rPr>
                                <m:t>)=0</m:t>
                              </m:r>
                            </m:e>
                            <m:e>
                              <m:r>
                                <a:rPr lang="zh-CN" altLang="en-US" i="0">
                                  <a:latin typeface="Cambria Math" panose="02040503050406030204" pitchFamily="18" charset="0"/>
                                </a:rPr>
                                <m:t>&amp;</m:t>
                              </m:r>
                              <m:r>
                                <a:rPr lang="zh-CN" altLang="en-US" i="1">
                                  <a:latin typeface="Cambria Math" panose="02040503050406030204" pitchFamily="18" charset="0"/>
                                </a:rPr>
                                <m:t>𝐶</m:t>
                              </m:r>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𝑆</m:t>
                              </m:r>
                              <m:r>
                                <m:rPr>
                                  <m:nor/>
                                </m:rPr>
                                <a:rPr lang="zh-CN" altLang="en-US" i="1">
                                  <a:latin typeface="Cambria Math" panose="02040503050406030204" pitchFamily="18" charset="0"/>
                                </a:rPr>
                                <m:t> </m:t>
                              </m:r>
                              <m:r>
                                <m:rPr>
                                  <m:nor/>
                                </m:rPr>
                                <a:rPr lang="zh-CN" altLang="en-US" i="1">
                                  <a:latin typeface="Cambria Math" panose="02040503050406030204" pitchFamily="18" charset="0"/>
                                </a:rPr>
                                <m:t>as</m:t>
                              </m:r>
                              <m:r>
                                <m:rPr>
                                  <m:nor/>
                                </m:rPr>
                                <a:rPr lang="zh-CN" altLang="en-US" i="1">
                                  <a:latin typeface="Cambria Math" panose="02040503050406030204" pitchFamily="18" charset="0"/>
                                </a:rPr>
                                <m:t> </m:t>
                              </m:r>
                              <m:r>
                                <a:rPr lang="zh-CN" altLang="en-US" i="1">
                                  <a:latin typeface="Cambria Math" panose="02040503050406030204" pitchFamily="18" charset="0"/>
                                </a:rPr>
                                <m:t>𝑆</m:t>
                              </m:r>
                              <m:r>
                                <a:rPr lang="zh-CN" altLang="en-US" i="0">
                                  <a:latin typeface="Cambria Math" panose="02040503050406030204" pitchFamily="18" charset="0"/>
                                </a:rPr>
                                <m:t>→∞</m:t>
                              </m:r>
                            </m:e>
                          </m:eqArr>
                        </m:e>
                      </m:d>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659719" y="4512785"/>
                <a:ext cx="3815980" cy="1568186"/>
              </a:xfrm>
              <a:prstGeom prst="rect">
                <a:avLst/>
              </a:prstGeom>
              <a:blipFill>
                <a:blip r:embed="rId4"/>
                <a:stretch>
                  <a:fillRect/>
                </a:stretch>
              </a:blipFill>
            </p:spPr>
            <p:txBody>
              <a:bodyPr/>
              <a:lstStyle/>
              <a:p>
                <a:r>
                  <a:rPr lang="zh-CN" altLang="en-US">
                    <a:noFill/>
                  </a:rPr>
                  <a:t> </a:t>
                </a:r>
              </a:p>
            </p:txBody>
          </p:sp>
        </mc:Fallback>
      </mc:AlternateContent>
      <p:sp>
        <p:nvSpPr>
          <p:cNvPr id="20" name="文本框 19"/>
          <p:cNvSpPr txBox="1"/>
          <p:nvPr/>
        </p:nvSpPr>
        <p:spPr>
          <a:xfrm>
            <a:off x="348095" y="1452712"/>
            <a:ext cx="11541125" cy="1633781"/>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spcAft>
                <a:spcPts val="50"/>
              </a:spcAft>
              <a:buClrTx/>
              <a:buSzTx/>
              <a:defRPr/>
            </a:pPr>
            <a:r>
              <a:rPr kumimoji="0" lang="zh-CN" altLang="en-US" sz="1600" b="0" i="0" u="none" strike="noStrike" kern="1200" cap="none" spc="0" normalizeH="0" baseline="0" noProof="0" dirty="0">
                <a:ln>
                  <a:noFill/>
                </a:ln>
                <a:solidFill>
                  <a:prstClr val="black"/>
                </a:solidFill>
                <a:effectLst/>
                <a:uLnTx/>
                <a:uFillTx/>
                <a:cs typeface="+mn-ea"/>
                <a:sym typeface="+mn-lt"/>
              </a:rPr>
              <a:t>第三步：根据无套利定价，无风险投资组合的收益率必然等于无风险收益率</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R="0" lvl="0" algn="l" defTabSz="914400" rtl="0" eaLnBrk="1" fontAlgn="auto" latinLnBrk="0" hangingPunct="1">
              <a:spcAft>
                <a:spcPts val="50"/>
              </a:spcAft>
              <a:buClrTx/>
              <a:buSzTx/>
              <a:defRPr/>
            </a:pPr>
            <a:endParaRPr lang="en-US" altLang="zh-CN" sz="1600" dirty="0">
              <a:solidFill>
                <a:prstClr val="black"/>
              </a:solidFill>
              <a:cs typeface="+mn-ea"/>
              <a:sym typeface="+mn-lt"/>
            </a:endParaRPr>
          </a:p>
          <a:p>
            <a:pPr marR="0" lvl="0" algn="l" defTabSz="914400" rtl="0" eaLnBrk="1" fontAlgn="auto" latinLnBrk="0" hangingPunct="1">
              <a:spcAft>
                <a:spcPts val="50"/>
              </a:spcAft>
              <a:buClrTx/>
              <a:buSzTx/>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R="0" lvl="0" algn="l" defTabSz="914400" rtl="0" eaLnBrk="1" fontAlgn="auto" latinLnBrk="0" hangingPunct="1">
              <a:spcAft>
                <a:spcPts val="50"/>
              </a:spcAft>
              <a:buClrTx/>
              <a:buSzTx/>
              <a:defRPr/>
            </a:pPr>
            <a:endParaRPr lang="en-US" altLang="zh-CN" sz="1600" dirty="0">
              <a:solidFill>
                <a:prstClr val="black"/>
              </a:solidFill>
              <a:cs typeface="+mn-ea"/>
              <a:sym typeface="+mn-lt"/>
            </a:endParaRPr>
          </a:p>
          <a:p>
            <a:pPr marR="0" lvl="0" algn="l" defTabSz="914400" rtl="0" eaLnBrk="1" fontAlgn="auto" latinLnBrk="0" hangingPunct="1">
              <a:spcAft>
                <a:spcPts val="50"/>
              </a:spcAft>
              <a:buClrTx/>
              <a:buSzTx/>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R="0" lvl="0" algn="l" defTabSz="914400" rtl="0" eaLnBrk="1" fontAlgn="auto" latinLnBrk="0" hangingPunct="1">
              <a:spcAft>
                <a:spcPts val="50"/>
              </a:spcAft>
              <a:buClrTx/>
              <a:buSzTx/>
              <a:defRPr/>
            </a:pPr>
            <a:endParaRPr lang="en-US" altLang="zh-CN" sz="1600" dirty="0">
              <a:solidFill>
                <a:prstClr val="black"/>
              </a:solidFill>
              <a:cs typeface="+mn-ea"/>
              <a:sym typeface="+mn-lt"/>
            </a:endParaRPr>
          </a:p>
        </p:txBody>
      </p:sp>
      <p:sp>
        <p:nvSpPr>
          <p:cNvPr id="25" name="右大括号 24"/>
          <p:cNvSpPr/>
          <p:nvPr/>
        </p:nvSpPr>
        <p:spPr>
          <a:xfrm>
            <a:off x="5177699" y="2092962"/>
            <a:ext cx="166972" cy="819685"/>
          </a:xfrm>
          <a:prstGeom prst="rightBrace">
            <a:avLst/>
          </a:prstGeom>
          <a:ln w="28575">
            <a:solidFill>
              <a:schemeClr val="tx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dirty="0">
              <a:latin typeface="+mj-lt"/>
            </a:endParaRPr>
          </a:p>
        </p:txBody>
      </p:sp>
      <mc:AlternateContent xmlns:mc="http://schemas.openxmlformats.org/markup-compatibility/2006" xmlns:a14="http://schemas.microsoft.com/office/drawing/2010/main">
        <mc:Choice Requires="a14">
          <p:sp>
            <p:nvSpPr>
              <p:cNvPr id="26" name="矩形 25"/>
              <p:cNvSpPr/>
              <p:nvPr/>
            </p:nvSpPr>
            <p:spPr>
              <a:xfrm>
                <a:off x="5789258" y="4512785"/>
                <a:ext cx="3746410"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𝐶</m:t>
                      </m:r>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𝑆𝑁</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0">
                                  <a:latin typeface="Cambria Math" panose="02040503050406030204" pitchFamily="18" charset="0"/>
                                </a:rPr>
                                <m:t>1</m:t>
                              </m:r>
                            </m:sub>
                          </m:sSub>
                        </m:e>
                      </m:d>
                      <m:r>
                        <a:rPr lang="zh-CN" altLang="en-US" i="0">
                          <a:latin typeface="Cambria Math" panose="02040503050406030204" pitchFamily="18" charset="0"/>
                        </a:rPr>
                        <m:t>−</m:t>
                      </m:r>
                      <m:r>
                        <a:rPr lang="en-US" altLang="zh-CN" i="1" smtClean="0">
                          <a:latin typeface="Cambria Math" panose="02040503050406030204" pitchFamily="18" charset="0"/>
                        </a:rPr>
                        <m:t>𝐾</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𝑟</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m:t>
                              </m:r>
                              <m:r>
                                <a:rPr lang="zh-CN" altLang="en-US" i="1">
                                  <a:latin typeface="Cambria Math" panose="02040503050406030204" pitchFamily="18" charset="0"/>
                                </a:rPr>
                                <m:t>𝑡</m:t>
                              </m:r>
                            </m:e>
                          </m:d>
                        </m:sup>
                      </m:sSup>
                      <m:r>
                        <a:rPr lang="zh-CN" altLang="en-US" i="1">
                          <a:latin typeface="Cambria Math" panose="02040503050406030204" pitchFamily="18" charset="0"/>
                        </a:rPr>
                        <m:t>𝑁</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0">
                                  <a:latin typeface="Cambria Math" panose="02040503050406030204" pitchFamily="18" charset="0"/>
                                </a:rPr>
                                <m:t>2</m:t>
                              </m:r>
                            </m:sub>
                          </m:sSub>
                        </m:e>
                      </m:d>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5789258" y="4512785"/>
                <a:ext cx="3746410" cy="387927"/>
              </a:xfrm>
              <a:prstGeom prst="rect">
                <a:avLst/>
              </a:prstGeom>
              <a:blipFill>
                <a:blip r:embed="rId5"/>
                <a:stretch>
                  <a:fillRect t="-84375" b="-101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576821" y="5116055"/>
                <a:ext cx="3872887" cy="10633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400" i="1">
                              <a:latin typeface="Cambria Math" panose="02040503050406030204" pitchFamily="18" charset="0"/>
                            </a:rPr>
                          </m:ctrlPr>
                        </m:dPr>
                        <m:e>
                          <m:eqArr>
                            <m:eqArrPr>
                              <m:ctrlPr>
                                <a:rPr lang="zh-CN" altLang="en-US" sz="1400" i="1">
                                  <a:latin typeface="Cambria Math" panose="02040503050406030204" pitchFamily="18" charset="0"/>
                                </a:rPr>
                              </m:ctrlPr>
                            </m:eqArrPr>
                            <m:e>
                              <m:r>
                                <a:rPr lang="zh-CN" altLang="en-US" sz="1400">
                                  <a:latin typeface="Cambria Math" panose="02040503050406030204" pitchFamily="18" charset="0"/>
                                </a:rPr>
                                <m:t>&amp;</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0">
                                      <a:latin typeface="Cambria Math" panose="02040503050406030204" pitchFamily="18" charset="0"/>
                                    </a:rPr>
                                    <m:t>1</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d>
                                    <m:dPr>
                                      <m:begChr m:val=""/>
                                      <m:ctrlPr>
                                        <a:rPr lang="zh-CN" altLang="en-US" sz="1400" i="1">
                                          <a:latin typeface="Cambria Math" panose="02040503050406030204" pitchFamily="18" charset="0"/>
                                        </a:rPr>
                                      </m:ctrlPr>
                                    </m:dPr>
                                    <m:e>
                                      <m:r>
                                        <m:rPr>
                                          <m:sty m:val="p"/>
                                        </m:rPr>
                                        <a:rPr lang="zh-CN" altLang="en-US" sz="1400" i="0">
                                          <a:latin typeface="Cambria Math" panose="02040503050406030204" pitchFamily="18" charset="0"/>
                                        </a:rPr>
                                        <m:t>lo</m:t>
                                      </m:r>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g</m:t>
                                          </m:r>
                                        </m:fName>
                                        <m:e>
                                          <m:r>
                                            <a:rPr lang="zh-CN" altLang="en-US" sz="1400" i="0">
                                              <a:latin typeface="Cambria Math" panose="02040503050406030204" pitchFamily="18" charset="0"/>
                                            </a:rPr>
                                            <m:t>(</m:t>
                                          </m:r>
                                        </m:e>
                                      </m:func>
                                      <m:f>
                                        <m:fPr>
                                          <m:type m:val="lin"/>
                                          <m:ctrlPr>
                                            <a:rPr lang="zh-CN" altLang="en-US" sz="1400" i="1" smtClean="0">
                                              <a:latin typeface="Cambria Math" panose="02040503050406030204" pitchFamily="18" charset="0"/>
                                            </a:rPr>
                                          </m:ctrlPr>
                                        </m:fPr>
                                        <m:num>
                                          <m:r>
                                            <a:rPr lang="zh-CN" altLang="en-US" sz="1400" i="1">
                                              <a:latin typeface="Cambria Math" panose="02040503050406030204" pitchFamily="18" charset="0"/>
                                            </a:rPr>
                                            <m:t>𝑆</m:t>
                                          </m:r>
                                        </m:num>
                                        <m:den>
                                          <m:r>
                                            <a:rPr lang="en-US" altLang="zh-CN" sz="1400" i="1" smtClean="0">
                                              <a:latin typeface="Cambria Math" panose="02040503050406030204" pitchFamily="18" charset="0"/>
                                            </a:rPr>
                                            <m:t>𝐾</m:t>
                                          </m:r>
                                        </m:den>
                                      </m:f>
                                      <m:r>
                                        <a:rPr lang="zh-CN" altLang="en-US" sz="1400" i="1">
                                          <a:latin typeface="Cambria Math" panose="02040503050406030204" pitchFamily="18" charset="0"/>
                                        </a:rPr>
                                        <m:t>)</m:t>
                                      </m:r>
                                      <m:r>
                                        <a:rPr lang="zh-CN" altLang="en-US" sz="1400" i="0">
                                          <a:latin typeface="Cambria Math" panose="02040503050406030204" pitchFamily="18" charset="0"/>
                                        </a:rPr>
                                        <m:t>+</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𝑟</m:t>
                                          </m: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0">
                                                  <a:latin typeface="Cambria Math" panose="02040503050406030204" pitchFamily="18" charset="0"/>
                                                </a:rPr>
                                                <m:t>2</m:t>
                                              </m:r>
                                            </m:den>
                                          </m:f>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𝜎</m:t>
                                              </m:r>
                                            </m:e>
                                            <m:sup>
                                              <m:r>
                                                <a:rPr lang="zh-CN" altLang="en-US" sz="1400" i="0">
                                                  <a:latin typeface="Cambria Math" panose="02040503050406030204" pitchFamily="18" charset="0"/>
                                                </a:rPr>
                                                <m:t>2</m:t>
                                              </m:r>
                                            </m:sup>
                                          </m:sSup>
                                        </m:e>
                                      </m:d>
                                      <m:r>
                                        <a:rPr lang="zh-CN" altLang="en-US" sz="1400" i="0">
                                          <a:latin typeface="Cambria Math" panose="02040503050406030204" pitchFamily="18" charset="0"/>
                                        </a:rPr>
                                        <m:t>(</m:t>
                                      </m:r>
                                      <m:r>
                                        <a:rPr lang="zh-CN" altLang="en-US" sz="1400" i="1">
                                          <a:latin typeface="Cambria Math" panose="02040503050406030204" pitchFamily="18" charset="0"/>
                                        </a:rPr>
                                        <m:t>𝑇</m:t>
                                      </m:r>
                                      <m:r>
                                        <a:rPr lang="zh-CN" altLang="en-US" sz="1400" i="0">
                                          <a:latin typeface="Cambria Math" panose="02040503050406030204" pitchFamily="18" charset="0"/>
                                        </a:rPr>
                                        <m:t>−</m:t>
                                      </m:r>
                                      <m:r>
                                        <a:rPr lang="zh-CN" altLang="en-US" sz="1400" i="1">
                                          <a:latin typeface="Cambria Math" panose="02040503050406030204" pitchFamily="18" charset="0"/>
                                        </a:rPr>
                                        <m:t>𝑡</m:t>
                                      </m:r>
                                    </m:e>
                                  </m:d>
                                </m:num>
                                <m:den>
                                  <m:r>
                                    <a:rPr lang="zh-CN" altLang="en-US" sz="1400" i="1">
                                      <a:latin typeface="Cambria Math" panose="02040503050406030204" pitchFamily="18" charset="0"/>
                                    </a:rPr>
                                    <m:t>𝜎</m:t>
                                  </m:r>
                                  <m:rad>
                                    <m:radPr>
                                      <m:degHide m:val="on"/>
                                      <m:ctrlPr>
                                        <a:rPr lang="zh-CN" altLang="en-US" sz="1400" i="1">
                                          <a:latin typeface="Cambria Math" panose="02040503050406030204" pitchFamily="18" charset="0"/>
                                        </a:rPr>
                                      </m:ctrlPr>
                                    </m:radPr>
                                    <m:deg/>
                                    <m:e>
                                      <m:r>
                                        <a:rPr lang="zh-CN" altLang="en-US" sz="1400" i="1">
                                          <a:latin typeface="Cambria Math" panose="02040503050406030204" pitchFamily="18" charset="0"/>
                                        </a:rPr>
                                        <m:t>𝑇</m:t>
                                      </m:r>
                                      <m:r>
                                        <a:rPr lang="zh-CN" altLang="en-US" sz="1400" i="0">
                                          <a:latin typeface="Cambria Math" panose="02040503050406030204" pitchFamily="18" charset="0"/>
                                        </a:rPr>
                                        <m:t>−</m:t>
                                      </m:r>
                                      <m:r>
                                        <a:rPr lang="zh-CN" altLang="en-US" sz="1400" i="1">
                                          <a:latin typeface="Cambria Math" panose="02040503050406030204" pitchFamily="18" charset="0"/>
                                        </a:rPr>
                                        <m:t>𝑡</m:t>
                                      </m:r>
                                    </m:e>
                                  </m:rad>
                                </m:den>
                              </m:f>
                            </m:e>
                            <m:e>
                              <m:r>
                                <a:rPr lang="zh-CN" altLang="en-US" sz="1400" i="0">
                                  <a:latin typeface="Cambria Math" panose="02040503050406030204" pitchFamily="18" charset="0"/>
                                </a:rPr>
                                <m:t>&amp;</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0">
                                      <a:latin typeface="Cambria Math" panose="02040503050406030204" pitchFamily="18" charset="0"/>
                                    </a:rPr>
                                    <m:t>2</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a:rPr lang="zh-CN" altLang="en-US" sz="1400" i="0">
                                      <a:latin typeface="Cambria Math" panose="02040503050406030204" pitchFamily="18" charset="0"/>
                                    </a:rPr>
                                    <m:t>1</m:t>
                                  </m:r>
                                </m:sub>
                              </m:sSub>
                              <m:r>
                                <a:rPr lang="zh-CN" altLang="en-US" sz="1400" i="0">
                                  <a:latin typeface="Cambria Math" panose="02040503050406030204" pitchFamily="18" charset="0"/>
                                </a:rPr>
                                <m:t>−</m:t>
                              </m:r>
                              <m:r>
                                <a:rPr lang="zh-CN" altLang="en-US" sz="1400" i="1">
                                  <a:latin typeface="Cambria Math" panose="02040503050406030204" pitchFamily="18" charset="0"/>
                                </a:rPr>
                                <m:t>𝜎</m:t>
                              </m:r>
                              <m:rad>
                                <m:radPr>
                                  <m:degHide m:val="on"/>
                                  <m:ctrlPr>
                                    <a:rPr lang="zh-CN" altLang="en-US" sz="1400" i="1">
                                      <a:latin typeface="Cambria Math" panose="02040503050406030204" pitchFamily="18" charset="0"/>
                                    </a:rPr>
                                  </m:ctrlPr>
                                </m:radPr>
                                <m:deg/>
                                <m:e>
                                  <m:r>
                                    <a:rPr lang="zh-CN" altLang="en-US" sz="1400" i="1">
                                      <a:latin typeface="Cambria Math" panose="02040503050406030204" pitchFamily="18" charset="0"/>
                                    </a:rPr>
                                    <m:t>𝑇</m:t>
                                  </m:r>
                                  <m:r>
                                    <a:rPr lang="zh-CN" altLang="en-US" sz="1400" i="0">
                                      <a:latin typeface="Cambria Math" panose="02040503050406030204" pitchFamily="18" charset="0"/>
                                    </a:rPr>
                                    <m:t>−</m:t>
                                  </m:r>
                                  <m:r>
                                    <a:rPr lang="zh-CN" altLang="en-US" sz="1400" i="1">
                                      <a:latin typeface="Cambria Math" panose="02040503050406030204" pitchFamily="18" charset="0"/>
                                    </a:rPr>
                                    <m:t>𝑡</m:t>
                                  </m:r>
                                </m:e>
                              </m:rad>
                            </m:e>
                          </m:eqArr>
                        </m:e>
                      </m:d>
                    </m:oMath>
                  </m:oMathPara>
                </a14:m>
                <a:endParaRPr lang="zh-CN" altLang="en-US" sz="1400" dirty="0"/>
              </a:p>
            </p:txBody>
          </p:sp>
        </mc:Choice>
        <mc:Fallback xmlns="">
          <p:sp>
            <p:nvSpPr>
              <p:cNvPr id="28" name="矩形 27"/>
              <p:cNvSpPr>
                <a:spLocks noRot="1" noChangeAspect="1" noMove="1" noResize="1" noEditPoints="1" noAdjustHandles="1" noChangeArrowheads="1" noChangeShapeType="1" noTextEdit="1"/>
              </p:cNvSpPr>
              <p:nvPr/>
            </p:nvSpPr>
            <p:spPr>
              <a:xfrm>
                <a:off x="5576821" y="5116055"/>
                <a:ext cx="3872887" cy="106336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549472" y="1961233"/>
                <a:ext cx="3216842" cy="9514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a:rPr lang="zh-CN" altLang="en-US" i="1">
                              <a:latin typeface="Cambria Math" panose="02040503050406030204" pitchFamily="18" charset="0"/>
                            </a:rPr>
                            <m:t>𝛥</m:t>
                          </m:r>
                          <m:r>
                            <a:rPr lang="zh-CN" altLang="en-US" i="1">
                              <a:latin typeface="Cambria Math" panose="02040503050406030204" pitchFamily="18" charset="0"/>
                            </a:rPr>
                            <m:t>𝑃</m:t>
                          </m:r>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𝑡</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𝐶</m:t>
                                  </m:r>
                                </m:num>
                                <m:den>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e>
                          </m:d>
                          <m:r>
                            <a:rPr lang="zh-CN" altLang="en-US" i="1">
                              <a:latin typeface="Cambria Math" panose="02040503050406030204" pitchFamily="18" charset="0"/>
                            </a:rPr>
                            <m:t>𝛥</m:t>
                          </m:r>
                          <m:r>
                            <a:rPr lang="zh-CN" altLang="en-US" i="1">
                              <a:latin typeface="Cambria Math" panose="02040503050406030204" pitchFamily="18" charset="0"/>
                            </a:rPr>
                            <m:t>𝑡</m:t>
                          </m:r>
                        </m:e>
                        <m:e>
                          <m:r>
                            <a:rPr lang="zh-CN" altLang="en-US" i="0">
                              <a:latin typeface="Cambria Math" panose="02040503050406030204" pitchFamily="18" charset="0"/>
                            </a:rPr>
                            <m:t>&amp;</m:t>
                          </m:r>
                          <m:r>
                            <a:rPr lang="zh-CN" altLang="en-US" i="1">
                              <a:latin typeface="Cambria Math" panose="02040503050406030204" pitchFamily="18" charset="0"/>
                            </a:rPr>
                            <m:t>𝛥</m:t>
                          </m:r>
                          <m:r>
                            <a:rPr lang="zh-CN" altLang="en-US" i="1">
                              <a:latin typeface="Cambria Math" panose="02040503050406030204" pitchFamily="18" charset="0"/>
                            </a:rPr>
                            <m:t>𝑃</m:t>
                          </m:r>
                          <m:r>
                            <a:rPr lang="zh-CN" altLang="en-US" i="0">
                              <a:latin typeface="Cambria Math" panose="02040503050406030204" pitchFamily="18" charset="0"/>
                            </a:rPr>
                            <m:t>=</m:t>
                          </m:r>
                          <m:r>
                            <a:rPr lang="zh-CN" altLang="en-US" i="1">
                              <a:latin typeface="Cambria Math" panose="02040503050406030204" pitchFamily="18" charset="0"/>
                            </a:rPr>
                            <m:t>𝑟𝑃</m:t>
                          </m:r>
                          <m:r>
                            <a:rPr lang="zh-CN" altLang="en-US" i="1">
                              <a:latin typeface="Cambria Math" panose="02040503050406030204" pitchFamily="18" charset="0"/>
                            </a:rPr>
                            <m:t>𝛥</m:t>
                          </m:r>
                          <m:r>
                            <a:rPr lang="zh-CN" altLang="en-US" i="1">
                              <a:latin typeface="Cambria Math" panose="02040503050406030204" pitchFamily="18" charset="0"/>
                            </a:rPr>
                            <m:t>𝑡</m:t>
                          </m:r>
                        </m:e>
                      </m:eqAr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549472" y="1961233"/>
                <a:ext cx="3216842" cy="951414"/>
              </a:xfrm>
              <a:prstGeom prst="rect">
                <a:avLst/>
              </a:prstGeom>
              <a:blipFill rotWithShape="1">
                <a:blip r:embed="rId7"/>
                <a:stretch>
                  <a:fillRect l="-2" t="-37" b="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838138" y="2178708"/>
                <a:ext cx="3254031"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𝑡</m:t>
                          </m:r>
                        </m:den>
                      </m:f>
                      <m:r>
                        <a:rPr lang="zh-CN" altLang="en-US" i="0">
                          <a:latin typeface="Cambria Math" panose="02040503050406030204" pitchFamily="18" charset="0"/>
                        </a:rPr>
                        <m:t>+</m:t>
                      </m:r>
                      <m:r>
                        <a:rPr lang="zh-CN" altLang="en-US" i="1">
                          <a:latin typeface="Cambria Math" panose="02040503050406030204" pitchFamily="18" charset="0"/>
                        </a:rPr>
                        <m:t>𝑟𝑆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𝐶</m:t>
                          </m:r>
                        </m:num>
                        <m:den>
                          <m:r>
                            <a:rPr lang="zh-CN" altLang="en-US" i="0">
                              <a:latin typeface="Cambria Math" panose="02040503050406030204" pitchFamily="18" charset="0"/>
                            </a:rPr>
                            <m:t>𝜕</m:t>
                          </m:r>
                          <m:r>
                            <a:rPr lang="zh-CN" altLang="en-US" i="1">
                              <a:latin typeface="Cambria Math" panose="02040503050406030204" pitchFamily="18" charset="0"/>
                            </a:rPr>
                            <m:t>𝑆</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𝐶</m:t>
                          </m:r>
                        </m:num>
                        <m:den>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r>
                        <a:rPr lang="zh-CN" altLang="en-US" i="1">
                          <a:latin typeface="Cambria Math" panose="02040503050406030204" pitchFamily="18" charset="0"/>
                        </a:rPr>
                        <m:t>𝑟𝐶</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838138" y="2178708"/>
                <a:ext cx="3254031" cy="648191"/>
              </a:xfrm>
              <a:prstGeom prst="rect">
                <a:avLst/>
              </a:prstGeom>
              <a:blipFill rotWithShape="1">
                <a:blip r:embed="rId8"/>
                <a:stretch>
                  <a:fillRect l="-18" t="-4" r="7" b="79"/>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——Black-Scholes-</a:t>
            </a:r>
            <a:r>
              <a:rPr lang="en-US" altLang="zh-CN" dirty="0" err="1">
                <a:latin typeface="+mn-lt"/>
                <a:ea typeface="+mn-ea"/>
                <a:cs typeface="+mn-ea"/>
                <a:sym typeface="+mn-lt"/>
              </a:rPr>
              <a:t>Metron</a:t>
            </a:r>
            <a:r>
              <a:rPr lang="en-US" altLang="zh-CN" dirty="0">
                <a:latin typeface="+mn-lt"/>
                <a:ea typeface="+mn-ea"/>
                <a:cs typeface="+mn-ea"/>
                <a:sym typeface="+mn-lt"/>
              </a:rPr>
              <a:t> Model</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47</a:t>
            </a:fld>
            <a:endParaRPr lang="zh-CN" altLang="en-US" dirty="0"/>
          </a:p>
        </p:txBody>
      </p:sp>
      <p:sp>
        <p:nvSpPr>
          <p:cNvPr id="13" name="文本框 12"/>
          <p:cNvSpPr txBox="1"/>
          <p:nvPr/>
        </p:nvSpPr>
        <p:spPr>
          <a:xfrm>
            <a:off x="347980" y="1056005"/>
            <a:ext cx="2905760" cy="368300"/>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lang="en-US" altLang="zh-CN" dirty="0">
                <a:solidFill>
                  <a:prstClr val="white"/>
                </a:solidFill>
                <a:cs typeface="+mn-ea"/>
                <a:sym typeface="+mn-lt"/>
              </a:rPr>
              <a:t>I</a:t>
            </a:r>
            <a:r>
              <a:rPr kumimoji="0" lang="en-US" altLang="zh-CN" sz="1800" b="0" i="0" u="none" strike="noStrike" kern="1200" cap="none" spc="0" normalizeH="0" baseline="0" noProof="0" dirty="0" err="1">
                <a:ln>
                  <a:noFill/>
                </a:ln>
                <a:solidFill>
                  <a:prstClr val="white"/>
                </a:solidFill>
                <a:effectLst/>
                <a:uLnTx/>
                <a:uFillTx/>
                <a:cs typeface="+mn-ea"/>
                <a:sym typeface="+mn-lt"/>
              </a:rPr>
              <a:t>nterpret</a:t>
            </a:r>
            <a:r>
              <a:rPr kumimoji="0" lang="en-US" altLang="zh-CN" sz="1800" b="0" i="0" u="none" strike="noStrike" kern="1200" cap="none" spc="0" normalizeH="0" baseline="0" noProof="0" dirty="0">
                <a:ln>
                  <a:noFill/>
                </a:ln>
                <a:solidFill>
                  <a:prstClr val="white"/>
                </a:solidFill>
                <a:effectLst/>
                <a:uLnTx/>
                <a:uFillTx/>
                <a:cs typeface="+mn-ea"/>
                <a:sym typeface="+mn-lt"/>
              </a:rPr>
              <a:t> BSM Formula</a:t>
            </a:r>
          </a:p>
        </p:txBody>
      </p:sp>
      <p:sp>
        <p:nvSpPr>
          <p:cNvPr id="17" name="文本框 16"/>
          <p:cNvSpPr txBox="1"/>
          <p:nvPr/>
        </p:nvSpPr>
        <p:spPr>
          <a:xfrm>
            <a:off x="347980" y="3467557"/>
            <a:ext cx="11531600" cy="3369310"/>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cs typeface="+mn-ea"/>
                <a:sym typeface="+mn-lt"/>
              </a:rPr>
              <a:t>历史波动率的计算公式：</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cs typeface="+mn-ea"/>
              <a:sym typeface="+mn-lt"/>
            </a:endParaRPr>
          </a:p>
          <a:p>
            <a:pPr>
              <a:spcAft>
                <a:spcPts val="50"/>
              </a:spcAft>
              <a:defRPr/>
            </a:pP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估计方法：</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直接使用历史波动率</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基于历史波动率的滑动平均法、指数加权滑动平均法、</a:t>
            </a:r>
            <a:r>
              <a:rPr lang="en-US" altLang="zh-CN" sz="1600" dirty="0" err="1">
                <a:solidFill>
                  <a:prstClr val="black"/>
                </a:solidFill>
                <a:cs typeface="+mn-ea"/>
                <a:sym typeface="+mn-lt"/>
              </a:rPr>
              <a:t>GARCH</a:t>
            </a:r>
            <a:r>
              <a:rPr lang="en-US" altLang="zh-CN" sz="1600" dirty="0">
                <a:solidFill>
                  <a:prstClr val="black"/>
                </a:solidFill>
                <a:cs typeface="+mn-ea"/>
                <a:sym typeface="+mn-lt"/>
              </a:rPr>
              <a:t> model</a:t>
            </a:r>
          </a:p>
          <a:p>
            <a:pPr marL="800100" lvl="1" indent="-342900">
              <a:spcAft>
                <a:spcPts val="50"/>
              </a:spcAft>
              <a:buFont typeface="Arial" panose="020B0604020202020204" pitchFamily="34" charset="0"/>
              <a:buChar char="•"/>
              <a:defRPr/>
            </a:pPr>
            <a:r>
              <a:rPr lang="zh-CN" altLang="en-US" sz="1600" dirty="0">
                <a:solidFill>
                  <a:prstClr val="black"/>
                </a:solidFill>
                <a:cs typeface="+mn-ea"/>
                <a:sym typeface="+mn-lt"/>
              </a:rPr>
              <a:t>使用股票价格序列与成交量序列，构建特征工程，预测未来波动率</a:t>
            </a:r>
            <a:endParaRPr lang="en-US" altLang="zh-CN" sz="16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dirty="0">
                <a:solidFill>
                  <a:prstClr val="black"/>
                </a:solidFill>
                <a:cs typeface="+mn-ea"/>
                <a:sym typeface="+mn-lt"/>
              </a:rPr>
              <a:t>场外期权定价需要预测当前至到期整段时间内的波动率，而场内期权则需要预测隐含波动率</a:t>
            </a:r>
            <a:endParaRPr lang="en-US" altLang="zh-CN" sz="1600" dirty="0">
              <a:solidFill>
                <a:prstClr val="black"/>
              </a:solidFill>
              <a:cs typeface="+mn-ea"/>
              <a:sym typeface="+mn-lt"/>
            </a:endParaRPr>
          </a:p>
          <a:p>
            <a:pPr marL="800100" lvl="1" indent="-342900">
              <a:spcAft>
                <a:spcPts val="50"/>
              </a:spcAft>
              <a:buFont typeface="Arial" panose="020B0604020202020204" pitchFamily="34" charset="0"/>
              <a:buChar char="•"/>
              <a:defRPr/>
            </a:pPr>
            <a:endParaRPr lang="en-US" altLang="zh-CN" sz="1600" dirty="0">
              <a:solidFill>
                <a:prstClr val="black"/>
              </a:solidFill>
              <a:cs typeface="+mn-ea"/>
              <a:sym typeface="+mn-lt"/>
            </a:endParaRPr>
          </a:p>
        </p:txBody>
      </p:sp>
      <p:sp>
        <p:nvSpPr>
          <p:cNvPr id="18" name="文本框 17"/>
          <p:cNvSpPr txBox="1"/>
          <p:nvPr/>
        </p:nvSpPr>
        <p:spPr>
          <a:xfrm>
            <a:off x="338455" y="3099257"/>
            <a:ext cx="2321618"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如何估计未来波动率</a:t>
            </a:r>
          </a:p>
        </p:txBody>
      </p:sp>
      <p:sp>
        <p:nvSpPr>
          <p:cNvPr id="20" name="文本框 19"/>
          <p:cNvSpPr txBox="1"/>
          <p:nvPr/>
        </p:nvSpPr>
        <p:spPr>
          <a:xfrm>
            <a:off x="348095" y="1452712"/>
            <a:ext cx="11531485" cy="1361911"/>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sz="1600" dirty="0">
                <a:solidFill>
                  <a:prstClr val="black"/>
                </a:solidFill>
                <a:cs typeface="+mn-ea"/>
                <a:sym typeface="+mn-lt"/>
              </a:rPr>
              <a:t>将一个看涨期权分解为两个</a:t>
            </a:r>
            <a:r>
              <a:rPr lang="en-US" altLang="zh-CN" sz="1600" dirty="0">
                <a:solidFill>
                  <a:prstClr val="black"/>
                </a:solidFill>
                <a:cs typeface="+mn-ea"/>
                <a:sym typeface="+mn-lt"/>
              </a:rPr>
              <a:t>Binary Option </a:t>
            </a:r>
            <a:r>
              <a:rPr lang="zh-CN" altLang="en-US" sz="1600" dirty="0">
                <a:solidFill>
                  <a:prstClr val="black"/>
                </a:solidFill>
                <a:cs typeface="+mn-ea"/>
                <a:sym typeface="+mn-lt"/>
              </a:rPr>
              <a:t>之差：一个</a:t>
            </a:r>
            <a:r>
              <a:rPr lang="en-US" altLang="zh-CN" sz="1600" dirty="0">
                <a:solidFill>
                  <a:prstClr val="black"/>
                </a:solidFill>
                <a:cs typeface="+mn-ea"/>
                <a:sym typeface="+mn-lt"/>
              </a:rPr>
              <a:t> Asset-or-nothing Call </a:t>
            </a:r>
            <a:r>
              <a:rPr lang="zh-CN" altLang="en-US" sz="1600" dirty="0">
                <a:solidFill>
                  <a:prstClr val="black"/>
                </a:solidFill>
                <a:cs typeface="+mn-ea"/>
                <a:sym typeface="+mn-lt"/>
              </a:rPr>
              <a:t>减去</a:t>
            </a:r>
            <a:r>
              <a:rPr lang="en-US" altLang="zh-CN" sz="1600" dirty="0">
                <a:solidFill>
                  <a:prstClr val="black"/>
                </a:solidFill>
                <a:cs typeface="+mn-ea"/>
                <a:sym typeface="+mn-lt"/>
              </a:rPr>
              <a:t> </a:t>
            </a:r>
            <a:r>
              <a:rPr lang="zh-CN" altLang="en-US" sz="1600" dirty="0">
                <a:solidFill>
                  <a:prstClr val="black"/>
                </a:solidFill>
                <a:cs typeface="+mn-ea"/>
                <a:sym typeface="+mn-lt"/>
              </a:rPr>
              <a:t>一个</a:t>
            </a:r>
            <a:r>
              <a:rPr lang="en-US" altLang="zh-CN" sz="1600" dirty="0">
                <a:solidFill>
                  <a:prstClr val="black"/>
                </a:solidFill>
                <a:cs typeface="+mn-ea"/>
                <a:sym typeface="+mn-lt"/>
              </a:rPr>
              <a:t> Cash-or-nothing Call</a:t>
            </a:r>
          </a:p>
          <a:p>
            <a:pPr marR="0" lvl="0" algn="l" defTabSz="914400" rtl="0" eaLnBrk="1" fontAlgn="auto" latinLnBrk="0" hangingPunct="1">
              <a:spcAft>
                <a:spcPts val="50"/>
              </a:spcAft>
              <a:buClrTx/>
              <a:buSzTx/>
              <a:defRPr/>
            </a:pP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R="0" lvl="0" algn="l" defTabSz="914400" rtl="0" eaLnBrk="1" fontAlgn="auto" latinLnBrk="0" hangingPunct="1">
              <a:spcAft>
                <a:spcPts val="50"/>
              </a:spcAft>
              <a:buClrTx/>
              <a:buSzTx/>
              <a:defRPr/>
            </a:pPr>
            <a:endParaRPr lang="en-US" altLang="zh-CN" sz="1600" dirty="0">
              <a:solidFill>
                <a:prstClr val="black"/>
              </a:solidFill>
              <a:cs typeface="+mn-ea"/>
              <a:sym typeface="+mn-lt"/>
            </a:endParaRPr>
          </a:p>
          <a:p>
            <a:pPr marL="285750" marR="0" lvl="0" indent="-285750" algn="l" defTabSz="914400" rtl="0" eaLnBrk="1" fontAlgn="auto" latinLnBrk="0" hangingPunct="1">
              <a:spcAft>
                <a:spcPts val="50"/>
              </a:spcAft>
              <a:buClrTx/>
              <a:buSzTx/>
              <a:buFont typeface="Arial" panose="020B0604020202020204" pitchFamily="34" charset="0"/>
              <a:buChar char="•"/>
              <a:defRPr/>
            </a:pPr>
            <a:r>
              <a:rPr lang="en-US" altLang="zh-CN" sz="1600" i="1" dirty="0">
                <a:solidFill>
                  <a:prstClr val="black"/>
                </a:solidFill>
                <a:cs typeface="+mn-ea"/>
                <a:sym typeface="+mn-lt"/>
              </a:rPr>
              <a:t>N(</a:t>
            </a:r>
            <a:r>
              <a:rPr lang="en-US" altLang="zh-CN" sz="1600" i="1" dirty="0" err="1">
                <a:solidFill>
                  <a:prstClr val="black"/>
                </a:solidFill>
                <a:cs typeface="+mn-ea"/>
                <a:sym typeface="+mn-lt"/>
              </a:rPr>
              <a:t>d</a:t>
            </a:r>
            <a:r>
              <a:rPr lang="en-US" altLang="zh-CN" sz="1100" i="1" dirty="0" err="1">
                <a:solidFill>
                  <a:prstClr val="black"/>
                </a:solidFill>
                <a:cs typeface="+mn-ea"/>
                <a:sym typeface="+mn-lt"/>
              </a:rPr>
              <a:t>1</a:t>
            </a:r>
            <a:r>
              <a:rPr lang="en-US" altLang="zh-CN" sz="1600" i="1" dirty="0">
                <a:solidFill>
                  <a:prstClr val="black"/>
                </a:solidFill>
                <a:cs typeface="+mn-ea"/>
                <a:sym typeface="+mn-lt"/>
              </a:rPr>
              <a:t>) </a:t>
            </a:r>
            <a:r>
              <a:rPr lang="zh-CN" altLang="en-US" sz="1600" dirty="0">
                <a:solidFill>
                  <a:prstClr val="black"/>
                </a:solidFill>
                <a:cs typeface="+mn-ea"/>
                <a:sym typeface="+mn-lt"/>
              </a:rPr>
              <a:t>可以理解为</a:t>
            </a:r>
            <a:r>
              <a:rPr lang="en-US" altLang="zh-CN" sz="1600" dirty="0">
                <a:solidFill>
                  <a:prstClr val="black"/>
                </a:solidFill>
                <a:cs typeface="+mn-ea"/>
                <a:sym typeface="+mn-lt"/>
              </a:rPr>
              <a:t>in-the-money probability, </a:t>
            </a:r>
            <a:r>
              <a:rPr lang="zh-CN" altLang="en-US" sz="1600" dirty="0">
                <a:solidFill>
                  <a:prstClr val="black"/>
                </a:solidFill>
                <a:cs typeface="+mn-ea"/>
                <a:sym typeface="+mn-lt"/>
              </a:rPr>
              <a:t>所以</a:t>
            </a:r>
            <a:r>
              <a:rPr kumimoji="0" lang="zh-CN" altLang="en-US" sz="1600" b="0" i="0" u="none" strike="noStrike" kern="1200" cap="none" spc="0" normalizeH="0" baseline="0" noProof="0" dirty="0">
                <a:ln>
                  <a:noFill/>
                </a:ln>
                <a:solidFill>
                  <a:prstClr val="black"/>
                </a:solidFill>
                <a:effectLst/>
                <a:uLnTx/>
                <a:uFillTx/>
                <a:cs typeface="+mn-ea"/>
                <a:sym typeface="+mn-lt"/>
              </a:rPr>
              <a:t>前半部分代表</a:t>
            </a:r>
            <a:r>
              <a:rPr kumimoji="0" lang="en-US" altLang="zh-CN" sz="1600" b="0" i="0" u="none" strike="noStrike" kern="1200" cap="none" spc="0" normalizeH="0" baseline="0" noProof="0" dirty="0">
                <a:ln>
                  <a:noFill/>
                </a:ln>
                <a:solidFill>
                  <a:prstClr val="black"/>
                </a:solidFill>
                <a:effectLst/>
                <a:uLnTx/>
                <a:uFillTx/>
                <a:cs typeface="+mn-ea"/>
                <a:sym typeface="+mn-lt"/>
              </a:rPr>
              <a:t>Asset-or-nothing Call</a:t>
            </a:r>
            <a:r>
              <a:rPr kumimoji="0" lang="zh-CN" altLang="en-US" sz="1600" b="0" i="0" u="none" strike="noStrike" kern="1200" cap="none" spc="0" normalizeH="0" baseline="0" noProof="0" dirty="0">
                <a:ln>
                  <a:noFill/>
                </a:ln>
                <a:solidFill>
                  <a:prstClr val="black"/>
                </a:solidFill>
                <a:effectLst/>
                <a:uLnTx/>
                <a:uFillTx/>
                <a:cs typeface="+mn-ea"/>
                <a:sym typeface="+mn-lt"/>
              </a:rPr>
              <a:t>的价值</a:t>
            </a:r>
            <a:r>
              <a:rPr lang="zh-CN" altLang="en-US" sz="1600" dirty="0">
                <a:solidFill>
                  <a:prstClr val="black"/>
                </a:solidFill>
                <a:cs typeface="+mn-ea"/>
                <a:sym typeface="+mn-lt"/>
              </a:rPr>
              <a:t>，而后半部分代表</a:t>
            </a:r>
            <a:r>
              <a:rPr lang="en-US" altLang="zh-CN" sz="1600" dirty="0">
                <a:solidFill>
                  <a:prstClr val="black"/>
                </a:solidFill>
                <a:cs typeface="+mn-ea"/>
                <a:sym typeface="+mn-lt"/>
              </a:rPr>
              <a:t>Cash-or-nothing Call </a:t>
            </a:r>
            <a:r>
              <a:rPr lang="zh-CN" altLang="en-US" sz="1600" dirty="0">
                <a:solidFill>
                  <a:prstClr val="black"/>
                </a:solidFill>
                <a:cs typeface="+mn-ea"/>
                <a:sym typeface="+mn-lt"/>
              </a:rPr>
              <a:t>的价值</a:t>
            </a: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mc:AlternateContent xmlns:mc="http://schemas.openxmlformats.org/markup-compatibility/2006" xmlns:a14="http://schemas.microsoft.com/office/drawing/2010/main">
        <mc:Choice Requires="a14">
          <p:sp>
            <p:nvSpPr>
              <p:cNvPr id="3" name="矩形 2"/>
              <p:cNvSpPr/>
              <p:nvPr/>
            </p:nvSpPr>
            <p:spPr>
              <a:xfrm>
                <a:off x="3483115" y="1818150"/>
                <a:ext cx="29720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𝐶</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1</m:t>
                          </m:r>
                        </m:sub>
                      </m:sSub>
                      <m:r>
                        <a:rPr lang="zh-CN" altLang="en-US" i="1">
                          <a:latin typeface="Cambria Math" panose="02040503050406030204" pitchFamily="18" charset="0"/>
                        </a:rPr>
                        <m:t>𝑁</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0">
                                  <a:latin typeface="Cambria Math" panose="02040503050406030204" pitchFamily="18" charset="0"/>
                                </a:rPr>
                                <m:t>1</m:t>
                              </m:r>
                            </m:sub>
                          </m:sSub>
                        </m:e>
                      </m:d>
                      <m:r>
                        <a:rPr lang="zh-CN" altLang="en-US" i="1">
                          <a:latin typeface="Cambria Math" panose="02040503050406030204" pitchFamily="18" charset="0"/>
                        </a:rPr>
                        <m:t>𝑆</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0">
                              <a:latin typeface="Cambria Math" panose="02040503050406030204" pitchFamily="18" charset="0"/>
                            </a:rPr>
                            <m:t>2</m:t>
                          </m:r>
                        </m:sub>
                      </m:sSub>
                      <m:r>
                        <a:rPr lang="zh-CN" altLang="en-US" i="1">
                          <a:latin typeface="Cambria Math" panose="02040503050406030204" pitchFamily="18" charset="0"/>
                        </a:rPr>
                        <m:t>𝑁</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0">
                                  <a:latin typeface="Cambria Math" panose="02040503050406030204" pitchFamily="18" charset="0"/>
                                </a:rPr>
                                <m:t>2</m:t>
                              </m:r>
                            </m:sub>
                          </m:sSub>
                        </m:e>
                      </m:d>
                      <m:r>
                        <a:rPr lang="zh-CN" altLang="en-US" i="1">
                          <a:latin typeface="Cambria Math" panose="02040503050406030204" pitchFamily="18" charset="0"/>
                        </a:rPr>
                        <m:t>𝐾</m:t>
                      </m:r>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483115" y="1818150"/>
                <a:ext cx="2972096" cy="369332"/>
              </a:xfrm>
              <a:prstGeom prst="rect">
                <a:avLst/>
              </a:prstGeom>
              <a:blipFill rotWithShape="1">
                <a:blip r:embed="rId3"/>
                <a:stretch>
                  <a:fillRect l="-5" t="-39" r="15" b="1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253740" y="3557514"/>
                <a:ext cx="4346062" cy="930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𝜎</m:t>
                          </m:r>
                        </m:e>
                        <m:sub>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m:t>
                          </m:r>
                          <m:r>
                            <m:rPr>
                              <m:nor/>
                            </m:rPr>
                            <a:rPr lang="zh-CN" altLang="en-US" sz="1400" i="1">
                              <a:latin typeface="Cambria Math" panose="02040503050406030204" pitchFamily="18" charset="0"/>
                            </a:rPr>
                            <m:t>to</m:t>
                          </m:r>
                          <m:r>
                            <m:rPr>
                              <m:nor/>
                            </m:rPr>
                            <a:rPr lang="zh-CN" altLang="en-US" sz="1400" i="1">
                              <a:latin typeface="Cambria Math" panose="02040503050406030204" pitchFamily="18" charset="0"/>
                            </a:rPr>
                            <m:t>−</m:t>
                          </m:r>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 </m:t>
                          </m:r>
                        </m:sub>
                      </m:sSub>
                      <m:r>
                        <a:rPr lang="zh-CN" altLang="en-US" sz="1400" i="0">
                          <a:latin typeface="Cambria Math" panose="02040503050406030204" pitchFamily="18" charset="0"/>
                        </a:rPr>
                        <m:t>=</m:t>
                      </m:r>
                      <m:rad>
                        <m:radPr>
                          <m:degHide m:val="on"/>
                          <m:ctrlPr>
                            <a:rPr lang="zh-CN" altLang="en-US" sz="1400" i="1">
                              <a:latin typeface="Cambria Math" panose="02040503050406030204" pitchFamily="18" charset="0"/>
                            </a:rPr>
                          </m:ctrlPr>
                        </m:radPr>
                        <m:deg/>
                        <m:e>
                          <m:r>
                            <a:rPr lang="zh-CN" altLang="en-US" sz="1400" i="1">
                              <a:latin typeface="Cambria Math" panose="02040503050406030204" pitchFamily="18" charset="0"/>
                            </a:rPr>
                            <m:t>𝑁</m:t>
                          </m:r>
                        </m:e>
                      </m:rad>
                      <m:rad>
                        <m:radPr>
                          <m:degHide m:val="on"/>
                          <m:ctrlPr>
                            <a:rPr lang="zh-CN" altLang="en-US" sz="1400" i="1">
                              <a:latin typeface="Cambria Math" panose="02040503050406030204" pitchFamily="18" charset="0"/>
                            </a:rPr>
                          </m:ctrlPr>
                        </m:radPr>
                        <m:deg/>
                        <m:e>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1">
                                  <a:latin typeface="Cambria Math" panose="02040503050406030204" pitchFamily="18" charset="0"/>
                                </a:rPr>
                                <m:t>𝑛</m:t>
                              </m:r>
                              <m:r>
                                <a:rPr lang="zh-CN" altLang="en-US" sz="1400" i="0">
                                  <a:latin typeface="Cambria Math" panose="02040503050406030204" pitchFamily="18" charset="0"/>
                                </a:rPr>
                                <m:t>−1</m:t>
                              </m:r>
                            </m:den>
                          </m:f>
                          <m:nary>
                            <m:naryPr>
                              <m:chr m:val="∑"/>
                              <m:limLoc m:val="undOvr"/>
                              <m:grow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=1</m:t>
                              </m:r>
                            </m:sub>
                            <m:sup>
                              <m:r>
                                <a:rPr lang="zh-CN" altLang="en-US" sz="1400" i="1">
                                  <a:latin typeface="Cambria Math" panose="02040503050406030204" pitchFamily="18" charset="0"/>
                                </a:rPr>
                                <m:t>𝑛</m:t>
                              </m:r>
                            </m:sup>
                            <m:e>
                              <m:r>
                                <a:rPr lang="zh-CN" altLang="en-US" sz="1400" i="0">
                                  <a:latin typeface="Cambria Math" panose="02040503050406030204" pitchFamily="18" charset="0"/>
                                </a:rPr>
                                <m:t> </m:t>
                              </m:r>
                            </m:e>
                          </m:nary>
                          <m:sSup>
                            <m:sSupPr>
                              <m:ctrlPr>
                                <a:rPr lang="zh-CN" altLang="en-US" sz="1400" i="1">
                                  <a:latin typeface="Cambria Math" panose="02040503050406030204" pitchFamily="18" charset="0"/>
                                </a:rPr>
                              </m:ctrlPr>
                            </m:sSupPr>
                            <m:e>
                              <m:d>
                                <m:dPr>
                                  <m:begChr m:val="["/>
                                  <m:endChr m:val="]"/>
                                  <m:ctrlPr>
                                    <a:rPr lang="zh-CN" altLang="en-US" sz="1400" i="1">
                                      <a:latin typeface="Cambria Math" panose="02040503050406030204" pitchFamily="18" charset="0"/>
                                    </a:rPr>
                                  </m:ctrlPr>
                                </m:dPr>
                                <m:e>
                                  <m:func>
                                    <m:funcPr>
                                      <m:ctrlPr>
                                        <a:rPr lang="zh-CN" altLang="en-US" sz="1400" i="1">
                                          <a:latin typeface="Cambria Math" panose="02040503050406030204" pitchFamily="18" charset="0"/>
                                        </a:rPr>
                                      </m:ctrlPr>
                                    </m:funcPr>
                                    <m:fName>
                                      <m:r>
                                        <a:rPr lang="zh-CN" altLang="en-US" sz="1400" i="1">
                                          <a:latin typeface="Cambria Math" panose="02040503050406030204" pitchFamily="18" charset="0"/>
                                        </a:rPr>
                                        <m:t>𝑙𝑛</m:t>
                                      </m:r>
                                    </m:fName>
                                    <m:e>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r>
                                                    <a:rPr lang="zh-CN" altLang="en-US" sz="1400" i="0">
                                                      <a:latin typeface="Cambria Math" panose="02040503050406030204" pitchFamily="18" charset="0"/>
                                                    </a:rPr>
                                                    <m:t>+1</m:t>
                                                  </m:r>
                                                </m:sub>
                                              </m:sSub>
                                            </m:num>
                                            <m:den>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den>
                                          </m:f>
                                        </m:e>
                                      </m:d>
                                    </m:e>
                                  </m:func>
                                </m:e>
                              </m:d>
                            </m:e>
                            <m:sup>
                              <m:r>
                                <a:rPr lang="zh-CN" altLang="en-US" sz="1400" i="0">
                                  <a:latin typeface="Cambria Math" panose="02040503050406030204" pitchFamily="18" charset="0"/>
                                </a:rPr>
                                <m:t>2</m:t>
                              </m:r>
                            </m:sup>
                          </m:sSup>
                        </m:e>
                      </m:rad>
                    </m:oMath>
                  </m:oMathPara>
                </a14:m>
                <a:endParaRPr lang="zh-CN" altLang="en-US" sz="1400" dirty="0"/>
              </a:p>
            </p:txBody>
          </p:sp>
        </mc:Choice>
        <mc:Fallback xmlns="">
          <p:sp>
            <p:nvSpPr>
              <p:cNvPr id="4" name="矩形 3"/>
              <p:cNvSpPr>
                <a:spLocks noRot="1" noChangeAspect="1" noMove="1" noResize="1" noEditPoints="1" noAdjustHandles="1" noChangeArrowheads="1" noChangeShapeType="1" noTextEdit="1"/>
              </p:cNvSpPr>
              <p:nvPr/>
            </p:nvSpPr>
            <p:spPr>
              <a:xfrm>
                <a:off x="3253740" y="3557514"/>
                <a:ext cx="4346062" cy="930511"/>
              </a:xfrm>
              <a:prstGeom prst="rect">
                <a:avLst/>
              </a:prstGeom>
              <a:blipFill rotWithShape="1">
                <a:blip r:embed="rId4"/>
                <a:stretch>
                  <a:fillRect t="-26" r="3"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35618" y="4441904"/>
                <a:ext cx="10041487" cy="9305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𝜎</m:t>
                          </m:r>
                        </m:e>
                        <m:sub>
                          <m:r>
                            <a:rPr lang="zh-CN" altLang="en-US" sz="1400" i="1">
                              <a:latin typeface="Cambria Math" panose="02040503050406030204" pitchFamily="18" charset="0"/>
                            </a:rPr>
                            <m:t>𝐺𝐾𝑌𝑍</m:t>
                          </m:r>
                        </m:sub>
                      </m:sSub>
                      <m:r>
                        <a:rPr lang="zh-CN" altLang="en-US" sz="1400" i="0">
                          <a:latin typeface="Cambria Math" panose="02040503050406030204" pitchFamily="18" charset="0"/>
                        </a:rPr>
                        <m:t>= </m:t>
                      </m:r>
                      <m:rad>
                        <m:radPr>
                          <m:degHide m:val="on"/>
                          <m:ctrlPr>
                            <a:rPr lang="zh-CN" altLang="en-US" sz="1400" i="1">
                              <a:latin typeface="Cambria Math" panose="02040503050406030204" pitchFamily="18" charset="0"/>
                            </a:rPr>
                          </m:ctrlPr>
                        </m:radPr>
                        <m:deg/>
                        <m:e>
                          <m:r>
                            <a:rPr lang="zh-CN" altLang="en-US" sz="1400" i="1">
                              <a:latin typeface="Cambria Math" panose="02040503050406030204" pitchFamily="18" charset="0"/>
                            </a:rPr>
                            <m:t>𝑁</m:t>
                          </m:r>
                        </m:e>
                      </m:rad>
                      <m:rad>
                        <m:radPr>
                          <m:degHide m:val="on"/>
                          <m:ctrlPr>
                            <a:rPr lang="zh-CN" altLang="en-US" sz="1400" i="1">
                              <a:latin typeface="Cambria Math" panose="02040503050406030204" pitchFamily="18" charset="0"/>
                            </a:rPr>
                          </m:ctrlPr>
                        </m:radPr>
                        <m:deg/>
                        <m:e>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1">
                                  <a:latin typeface="Cambria Math" panose="02040503050406030204" pitchFamily="18" charset="0"/>
                                </a:rPr>
                                <m:t>𝑛</m:t>
                              </m:r>
                            </m:den>
                          </m:f>
                          <m:nary>
                            <m:naryPr>
                              <m:chr m:val="∑"/>
                              <m:limLoc m:val="undOvr"/>
                              <m:grow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=1</m:t>
                              </m:r>
                            </m:sub>
                            <m:sup>
                              <m:r>
                                <a:rPr lang="zh-CN" altLang="en-US" sz="1400" i="1">
                                  <a:latin typeface="Cambria Math" panose="02040503050406030204" pitchFamily="18" charset="0"/>
                                </a:rPr>
                                <m:t>𝑛</m:t>
                              </m:r>
                            </m:sup>
                            <m:e>
                              <m:r>
                                <a:rPr lang="zh-CN" altLang="en-US" sz="1400" i="0">
                                  <a:latin typeface="Cambria Math" panose="02040503050406030204" pitchFamily="18" charset="0"/>
                                </a:rPr>
                                <m:t> </m:t>
                              </m:r>
                            </m:e>
                          </m:nary>
                          <m:d>
                            <m:dPr>
                              <m:begChr m:val="{"/>
                              <m:endChr m:val="}"/>
                              <m:ctrlPr>
                                <a:rPr lang="zh-CN" altLang="en-US" sz="1400" i="1">
                                  <a:latin typeface="Cambria Math" panose="02040503050406030204" pitchFamily="18" charset="0"/>
                                </a:rPr>
                              </m:ctrlPr>
                            </m:dPr>
                            <m:e>
                              <m:sSup>
                                <m:sSupPr>
                                  <m:ctrlPr>
                                    <a:rPr lang="zh-CN" altLang="en-US" sz="1400" i="1">
                                      <a:latin typeface="Cambria Math" panose="02040503050406030204" pitchFamily="18" charset="0"/>
                                    </a:rPr>
                                  </m:ctrlPr>
                                </m:sSupPr>
                                <m:e>
                                  <m:d>
                                    <m:dPr>
                                      <m:begChr m:val="["/>
                                      <m:endChr m:val="]"/>
                                      <m:ctrlPr>
                                        <a:rPr lang="zh-CN" altLang="en-US" sz="1400" i="1">
                                          <a:latin typeface="Cambria Math" panose="02040503050406030204" pitchFamily="18" charset="0"/>
                                        </a:rPr>
                                      </m:ctrlPr>
                                    </m:dPr>
                                    <m:e>
                                      <m:func>
                                        <m:funcPr>
                                          <m:ctrlPr>
                                            <a:rPr lang="zh-CN" altLang="en-US" sz="1400" i="1">
                                              <a:latin typeface="Cambria Math" panose="02040503050406030204" pitchFamily="18" charset="0"/>
                                            </a:rPr>
                                          </m:ctrlPr>
                                        </m:funcPr>
                                        <m:fName>
                                          <m:r>
                                            <a:rPr lang="zh-CN" altLang="en-US" sz="1400" i="1">
                                              <a:latin typeface="Cambria Math" panose="02040503050406030204" pitchFamily="18" charset="0"/>
                                            </a:rPr>
                                            <m:t>𝑙𝑛</m:t>
                                          </m:r>
                                        </m:fName>
                                        <m:e>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open</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num>
                                                <m:den>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r>
                                                        <a:rPr lang="zh-CN" altLang="en-US" sz="1400" i="0">
                                                          <a:latin typeface="Cambria Math" panose="02040503050406030204" pitchFamily="18" charset="0"/>
                                                        </a:rPr>
                                                        <m:t>−1</m:t>
                                                      </m:r>
                                                    </m:sub>
                                                  </m:sSub>
                                                </m:den>
                                              </m:f>
                                            </m:e>
                                          </m:d>
                                        </m:e>
                                      </m:func>
                                    </m:e>
                                  </m:d>
                                </m:e>
                                <m:sup>
                                  <m:r>
                                    <a:rPr lang="zh-CN" altLang="en-US" sz="1400" i="0">
                                      <a:latin typeface="Cambria Math" panose="02040503050406030204" pitchFamily="18" charset="0"/>
                                    </a:rPr>
                                    <m:t>2</m:t>
                                  </m:r>
                                </m:sup>
                              </m:sSup>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0">
                                      <a:latin typeface="Cambria Math" panose="02040503050406030204" pitchFamily="18" charset="0"/>
                                    </a:rPr>
                                    <m:t>2</m:t>
                                  </m:r>
                                </m:den>
                              </m:f>
                              <m:sSup>
                                <m:sSupPr>
                                  <m:ctrlPr>
                                    <a:rPr lang="zh-CN" altLang="en-US" sz="1400" i="1">
                                      <a:latin typeface="Cambria Math" panose="02040503050406030204" pitchFamily="18" charset="0"/>
                                    </a:rPr>
                                  </m:ctrlPr>
                                </m:sSupPr>
                                <m:e>
                                  <m:d>
                                    <m:dPr>
                                      <m:begChr m:val="["/>
                                      <m:endChr m:val="]"/>
                                      <m:ctrlPr>
                                        <a:rPr lang="zh-CN" altLang="en-US" sz="1400" i="1">
                                          <a:latin typeface="Cambria Math" panose="02040503050406030204" pitchFamily="18" charset="0"/>
                                        </a:rPr>
                                      </m:ctrlPr>
                                    </m:dPr>
                                    <m:e>
                                      <m:func>
                                        <m:funcPr>
                                          <m:ctrlPr>
                                            <a:rPr lang="zh-CN" altLang="en-US" sz="1400" i="1">
                                              <a:latin typeface="Cambria Math" panose="02040503050406030204" pitchFamily="18" charset="0"/>
                                            </a:rPr>
                                          </m:ctrlPr>
                                        </m:funcPr>
                                        <m:fName>
                                          <m:r>
                                            <a:rPr lang="zh-CN" altLang="en-US" sz="1400" i="1">
                                              <a:latin typeface="Cambria Math" panose="02040503050406030204" pitchFamily="18" charset="0"/>
                                            </a:rPr>
                                            <m:t>𝑙𝑛</m:t>
                                          </m:r>
                                        </m:fName>
                                        <m:e>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High</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num>
                                                <m:den>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Low</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den>
                                              </m:f>
                                            </m:e>
                                          </m:d>
                                        </m:e>
                                      </m:func>
                                    </m:e>
                                  </m:d>
                                </m:e>
                                <m:sup>
                                  <m:r>
                                    <a:rPr lang="zh-CN" altLang="en-US" sz="1400" i="0">
                                      <a:latin typeface="Cambria Math" panose="02040503050406030204" pitchFamily="18" charset="0"/>
                                    </a:rPr>
                                    <m:t>2</m:t>
                                  </m:r>
                                </m:sup>
                              </m:sSup>
                              <m:r>
                                <a:rPr lang="zh-CN" altLang="en-US" sz="1400" i="0">
                                  <a:latin typeface="Cambria Math" panose="02040503050406030204" pitchFamily="18" charset="0"/>
                                </a:rPr>
                                <m:t>−(2</m:t>
                              </m:r>
                              <m:r>
                                <a:rPr lang="zh-CN" altLang="en-US" sz="1400" i="1">
                                  <a:latin typeface="Cambria Math" panose="02040503050406030204" pitchFamily="18" charset="0"/>
                                </a:rPr>
                                <m:t>𝑙</m:t>
                              </m:r>
                              <m:func>
                                <m:funcPr>
                                  <m:ctrlPr>
                                    <a:rPr lang="zh-CN" altLang="en-US" sz="1400" i="1">
                                      <a:latin typeface="Cambria Math" panose="02040503050406030204" pitchFamily="18" charset="0"/>
                                    </a:rPr>
                                  </m:ctrlPr>
                                </m:funcPr>
                                <m:fName>
                                  <m:r>
                                    <a:rPr lang="zh-CN" altLang="en-US" sz="1400" i="1">
                                      <a:latin typeface="Cambria Math" panose="02040503050406030204" pitchFamily="18" charset="0"/>
                                    </a:rPr>
                                    <m:t>𝑛</m:t>
                                  </m:r>
                                </m:fName>
                                <m:e>
                                  <m:r>
                                    <a:rPr lang="zh-CN" altLang="en-US" sz="1400" i="0">
                                      <a:latin typeface="Cambria Math" panose="02040503050406030204" pitchFamily="18" charset="0"/>
                                    </a:rPr>
                                    <m:t>2</m:t>
                                  </m:r>
                                </m:e>
                              </m:func>
                              <m:r>
                                <a:rPr lang="zh-CN" altLang="en-US" sz="1400" i="0">
                                  <a:latin typeface="Cambria Math" panose="02040503050406030204" pitchFamily="18" charset="0"/>
                                </a:rPr>
                                <m:t>−1)</m:t>
                              </m:r>
                              <m:sSup>
                                <m:sSupPr>
                                  <m:ctrlPr>
                                    <a:rPr lang="zh-CN" altLang="en-US" sz="1400" i="1">
                                      <a:latin typeface="Cambria Math" panose="02040503050406030204" pitchFamily="18" charset="0"/>
                                    </a:rPr>
                                  </m:ctrlPr>
                                </m:sSupPr>
                                <m:e>
                                  <m:d>
                                    <m:dPr>
                                      <m:begChr m:val="["/>
                                      <m:endChr m:val="]"/>
                                      <m:ctrlPr>
                                        <a:rPr lang="zh-CN" altLang="en-US" sz="1400" i="1">
                                          <a:latin typeface="Cambria Math" panose="02040503050406030204" pitchFamily="18" charset="0"/>
                                        </a:rPr>
                                      </m:ctrlPr>
                                    </m:dPr>
                                    <m:e>
                                      <m:func>
                                        <m:funcPr>
                                          <m:ctrlPr>
                                            <a:rPr lang="zh-CN" altLang="en-US" sz="1400" i="1">
                                              <a:latin typeface="Cambria Math" panose="02040503050406030204" pitchFamily="18" charset="0"/>
                                            </a:rPr>
                                          </m:ctrlPr>
                                        </m:funcPr>
                                        <m:fName>
                                          <m:r>
                                            <a:rPr lang="zh-CN" altLang="en-US" sz="1400" i="1">
                                              <a:latin typeface="Cambria Math" panose="02040503050406030204" pitchFamily="18" charset="0"/>
                                            </a:rPr>
                                            <m:t>𝑙𝑛</m:t>
                                          </m:r>
                                        </m:fName>
                                        <m:e>
                                          <m:d>
                                            <m:dPr>
                                              <m:ctrlPr>
                                                <a:rPr lang="zh-CN" altLang="en-US" sz="1400" i="1">
                                                  <a:latin typeface="Cambria Math" panose="02040503050406030204" pitchFamily="18" charset="0"/>
                                                </a:rPr>
                                              </m:ctrlPr>
                                            </m:dPr>
                                            <m:e>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Close</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num>
                                                <m:den>
                                                  <m:sSub>
                                                    <m:sSubPr>
                                                      <m:ctrlPr>
                                                        <a:rPr lang="zh-CN" altLang="en-US" sz="1400" i="1">
                                                          <a:latin typeface="Cambria Math" panose="02040503050406030204" pitchFamily="18" charset="0"/>
                                                        </a:rPr>
                                                      </m:ctrlPr>
                                                    </m:sSubPr>
                                                    <m:e>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open</m:t>
                                                      </m:r>
                                                      <m:r>
                                                        <m:rPr>
                                                          <m:nor/>
                                                        </m:rPr>
                                                        <a:rPr lang="zh-CN" altLang="en-US" sz="1400" i="1">
                                                          <a:latin typeface="Cambria Math" panose="02040503050406030204" pitchFamily="18" charset="0"/>
                                                        </a:rPr>
                                                        <m:t> </m:t>
                                                      </m:r>
                                                    </m:e>
                                                    <m:sub>
                                                      <m:r>
                                                        <a:rPr lang="zh-CN" altLang="en-US" sz="1400" i="1">
                                                          <a:latin typeface="Cambria Math" panose="02040503050406030204" pitchFamily="18" charset="0"/>
                                                        </a:rPr>
                                                        <m:t>𝑖</m:t>
                                                      </m:r>
                                                    </m:sub>
                                                  </m:sSub>
                                                </m:den>
                                              </m:f>
                                            </m:e>
                                          </m:d>
                                        </m:e>
                                      </m:func>
                                    </m:e>
                                  </m:d>
                                </m:e>
                                <m:sup>
                                  <m:r>
                                    <a:rPr lang="zh-CN" altLang="en-US" sz="1400" i="0">
                                      <a:latin typeface="Cambria Math" panose="02040503050406030204" pitchFamily="18" charset="0"/>
                                    </a:rPr>
                                    <m:t>2</m:t>
                                  </m:r>
                                </m:sup>
                              </m:sSup>
                            </m:e>
                          </m:d>
                        </m:e>
                      </m:rad>
                    </m:oMath>
                  </m:oMathPara>
                </a14:m>
                <a:endParaRPr lang="zh-CN" altLang="en-US" sz="1400" dirty="0"/>
              </a:p>
            </p:txBody>
          </p:sp>
        </mc:Choice>
        <mc:Fallback xmlns="">
          <p:sp>
            <p:nvSpPr>
              <p:cNvPr id="5" name="矩形 4"/>
              <p:cNvSpPr>
                <a:spLocks noRot="1" noChangeAspect="1" noMove="1" noResize="1" noEditPoints="1" noAdjustHandles="1" noChangeArrowheads="1" noChangeShapeType="1" noTextEdit="1"/>
              </p:cNvSpPr>
              <p:nvPr/>
            </p:nvSpPr>
            <p:spPr>
              <a:xfrm>
                <a:off x="735618" y="4441904"/>
                <a:ext cx="10041487" cy="930511"/>
              </a:xfrm>
              <a:prstGeom prst="rect">
                <a:avLst/>
              </a:prstGeom>
              <a:blipFill rotWithShape="1">
                <a:blip r:embed="rId5"/>
                <a:stretch>
                  <a:fillRect l="-3" t="-8" r="5" b="34"/>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1" y="-45099"/>
            <a:ext cx="10338100" cy="1072212"/>
          </a:xfrm>
        </p:spPr>
        <p:txBody>
          <a:bodyPr/>
          <a:lstStyle/>
          <a:p>
            <a:pPr>
              <a:lnSpc>
                <a:spcPct val="100000"/>
              </a:lnSpc>
              <a:spcAft>
                <a:spcPts val="50"/>
              </a:spcAft>
            </a:pPr>
            <a:r>
              <a:rPr lang="zh-CN" altLang="en-US" dirty="0">
                <a:latin typeface="+mn-lt"/>
                <a:ea typeface="+mn-ea"/>
                <a:cs typeface="+mn-ea"/>
                <a:sym typeface="+mn-lt"/>
              </a:rPr>
              <a:t>局部波动率模型</a:t>
            </a:r>
            <a:r>
              <a:rPr lang="en-US" altLang="zh-CN" dirty="0">
                <a:latin typeface="+mn-lt"/>
                <a:ea typeface="+mn-ea"/>
                <a:cs typeface="+mn-ea"/>
                <a:sym typeface="+mn-lt"/>
              </a:rPr>
              <a:t>——Local volatility model</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8" name="文本框 7"/>
              <p:cNvSpPr txBox="1"/>
              <p:nvPr/>
            </p:nvSpPr>
            <p:spPr>
              <a:xfrm>
                <a:off x="360739" y="1254680"/>
                <a:ext cx="11531600" cy="4601523"/>
              </a:xfrm>
              <a:prstGeom prst="rect">
                <a:avLst/>
              </a:prstGeom>
              <a:noFill/>
              <a:ln w="19050">
                <a:solidFill>
                  <a:srgbClr val="972022"/>
                </a:solidFill>
                <a:prstDash val="sysDash"/>
              </a:ln>
            </p:spPr>
            <p:txBody>
              <a:bodyPr wrap="square" rtlCol="0">
                <a:noAutofit/>
              </a:bodyPr>
              <a:lstStyle/>
              <a:p>
                <a:pPr marL="0" marR="0" lvl="0" indent="0" algn="l" defTabSz="914400" rtl="0" eaLnBrk="1" fontAlgn="auto" latinLnBrk="0" hangingPunct="1">
                  <a:spcAft>
                    <a:spcPts val="50"/>
                  </a:spcAft>
                  <a:buClrTx/>
                  <a:buSzTx/>
                  <a:buFontTx/>
                  <a:buNone/>
                  <a:defRPr/>
                </a:pPr>
                <a:r>
                  <a:rPr lang="zh-CN" altLang="en-US" sz="1600" dirty="0">
                    <a:solidFill>
                      <a:prstClr val="black"/>
                    </a:solidFill>
                    <a:cs typeface="+mn-ea"/>
                    <a:sym typeface="+mn-lt"/>
                  </a:rPr>
                  <a:t>将一个看涨期权分解为两个</a:t>
                </a:r>
                <a:r>
                  <a:rPr lang="en-US" altLang="zh-CN" sz="1600" dirty="0">
                    <a:solidFill>
                      <a:prstClr val="black"/>
                    </a:solidFill>
                    <a:cs typeface="+mn-ea"/>
                    <a:sym typeface="+mn-lt"/>
                  </a:rPr>
                  <a:t>Binary Option </a:t>
                </a:r>
                <a:r>
                  <a:rPr lang="zh-CN" altLang="en-US" sz="1600" dirty="0">
                    <a:solidFill>
                      <a:prstClr val="black"/>
                    </a:solidFill>
                    <a:cs typeface="+mn-ea"/>
                    <a:sym typeface="+mn-lt"/>
                  </a:rPr>
                  <a:t>之差：一个</a:t>
                </a:r>
                <a:r>
                  <a:rPr lang="en-US" altLang="zh-CN" sz="1600" dirty="0">
                    <a:solidFill>
                      <a:prstClr val="black"/>
                    </a:solidFill>
                    <a:cs typeface="+mn-ea"/>
                    <a:sym typeface="+mn-lt"/>
                  </a:rPr>
                  <a:t> Asset-or-nothing Call </a:t>
                </a:r>
                <a:r>
                  <a:rPr lang="zh-CN" altLang="en-US" sz="1600" dirty="0">
                    <a:solidFill>
                      <a:prstClr val="black"/>
                    </a:solidFill>
                    <a:cs typeface="+mn-ea"/>
                    <a:sym typeface="+mn-lt"/>
                  </a:rPr>
                  <a:t>减去</a:t>
                </a:r>
                <a:r>
                  <a:rPr lang="en-US" altLang="zh-CN" sz="1600" dirty="0">
                    <a:solidFill>
                      <a:prstClr val="black"/>
                    </a:solidFill>
                    <a:cs typeface="+mn-ea"/>
                    <a:sym typeface="+mn-lt"/>
                  </a:rPr>
                  <a:t> </a:t>
                </a:r>
                <a:r>
                  <a:rPr lang="zh-CN" altLang="en-US" sz="1600" dirty="0">
                    <a:solidFill>
                      <a:prstClr val="black"/>
                    </a:solidFill>
                    <a:cs typeface="+mn-ea"/>
                    <a:sym typeface="+mn-lt"/>
                  </a:rPr>
                  <a:t>一个</a:t>
                </a:r>
                <a:r>
                  <a:rPr lang="en-US" altLang="zh-CN" sz="1600" dirty="0">
                    <a:solidFill>
                      <a:prstClr val="black"/>
                    </a:solidFill>
                    <a:cs typeface="+mn-ea"/>
                    <a:sym typeface="+mn-lt"/>
                  </a:rPr>
                  <a:t> Cash-or-nothing Call</a:t>
                </a:r>
              </a:p>
              <a:p>
                <a:pPr marL="0" marR="0" lvl="0" indent="0" algn="l" defTabSz="914400" rtl="0" eaLnBrk="1" fontAlgn="auto" latinLnBrk="0" hangingPunct="1">
                  <a:spcAft>
                    <a:spcPts val="50"/>
                  </a:spcAft>
                  <a:buClrTx/>
                  <a:buSzTx/>
                  <a:buFontTx/>
                  <a:buNone/>
                  <a:defRPr/>
                </a:pPr>
                <a:r>
                  <a:rPr lang="en-US" altLang="zh-CN" sz="1600" dirty="0" err="1">
                    <a:solidFill>
                      <a:prstClr val="black"/>
                    </a:solidFill>
                    <a:cs typeface="+mn-ea"/>
                    <a:sym typeface="+mn-lt"/>
                  </a:rPr>
                  <a:t>局部波动率模型</a:t>
                </a:r>
                <a:r>
                  <a:rPr lang="en-US" altLang="zh-CN" sz="1600" dirty="0">
                    <a:solidFill>
                      <a:prstClr val="black"/>
                    </a:solidFill>
                    <a:cs typeface="+mn-ea"/>
                    <a:sym typeface="+mn-lt"/>
                  </a:rPr>
                  <a:t> (local stochastic model)进行的改进是将</a:t>
                </a:r>
                <a14:m>
                  <m:oMath xmlns:m="http://schemas.openxmlformats.org/officeDocument/2006/math">
                    <m:r>
                      <a:rPr lang="zh-CN" altLang="en-US" sz="1600" i="1">
                        <a:latin typeface="Cambria Math" panose="02040503050406030204" pitchFamily="18" charset="0"/>
                      </a:rPr>
                      <m:t>𝜎</m:t>
                    </m:r>
                  </m:oMath>
                </a14:m>
                <a:r>
                  <a:rPr lang="en-US" altLang="zh-CN" sz="1600" dirty="0">
                    <a:solidFill>
                      <a:prstClr val="black"/>
                    </a:solidFill>
                    <a:cs typeface="+mn-ea"/>
                    <a:sym typeface="+mn-lt"/>
                  </a:rPr>
                  <a:t>视为到期时间与标的价格的函数</a:t>
                </a:r>
                <a14:m>
                  <m:oMath xmlns:m="http://schemas.openxmlformats.org/officeDocument/2006/math">
                    <m:r>
                      <a:rPr lang="zh-CN" altLang="en-US" sz="1600" i="1">
                        <a:latin typeface="Cambria Math" panose="02040503050406030204" pitchFamily="18" charset="0"/>
                      </a:rPr>
                      <m:t>𝜎</m:t>
                    </m:r>
                    <m:r>
                      <a:rPr lang="en-US" altLang="zh-CN" sz="1600" i="1">
                        <a:latin typeface="Cambria Math" panose="02040503050406030204" pitchFamily="18" charset="0"/>
                      </a:rPr>
                      <m:t>(</m:t>
                    </m:r>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𝑡</m:t>
                        </m:r>
                        <m:r>
                          <a:rPr lang="en-US" altLang="zh-CN" sz="1600" i="1">
                            <a:latin typeface="Cambria Math" panose="02040503050406030204" pitchFamily="18" charset="0"/>
                          </a:rPr>
                          <m:t>,</m:t>
                        </m:r>
                        <m:r>
                          <a:rPr lang="zh-CN" altLang="en-US" sz="1600" i="1">
                            <a:latin typeface="Cambria Math" panose="02040503050406030204" pitchFamily="18" charset="0"/>
                          </a:rPr>
                          <m:t>𝑆</m:t>
                        </m:r>
                      </m:e>
                      <m:sub>
                        <m:r>
                          <a:rPr lang="zh-CN" altLang="en-US" sz="1600" i="1">
                            <a:latin typeface="Cambria Math" panose="02040503050406030204" pitchFamily="18" charset="0"/>
                          </a:rPr>
                          <m:t>𝑡</m:t>
                        </m:r>
                      </m:sub>
                    </m:sSub>
                    <m:r>
                      <a:rPr lang="en-US" altLang="zh-CN" sz="1600" i="1">
                        <a:latin typeface="Cambria Math" panose="02040503050406030204" pitchFamily="18" charset="0"/>
                      </a:rPr>
                      <m:t>)</m:t>
                    </m:r>
                  </m:oMath>
                </a14:m>
                <a:r>
                  <a:rPr lang="zh-CN" altLang="en-US" sz="1600" dirty="0">
                    <a:latin typeface="Cambria Math" panose="02040503050406030204" pitchFamily="18" charset="0"/>
                  </a:rPr>
                  <a:t>：</a:t>
                </a:r>
                <a:endParaRPr lang="en-US" altLang="zh-CN" sz="1600" dirty="0">
                  <a:solidFill>
                    <a:prstClr val="black"/>
                  </a:solidFill>
                  <a:cs typeface="+mn-ea"/>
                  <a:sym typeface="+mn-lt"/>
                </a:endParaRPr>
              </a:p>
              <a:p>
                <a:pPr lvl="0" algn="ctr">
                  <a:spcAft>
                    <a:spcPts val="50"/>
                  </a:spcAft>
                  <a:defRPr/>
                </a:pPr>
                <a:endParaRPr lang="en-US" altLang="zh-CN" sz="1600" dirty="0">
                  <a:latin typeface="Cambria Math" panose="02040503050406030204" pitchFamily="18" charset="0"/>
                </a:endParaRPr>
              </a:p>
              <a:p>
                <a:pPr lvl="0" algn="ctr">
                  <a:spcAft>
                    <a:spcPts val="50"/>
                  </a:spcAft>
                  <a:defRPr/>
                </a:pPr>
                <a:r>
                  <a:rPr lang="en-US" altLang="zh-CN" sz="1600" dirty="0">
                    <a:latin typeface="Cambria Math" panose="02040503050406030204" pitchFamily="18" charset="0"/>
                  </a:rPr>
                  <a:t>local volatility: </a:t>
                </a:r>
                <a14:m>
                  <m:oMath xmlns:m="http://schemas.openxmlformats.org/officeDocument/2006/math">
                    <m:r>
                      <a:rPr lang="en-US" altLang="zh-CN" sz="1600" i="1">
                        <a:latin typeface="Cambria Math" panose="02040503050406030204" pitchFamily="18" charset="0"/>
                      </a:rPr>
                      <m:t>𝑑</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1">
                            <a:latin typeface="Cambria Math" panose="02040503050406030204" pitchFamily="18" charset="0"/>
                          </a:rPr>
                          <m:t>𝑡</m:t>
                        </m:r>
                      </m:sub>
                    </m:sSub>
                  </m:oMath>
                </a14:m>
                <a:r>
                  <a:rPr lang="en-US" altLang="zh-CN" sz="1600" dirty="0">
                    <a:solidFill>
                      <a:prstClr val="black"/>
                    </a:solidFill>
                    <a:cs typeface="+mn-ea"/>
                    <a:sym typeface="+mn-lt"/>
                  </a:rPr>
                  <a:t>=r</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1">
                            <a:latin typeface="Cambria Math" panose="02040503050406030204" pitchFamily="18" charset="0"/>
                          </a:rPr>
                          <m:t>𝑡</m:t>
                        </m:r>
                      </m:sub>
                    </m:sSub>
                    <m:r>
                      <a:rPr lang="en-US" altLang="zh-CN" sz="1600" i="1">
                        <a:latin typeface="Cambria Math" panose="02040503050406030204" pitchFamily="18" charset="0"/>
                      </a:rPr>
                      <m:t>𝑑𝑡</m:t>
                    </m:r>
                  </m:oMath>
                </a14:m>
                <a:r>
                  <a:rPr lang="en-US" altLang="zh-CN" sz="1600" dirty="0">
                    <a:solidFill>
                      <a:prstClr val="black"/>
                    </a:solidFill>
                    <a:cs typeface="+mn-ea"/>
                    <a:sym typeface="+mn-lt"/>
                  </a:rPr>
                  <a:t>+𝜎(t,</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1">
                            <a:latin typeface="Cambria Math" panose="02040503050406030204" pitchFamily="18" charset="0"/>
                          </a:rPr>
                          <m:t>𝑡</m:t>
                        </m:r>
                      </m:sub>
                    </m:sSub>
                  </m:oMath>
                </a14:m>
                <a:r>
                  <a:rPr lang="en-US" altLang="zh-CN" sz="1600" dirty="0">
                    <a:solidFill>
                      <a:prstClr val="black"/>
                    </a:solidFill>
                    <a:cs typeface="+mn-ea"/>
                    <a:sym typeface="+mn-lt"/>
                  </a:rPr>
                  <a:t>)</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1">
                            <a:latin typeface="Cambria Math" panose="02040503050406030204" pitchFamily="18" charset="0"/>
                          </a:rPr>
                          <m:t>𝑡</m:t>
                        </m:r>
                      </m:sub>
                    </m:sSub>
                    <m:r>
                      <a:rPr lang="en-US" altLang="zh-CN" sz="1600" i="1">
                        <a:latin typeface="Cambria Math" panose="02040503050406030204" pitchFamily="18" charset="0"/>
                      </a:rPr>
                      <m:t>𝑑</m:t>
                    </m:r>
                  </m:oMath>
                </a14:m>
                <a:r>
                  <a:rPr lang="en-US" altLang="zh-CN" sz="1600" dirty="0">
                    <a:solidFill>
                      <a:prstClr val="black"/>
                    </a:solidFill>
                    <a:cs typeface="+mn-ea"/>
                    <a:sym typeface="+mn-lt"/>
                  </a:rPr>
                  <a:t>𝑊𝑡</a:t>
                </a:r>
              </a:p>
              <a:p>
                <a:pPr lvl="0" algn="ctr">
                  <a:spcAft>
                    <a:spcPts val="50"/>
                  </a:spcAft>
                  <a:defRPr/>
                </a:pPr>
                <a:endParaRPr lang="en-US" altLang="zh-CN" sz="1600" dirty="0">
                  <a:solidFill>
                    <a:prstClr val="black"/>
                  </a:solidFill>
                  <a:cs typeface="+mn-ea"/>
                  <a:sym typeface="+mn-lt"/>
                </a:endParaRPr>
              </a:p>
              <a:p>
                <a:pPr lvl="0">
                  <a:spcAft>
                    <a:spcPts val="50"/>
                  </a:spcAft>
                  <a:defRPr/>
                </a:pPr>
                <a:r>
                  <a:rPr lang="en-US" altLang="zh-CN" sz="1600" dirty="0">
                    <a:latin typeface="Cambria Math" panose="02040503050406030204" pitchFamily="18" charset="0"/>
                    <a:sym typeface="+mn-ea"/>
                  </a:rPr>
                  <a:t>local volatility 与 implied </a:t>
                </a:r>
                <a:r>
                  <a:rPr lang="en-US" altLang="zh-CN" sz="1600" dirty="0" err="1">
                    <a:latin typeface="Cambria Math" panose="02040503050406030204" pitchFamily="18" charset="0"/>
                    <a:sym typeface="+mn-ea"/>
                  </a:rPr>
                  <a:t>volatility的关系</a:t>
                </a:r>
                <a:r>
                  <a:rPr lang="en-US" altLang="zh-CN" sz="1600" dirty="0">
                    <a:latin typeface="Cambria Math" panose="02040503050406030204" pitchFamily="18" charset="0"/>
                    <a:sym typeface="+mn-ea"/>
                  </a:rPr>
                  <a:t>:</a:t>
                </a:r>
              </a:p>
              <a:p>
                <a:pPr lvl="2">
                  <a:spcAft>
                    <a:spcPts val="50"/>
                  </a:spcAft>
                  <a:defRPr/>
                </a:pPr>
                <a:endParaRPr lang="en-US" altLang="zh-CN" sz="1600" dirty="0">
                  <a:latin typeface="Cambria Math" panose="02040503050406030204" pitchFamily="18" charset="0"/>
                  <a:sym typeface="+mn-ea"/>
                </a:endParaRPr>
              </a:p>
              <a:p>
                <a:pPr lvl="0" algn="ctr">
                  <a:spcAft>
                    <a:spcPts val="50"/>
                  </a:spcAft>
                  <a:defRPr/>
                </a:pPr>
                <a:r>
                  <a:rPr lang="en-US" altLang="zh-CN" sz="1600" dirty="0">
                    <a:latin typeface="Cambria Math" panose="02040503050406030204" pitchFamily="18" charset="0"/>
                    <a:sym typeface="+mn-ea"/>
                  </a:rPr>
                  <a:t>implied volatility: </a:t>
                </a:r>
                <a14:m>
                  <m:oMath xmlns:m="http://schemas.openxmlformats.org/officeDocument/2006/math">
                    <m:r>
                      <a:rPr lang="en-US" altLang="zh-CN" sz="1600" i="1">
                        <a:latin typeface="Cambria Math" panose="02040503050406030204" pitchFamily="18" charset="0"/>
                      </a:rPr>
                      <m:t>𝑑</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1">
                            <a:latin typeface="Cambria Math" panose="02040503050406030204" pitchFamily="18" charset="0"/>
                          </a:rPr>
                          <m:t>𝑡</m:t>
                        </m:r>
                      </m:sub>
                    </m:sSub>
                  </m:oMath>
                </a14:m>
                <a:r>
                  <a:rPr lang="en-US" altLang="zh-CN" sz="1600" dirty="0">
                    <a:solidFill>
                      <a:prstClr val="black"/>
                    </a:solidFill>
                    <a:cs typeface="+mn-ea"/>
                    <a:sym typeface="+mn-lt"/>
                  </a:rPr>
                  <a:t>=r</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1">
                            <a:latin typeface="Cambria Math" panose="02040503050406030204" pitchFamily="18" charset="0"/>
                          </a:rPr>
                          <m:t>𝑡</m:t>
                        </m:r>
                      </m:sub>
                    </m:sSub>
                    <m:r>
                      <a:rPr lang="en-US" altLang="zh-CN" sz="1600" i="1">
                        <a:latin typeface="Cambria Math" panose="02040503050406030204" pitchFamily="18" charset="0"/>
                      </a:rPr>
                      <m:t>𝑑𝑡</m:t>
                    </m:r>
                  </m:oMath>
                </a14:m>
                <a:r>
                  <a:rPr lang="en-US" altLang="zh-CN" sz="1600" dirty="0">
                    <a:solidFill>
                      <a:prstClr val="black"/>
                    </a:solidFill>
                    <a:cs typeface="+mn-ea"/>
                    <a:sym typeface="+mn-lt"/>
                  </a:rPr>
                  <a:t>+</a:t>
                </a:r>
                <a14:m>
                  <m:oMath xmlns:m="http://schemas.openxmlformats.org/officeDocument/2006/math">
                    <m:sSub>
                      <m:sSubPr>
                        <m:ctrlPr>
                          <a:rPr lang="en-US" altLang="zh-CN" sz="1600" i="1" dirty="0">
                            <a:solidFill>
                              <a:prstClr val="black"/>
                            </a:solidFill>
                            <a:latin typeface="Cambria Math" panose="02040503050406030204" pitchFamily="18" charset="0"/>
                            <a:cs typeface="Cambria Math" panose="02040503050406030204" pitchFamily="18" charset="0"/>
                            <a:sym typeface="+mn-lt"/>
                          </a:rPr>
                        </m:ctrlPr>
                      </m:sSubPr>
                      <m:e>
                        <m:r>
                          <a:rPr lang="en-US" altLang="zh-CN" sz="1600" dirty="0">
                            <a:solidFill>
                              <a:prstClr val="black"/>
                            </a:solidFill>
                            <a:latin typeface="Cambria Math" panose="02040503050406030204" pitchFamily="18" charset="0"/>
                            <a:cs typeface="+mn-ea"/>
                            <a:sym typeface="+mn-lt"/>
                          </a:rPr>
                          <m:t>𝜎</m:t>
                        </m:r>
                      </m:e>
                      <m:sub>
                        <m:r>
                          <a:rPr lang="en-US" altLang="zh-CN" sz="1600" i="1" dirty="0">
                            <a:solidFill>
                              <a:prstClr val="black"/>
                            </a:solidFill>
                            <a:latin typeface="Cambria Math" panose="02040503050406030204" pitchFamily="18" charset="0"/>
                            <a:cs typeface="Cambria Math" panose="02040503050406030204" pitchFamily="18" charset="0"/>
                            <a:sym typeface="+mn-lt"/>
                          </a:rPr>
                          <m:t>𝐵𝑆</m:t>
                        </m:r>
                      </m:sub>
                    </m:sSub>
                  </m:oMath>
                </a14:m>
                <a:r>
                  <a:rPr lang="en-US" altLang="zh-CN" sz="1600" dirty="0">
                    <a:solidFill>
                      <a:prstClr val="black"/>
                    </a:solidFill>
                    <a:cs typeface="+mn-ea"/>
                    <a:sym typeface="+mn-lt"/>
                  </a:rPr>
                  <a:t>𝑊𝑡</a:t>
                </a:r>
              </a:p>
              <a:p>
                <a:pPr lvl="0">
                  <a:spcAft>
                    <a:spcPts val="50"/>
                  </a:spcAft>
                  <a:defRPr/>
                </a:pPr>
                <a:endParaRPr lang="en-US" altLang="zh-CN" sz="1600" dirty="0">
                  <a:solidFill>
                    <a:prstClr val="black"/>
                  </a:solidFill>
                  <a:latin typeface="Cambria Math" panose="02040503050406030204" pitchFamily="18" charset="0"/>
                  <a:cs typeface="+mn-ea"/>
                  <a:sym typeface="+mn-lt"/>
                </a:endParaRPr>
              </a:p>
              <a:p>
                <a:pPr lvl="0">
                  <a:spcAft>
                    <a:spcPts val="50"/>
                  </a:spcAft>
                  <a:defRPr/>
                </a:pPr>
                <a:r>
                  <a:rPr lang="zh-CN" altLang="en-US" sz="1600" dirty="0">
                    <a:solidFill>
                      <a:prstClr val="black"/>
                    </a:solidFill>
                    <a:latin typeface="Cambria Math" panose="02040503050406030204" pitchFamily="18" charset="0"/>
                    <a:cs typeface="Cambria Math" panose="02040503050406030204" pitchFamily="18" charset="0"/>
                    <a:sym typeface="+mn-lt"/>
                  </a:rPr>
                  <a:t>构造</a:t>
                </a:r>
                <a:r>
                  <a:rPr lang="en-US" altLang="zh-CN" sz="1600" dirty="0">
                    <a:solidFill>
                      <a:prstClr val="black"/>
                    </a:solidFill>
                    <a:latin typeface="Cambria Math" panose="02040503050406030204" pitchFamily="18" charset="0"/>
                    <a:cs typeface="Cambria Math" panose="02040503050406030204" pitchFamily="18" charset="0"/>
                    <a:sym typeface="+mn-lt"/>
                  </a:rPr>
                  <a:t>π=</a:t>
                </a:r>
                <a14:m>
                  <m:oMath xmlns:m="http://schemas.openxmlformats.org/officeDocument/2006/math">
                    <m:sSub>
                      <m:sSubPr>
                        <m:ctrlPr>
                          <a:rPr lang="en-US" altLang="zh-CN" sz="1600" i="1" dirty="0">
                            <a:solidFill>
                              <a:prstClr val="black"/>
                            </a:solidFill>
                            <a:latin typeface="Cambria Math" panose="02040503050406030204" pitchFamily="18" charset="0"/>
                            <a:cs typeface="Cambria Math" panose="02040503050406030204" pitchFamily="18" charset="0"/>
                            <a:sym typeface="+mn-lt"/>
                          </a:rPr>
                        </m:ctrlPr>
                      </m:sSubPr>
                      <m:e>
                        <m:r>
                          <a:rPr lang="en-US" altLang="zh-CN" sz="1600" dirty="0">
                            <a:solidFill>
                              <a:prstClr val="black"/>
                            </a:solidFill>
                            <a:latin typeface="Cambria Math" panose="02040503050406030204" pitchFamily="18" charset="0"/>
                            <a:cs typeface="+mn-ea"/>
                            <a:sym typeface="+mn-lt"/>
                          </a:rPr>
                          <m:t>𝐶</m:t>
                        </m:r>
                      </m:e>
                      <m:sub>
                        <m:r>
                          <a:rPr lang="en-US" altLang="zh-CN" sz="1600" i="1" dirty="0">
                            <a:solidFill>
                              <a:prstClr val="black"/>
                            </a:solidFill>
                            <a:latin typeface="Cambria Math" panose="02040503050406030204" pitchFamily="18" charset="0"/>
                            <a:cs typeface="Cambria Math" panose="02040503050406030204" pitchFamily="18" charset="0"/>
                            <a:sym typeface="+mn-lt"/>
                          </a:rPr>
                          <m:t>𝐿𝑜𝑐𝑎𝑙</m:t>
                        </m:r>
                      </m:sub>
                    </m:sSub>
                  </m:oMath>
                </a14:m>
                <a:r>
                  <a:rPr lang="en-US" altLang="zh-CN" sz="1600" dirty="0">
                    <a:solidFill>
                      <a:prstClr val="black"/>
                    </a:solidFill>
                    <a:cs typeface="+mn-ea"/>
                    <a:sym typeface="+mn-lt"/>
                  </a:rPr>
                  <a:t>-</a:t>
                </a:r>
                <a14:m>
                  <m:oMath xmlns:m="http://schemas.openxmlformats.org/officeDocument/2006/math">
                    <m:sSub>
                      <m:sSubPr>
                        <m:ctrlPr>
                          <a:rPr lang="en-US" altLang="zh-CN" sz="1600" i="1" dirty="0">
                            <a:solidFill>
                              <a:prstClr val="black"/>
                            </a:solidFill>
                            <a:latin typeface="Cambria Math" panose="02040503050406030204" pitchFamily="18" charset="0"/>
                            <a:cs typeface="Cambria Math" panose="02040503050406030204" pitchFamily="18" charset="0"/>
                            <a:sym typeface="+mn-lt"/>
                          </a:rPr>
                        </m:ctrlPr>
                      </m:sSubPr>
                      <m:e>
                        <m:r>
                          <a:rPr lang="en-US" altLang="zh-CN" sz="1600" dirty="0">
                            <a:solidFill>
                              <a:prstClr val="black"/>
                            </a:solidFill>
                            <a:latin typeface="Cambria Math" panose="02040503050406030204" pitchFamily="18" charset="0"/>
                            <a:cs typeface="+mn-ea"/>
                            <a:sym typeface="+mn-lt"/>
                          </a:rPr>
                          <m:t>𝐶</m:t>
                        </m:r>
                      </m:e>
                      <m:sub>
                        <m:r>
                          <a:rPr lang="en-US" altLang="zh-CN" sz="1600" i="1" dirty="0">
                            <a:solidFill>
                              <a:prstClr val="black"/>
                            </a:solidFill>
                            <a:latin typeface="Cambria Math" panose="02040503050406030204" pitchFamily="18" charset="0"/>
                            <a:cs typeface="Cambria Math" panose="02040503050406030204" pitchFamily="18" charset="0"/>
                            <a:sym typeface="+mn-lt"/>
                          </a:rPr>
                          <m:t>𝐵𝑆</m:t>
                        </m:r>
                      </m:sub>
                    </m:sSub>
                  </m:oMath>
                </a14:m>
                <a:r>
                  <a:rPr lang="en-US" altLang="zh-CN" sz="1600" dirty="0">
                    <a:solidFill>
                      <a:prstClr val="black"/>
                    </a:solidFill>
                    <a:cs typeface="+mn-ea"/>
                    <a:sym typeface="+mn-lt"/>
                  </a:rPr>
                  <a:t>=0</a:t>
                </a:r>
              </a:p>
              <a:p>
                <a:pPr lvl="0">
                  <a:spcAft>
                    <a:spcPts val="50"/>
                  </a:spcAft>
                  <a:defRPr/>
                </a:pPr>
                <a:r>
                  <a:rPr lang="en-US" altLang="zh-CN" sz="1600" dirty="0">
                    <a:solidFill>
                      <a:prstClr val="black"/>
                    </a:solidFill>
                    <a:cs typeface="+mn-ea"/>
                    <a:sym typeface="+mn-lt"/>
                  </a:rPr>
                  <a:t>By Feynman Kac formulation</a:t>
                </a:r>
                <a:r>
                  <a:rPr lang="zh-CN" altLang="en-US" sz="1600" dirty="0">
                    <a:solidFill>
                      <a:prstClr val="black"/>
                    </a:solidFill>
                    <a:cs typeface="+mn-ea"/>
                    <a:sym typeface="+mn-lt"/>
                  </a:rPr>
                  <a:t>可以得到：</a:t>
                </a:r>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a:p>
                <a:pPr lvl="0" algn="ctr">
                  <a:spcAft>
                    <a:spcPts val="50"/>
                  </a:spcAft>
                  <a:defRPr/>
                </a:pPr>
                <a14:m>
                  <m:oMath xmlns:m="http://schemas.openxmlformats.org/officeDocument/2006/math">
                    <m:sSubSup>
                      <m:sSubSupPr>
                        <m:ctrlPr>
                          <a:rPr lang="en-US" altLang="zh-CN" sz="1600" i="1" dirty="0">
                            <a:solidFill>
                              <a:prstClr val="black"/>
                            </a:solidFill>
                            <a:latin typeface="Cambria Math" panose="02040503050406030204" pitchFamily="18" charset="0"/>
                            <a:cs typeface="Cambria Math" panose="02040503050406030204" pitchFamily="18" charset="0"/>
                            <a:sym typeface="+mn-lt"/>
                          </a:rPr>
                        </m:ctrlPr>
                      </m:sSubSupPr>
                      <m:e>
                        <m:r>
                          <a:rPr lang="en-US" altLang="zh-CN" sz="1600" i="1" dirty="0">
                            <a:solidFill>
                              <a:prstClr val="black"/>
                            </a:solidFill>
                            <a:latin typeface="Cambria Math" panose="02040503050406030204" pitchFamily="18" charset="0"/>
                            <a:cs typeface="Cambria Math" panose="02040503050406030204" pitchFamily="18" charset="0"/>
                            <a:sym typeface="+mn-lt"/>
                          </a:rPr>
                          <m:t>𝜎</m:t>
                        </m:r>
                      </m:e>
                      <m:sub>
                        <m:r>
                          <a:rPr lang="en-US" altLang="zh-CN" sz="1600" i="1" dirty="0">
                            <a:solidFill>
                              <a:prstClr val="black"/>
                            </a:solidFill>
                            <a:latin typeface="Cambria Math" panose="02040503050406030204" pitchFamily="18" charset="0"/>
                            <a:cs typeface="Cambria Math" panose="02040503050406030204" pitchFamily="18" charset="0"/>
                            <a:sym typeface="+mn-lt"/>
                          </a:rPr>
                          <m:t>𝐵𝑆</m:t>
                        </m:r>
                      </m:sub>
                      <m:sup>
                        <m:r>
                          <a:rPr lang="en-US" altLang="zh-CN" sz="1600" i="1" dirty="0">
                            <a:solidFill>
                              <a:prstClr val="black"/>
                            </a:solidFill>
                            <a:latin typeface="Cambria Math" panose="02040503050406030204" pitchFamily="18" charset="0"/>
                            <a:cs typeface="Cambria Math" panose="02040503050406030204" pitchFamily="18" charset="0"/>
                            <a:sym typeface="+mn-lt"/>
                          </a:rPr>
                          <m:t>2</m:t>
                        </m:r>
                      </m:sup>
                    </m:sSubSup>
                  </m:oMath>
                </a14:m>
                <a:r>
                  <a:rPr lang="en-US" altLang="zh-CN" sz="1600" dirty="0">
                    <a:solidFill>
                      <a:prstClr val="black"/>
                    </a:solidFill>
                    <a:cs typeface="+mn-ea"/>
                    <a:sym typeface="+mn-lt"/>
                  </a:rPr>
                  <a:t>=</a:t>
                </a:r>
                <a14:m>
                  <m:oMath xmlns:m="http://schemas.openxmlformats.org/officeDocument/2006/math">
                    <m:f>
                      <m:fPr>
                        <m:ctrlPr>
                          <a:rPr lang="en-US" altLang="zh-CN" sz="1600" i="1" dirty="0">
                            <a:solidFill>
                              <a:prstClr val="black"/>
                            </a:solidFill>
                            <a:latin typeface="Cambria Math" panose="02040503050406030204" pitchFamily="18" charset="0"/>
                            <a:cs typeface="Cambria Math" panose="02040503050406030204" pitchFamily="18" charset="0"/>
                            <a:sym typeface="+mn-lt"/>
                          </a:rPr>
                        </m:ctrlPr>
                      </m:fPr>
                      <m:num>
                        <m:r>
                          <a:rPr lang="en-US" altLang="zh-CN" sz="1600" i="1" dirty="0">
                            <a:solidFill>
                              <a:prstClr val="black"/>
                            </a:solidFill>
                            <a:latin typeface="Cambria Math" panose="02040503050406030204" pitchFamily="18" charset="0"/>
                            <a:cs typeface="Cambria Math" panose="02040503050406030204" pitchFamily="18" charset="0"/>
                            <a:sym typeface="+mn-lt"/>
                          </a:rPr>
                          <m:t>𝐸</m:t>
                        </m:r>
                        <m:r>
                          <a:rPr lang="en-US" altLang="zh-CN" sz="1600" i="1" dirty="0">
                            <a:solidFill>
                              <a:prstClr val="black"/>
                            </a:solidFill>
                            <a:latin typeface="Cambria Math" panose="02040503050406030204" pitchFamily="18" charset="0"/>
                            <a:cs typeface="Cambria Math" panose="02040503050406030204" pitchFamily="18" charset="0"/>
                            <a:sym typeface="+mn-lt"/>
                          </a:rPr>
                          <m:t>[</m:t>
                        </m:r>
                        <m:nary>
                          <m:naryPr>
                            <m:limLoc m:val="subSup"/>
                            <m:ctrlPr>
                              <a:rPr lang="en-US" altLang="zh-CN" sz="1600" i="1" dirty="0">
                                <a:solidFill>
                                  <a:prstClr val="black"/>
                                </a:solidFill>
                                <a:latin typeface="Cambria Math" panose="02040503050406030204" pitchFamily="18" charset="0"/>
                                <a:cs typeface="Cambria Math" panose="02040503050406030204" pitchFamily="18" charset="0"/>
                                <a:sym typeface="+mn-lt"/>
                              </a:rPr>
                            </m:ctrlPr>
                          </m:naryPr>
                          <m:sub>
                            <m:r>
                              <a:rPr lang="en-US" altLang="zh-CN" sz="1600" i="1" dirty="0">
                                <a:solidFill>
                                  <a:prstClr val="black"/>
                                </a:solidFill>
                                <a:latin typeface="Cambria Math" panose="02040503050406030204" pitchFamily="18" charset="0"/>
                                <a:cs typeface="Cambria Math" panose="02040503050406030204" pitchFamily="18" charset="0"/>
                                <a:sym typeface="+mn-lt"/>
                              </a:rPr>
                              <m:t>0</m:t>
                            </m:r>
                          </m:sub>
                          <m:sup>
                            <m:r>
                              <a:rPr lang="en-US" altLang="zh-CN" sz="1600" i="1" dirty="0">
                                <a:solidFill>
                                  <a:prstClr val="black"/>
                                </a:solidFill>
                                <a:latin typeface="Cambria Math" panose="02040503050406030204" pitchFamily="18" charset="0"/>
                                <a:cs typeface="Cambria Math" panose="02040503050406030204" pitchFamily="18" charset="0"/>
                                <a:sym typeface="+mn-lt"/>
                              </a:rPr>
                              <m:t>𝑇</m:t>
                            </m:r>
                          </m:sup>
                          <m:e>
                            <m:sSup>
                              <m:sSupPr>
                                <m:ctrlPr>
                                  <a:rPr lang="en-US" altLang="zh-CN" sz="1600" i="1" dirty="0">
                                    <a:solidFill>
                                      <a:prstClr val="black"/>
                                    </a:solidFill>
                                    <a:latin typeface="Cambria Math" panose="02040503050406030204" pitchFamily="18" charset="0"/>
                                    <a:cs typeface="Cambria Math" panose="02040503050406030204" pitchFamily="18" charset="0"/>
                                    <a:sym typeface="+mn-lt"/>
                                  </a:rPr>
                                </m:ctrlPr>
                              </m:sSupPr>
                              <m:e>
                                <m:r>
                                  <a:rPr lang="en-US" altLang="zh-CN" sz="1600" i="1" dirty="0">
                                    <a:solidFill>
                                      <a:prstClr val="black"/>
                                    </a:solidFill>
                                    <a:latin typeface="Cambria Math" panose="02040503050406030204" pitchFamily="18" charset="0"/>
                                    <a:cs typeface="Cambria Math" panose="02040503050406030204" pitchFamily="18" charset="0"/>
                                    <a:sym typeface="+mn-lt"/>
                                  </a:rPr>
                                  <m:t>𝑒</m:t>
                                </m:r>
                              </m:e>
                              <m:sup>
                                <m:r>
                                  <a:rPr lang="en-US" altLang="zh-CN" sz="1600" i="1" dirty="0">
                                    <a:solidFill>
                                      <a:prstClr val="black"/>
                                    </a:solidFill>
                                    <a:latin typeface="Cambria Math" panose="02040503050406030204" pitchFamily="18" charset="0"/>
                                    <a:cs typeface="Cambria Math" panose="02040503050406030204" pitchFamily="18" charset="0"/>
                                    <a:sym typeface="+mn-lt"/>
                                  </a:rPr>
                                  <m:t>−</m:t>
                                </m:r>
                                <m:r>
                                  <a:rPr lang="en-US" altLang="zh-CN" sz="1600" i="1" dirty="0">
                                    <a:solidFill>
                                      <a:prstClr val="black"/>
                                    </a:solidFill>
                                    <a:latin typeface="Cambria Math" panose="02040503050406030204" pitchFamily="18" charset="0"/>
                                    <a:cs typeface="Cambria Math" panose="02040503050406030204" pitchFamily="18" charset="0"/>
                                    <a:sym typeface="+mn-lt"/>
                                  </a:rPr>
                                  <m:t>𝑟𝑡</m:t>
                                </m:r>
                              </m:sup>
                            </m:sSup>
                          </m:e>
                        </m:nary>
                        <m:sSup>
                          <m:sSupPr>
                            <m:ctrlPr>
                              <a:rPr lang="en-US" altLang="zh-CN" sz="1600" i="1" dirty="0">
                                <a:solidFill>
                                  <a:prstClr val="black"/>
                                </a:solidFill>
                                <a:latin typeface="Cambria Math" panose="02040503050406030204" pitchFamily="18" charset="0"/>
                                <a:cs typeface="Cambria Math" panose="02040503050406030204" pitchFamily="18" charset="0"/>
                                <a:sym typeface="+mn-lt"/>
                              </a:rPr>
                            </m:ctrlPr>
                          </m:sSupPr>
                          <m:e>
                            <m:r>
                              <a:rPr lang="en-US" altLang="zh-CN" sz="1600" i="1" dirty="0">
                                <a:solidFill>
                                  <a:prstClr val="black"/>
                                </a:solidFill>
                                <a:latin typeface="Cambria Math" panose="02040503050406030204" pitchFamily="18" charset="0"/>
                                <a:cs typeface="Cambria Math" panose="02040503050406030204" pitchFamily="18" charset="0"/>
                                <a:sym typeface="+mn-lt"/>
                              </a:rPr>
                              <m:t>𝑆</m:t>
                            </m:r>
                          </m:e>
                          <m:sup>
                            <m:r>
                              <a:rPr lang="en-US" altLang="zh-CN" sz="1600" i="1" dirty="0">
                                <a:solidFill>
                                  <a:prstClr val="black"/>
                                </a:solidFill>
                                <a:latin typeface="Cambria Math" panose="02040503050406030204" pitchFamily="18" charset="0"/>
                                <a:cs typeface="Cambria Math" panose="02040503050406030204" pitchFamily="18" charset="0"/>
                                <a:sym typeface="+mn-lt"/>
                              </a:rPr>
                              <m:t>2</m:t>
                            </m:r>
                          </m:sup>
                        </m:sSup>
                        <m:sSub>
                          <m:sSubPr>
                            <m:ctrlPr>
                              <a:rPr lang="en-US" altLang="zh-CN" sz="1600" i="1" dirty="0">
                                <a:solidFill>
                                  <a:prstClr val="black"/>
                                </a:solidFill>
                                <a:latin typeface="Cambria Math" panose="02040503050406030204" pitchFamily="18" charset="0"/>
                                <a:cs typeface="Cambria Math" panose="02040503050406030204" pitchFamily="18" charset="0"/>
                                <a:sym typeface="+mn-lt"/>
                              </a:rPr>
                            </m:ctrlPr>
                          </m:sSubPr>
                          <m:e>
                            <m:r>
                              <a:rPr lang="en-US" altLang="zh-CN" sz="1600" i="1" dirty="0">
                                <a:solidFill>
                                  <a:prstClr val="black"/>
                                </a:solidFill>
                                <a:latin typeface="Cambria Math" panose="02040503050406030204" pitchFamily="18" charset="0"/>
                                <a:ea typeface="微软雅黑" panose="020B0503020204020204" pitchFamily="34" charset="-122"/>
                                <a:cs typeface="Cambria Math" panose="02040503050406030204" pitchFamily="18" charset="0"/>
                                <a:sym typeface="+mn-lt"/>
                              </a:rPr>
                              <m:t>𝛤</m:t>
                            </m:r>
                          </m:e>
                          <m:sub>
                            <m:r>
                              <a:rPr lang="en-US" altLang="zh-CN" sz="1600" i="1" dirty="0">
                                <a:solidFill>
                                  <a:prstClr val="black"/>
                                </a:solidFill>
                                <a:latin typeface="Cambria Math" panose="02040503050406030204" pitchFamily="18" charset="0"/>
                                <a:cs typeface="Cambria Math" panose="02040503050406030204" pitchFamily="18" charset="0"/>
                                <a:sym typeface="+mn-lt"/>
                              </a:rPr>
                              <m:t>𝐵𝑆</m:t>
                            </m:r>
                          </m:sub>
                        </m:sSub>
                        <m:r>
                          <a:rPr lang="en-US" altLang="zh-CN" sz="1600" i="1" dirty="0">
                            <a:solidFill>
                              <a:prstClr val="black"/>
                            </a:solidFill>
                            <a:latin typeface="Cambria Math" panose="02040503050406030204" pitchFamily="18" charset="0"/>
                            <a:cs typeface="Cambria Math" panose="02040503050406030204" pitchFamily="18" charset="0"/>
                            <a:sym typeface="+mn-lt"/>
                          </a:rPr>
                          <m:t>𝜎</m:t>
                        </m:r>
                        <m:r>
                          <a:rPr lang="en-US" altLang="zh-CN" sz="1600" i="1" dirty="0">
                            <a:solidFill>
                              <a:prstClr val="black"/>
                            </a:solidFill>
                            <a:latin typeface="Cambria Math" panose="02040503050406030204" pitchFamily="18" charset="0"/>
                            <a:cs typeface="Cambria Math" panose="02040503050406030204" pitchFamily="18" charset="0"/>
                            <a:sym typeface="+mn-lt"/>
                          </a:rPr>
                          <m:t>(</m:t>
                        </m:r>
                        <m:r>
                          <a:rPr lang="en-US" altLang="zh-CN" sz="1600" i="1" dirty="0">
                            <a:solidFill>
                              <a:prstClr val="black"/>
                            </a:solidFill>
                            <a:latin typeface="Cambria Math" panose="02040503050406030204" pitchFamily="18" charset="0"/>
                            <a:cs typeface="Cambria Math" panose="02040503050406030204" pitchFamily="18" charset="0"/>
                            <a:sym typeface="+mn-lt"/>
                          </a:rPr>
                          <m:t>𝑡</m:t>
                        </m:r>
                        <m:r>
                          <a:rPr lang="en-US" altLang="zh-CN" sz="1600" i="1" dirty="0">
                            <a:solidFill>
                              <a:prstClr val="black"/>
                            </a:solidFill>
                            <a:latin typeface="Cambria Math" panose="02040503050406030204" pitchFamily="18" charset="0"/>
                            <a:cs typeface="Cambria Math" panose="02040503050406030204" pitchFamily="18" charset="0"/>
                            <a:sym typeface="+mn-lt"/>
                          </a:rPr>
                          <m:t>,</m:t>
                        </m:r>
                        <m:sSub>
                          <m:sSubPr>
                            <m:ctrlPr>
                              <a:rPr lang="en-US" altLang="zh-CN" sz="1600" i="1" dirty="0">
                                <a:solidFill>
                                  <a:prstClr val="black"/>
                                </a:solidFill>
                                <a:latin typeface="Cambria Math" panose="02040503050406030204" pitchFamily="18" charset="0"/>
                                <a:cs typeface="Cambria Math" panose="02040503050406030204" pitchFamily="18" charset="0"/>
                                <a:sym typeface="+mn-lt"/>
                              </a:rPr>
                            </m:ctrlPr>
                          </m:sSubPr>
                          <m:e>
                            <m:r>
                              <a:rPr lang="en-US" altLang="zh-CN" sz="1600" i="1" dirty="0">
                                <a:solidFill>
                                  <a:prstClr val="black"/>
                                </a:solidFill>
                                <a:latin typeface="Cambria Math" panose="02040503050406030204" pitchFamily="18" charset="0"/>
                                <a:cs typeface="Cambria Math" panose="02040503050406030204" pitchFamily="18" charset="0"/>
                                <a:sym typeface="+mn-lt"/>
                              </a:rPr>
                              <m:t>𝑆</m:t>
                            </m:r>
                          </m:e>
                          <m:sub>
                            <m:r>
                              <a:rPr lang="en-US" altLang="zh-CN" sz="1600" i="1" dirty="0">
                                <a:solidFill>
                                  <a:prstClr val="black"/>
                                </a:solidFill>
                                <a:latin typeface="Cambria Math" panose="02040503050406030204" pitchFamily="18" charset="0"/>
                                <a:cs typeface="Cambria Math" panose="02040503050406030204" pitchFamily="18" charset="0"/>
                                <a:sym typeface="+mn-lt"/>
                              </a:rPr>
                              <m:t>𝑡</m:t>
                            </m:r>
                          </m:sub>
                        </m:sSub>
                        <m:r>
                          <a:rPr lang="en-US" altLang="zh-CN" sz="1600" i="1" dirty="0">
                            <a:solidFill>
                              <a:prstClr val="black"/>
                            </a:solidFill>
                            <a:latin typeface="Cambria Math" panose="02040503050406030204" pitchFamily="18" charset="0"/>
                            <a:cs typeface="Cambria Math" panose="02040503050406030204" pitchFamily="18" charset="0"/>
                            <a:sym typeface="+mn-lt"/>
                          </a:rPr>
                          <m:t>)</m:t>
                        </m:r>
                        <m:r>
                          <a:rPr lang="en-US" altLang="zh-CN" sz="1600" i="1" dirty="0">
                            <a:solidFill>
                              <a:prstClr val="black"/>
                            </a:solidFill>
                            <a:latin typeface="Cambria Math" panose="02040503050406030204" pitchFamily="18" charset="0"/>
                            <a:cs typeface="Cambria Math" panose="02040503050406030204" pitchFamily="18" charset="0"/>
                            <a:sym typeface="+mn-lt"/>
                          </a:rPr>
                          <m:t>𝑑𝑡</m:t>
                        </m:r>
                        <m:r>
                          <a:rPr lang="en-US" altLang="zh-CN" sz="1600" i="1" dirty="0">
                            <a:solidFill>
                              <a:prstClr val="black"/>
                            </a:solidFill>
                            <a:latin typeface="Cambria Math" panose="02040503050406030204" pitchFamily="18" charset="0"/>
                            <a:cs typeface="Cambria Math" panose="02040503050406030204" pitchFamily="18" charset="0"/>
                            <a:sym typeface="+mn-lt"/>
                          </a:rPr>
                          <m:t>]</m:t>
                        </m:r>
                      </m:num>
                      <m:den>
                        <m:r>
                          <a:rPr lang="en-US" altLang="zh-CN" sz="1600" i="1" dirty="0">
                            <a:solidFill>
                              <a:prstClr val="black"/>
                            </a:solidFill>
                            <a:latin typeface="Cambria Math" panose="02040503050406030204" pitchFamily="18" charset="0"/>
                            <a:cs typeface="Cambria Math" panose="02040503050406030204" pitchFamily="18" charset="0"/>
                            <a:sym typeface="+mn-lt"/>
                          </a:rPr>
                          <m:t>𝐸</m:t>
                        </m:r>
                        <m:r>
                          <a:rPr lang="en-US" altLang="zh-CN" sz="1600" i="1" dirty="0">
                            <a:solidFill>
                              <a:prstClr val="black"/>
                            </a:solidFill>
                            <a:latin typeface="Cambria Math" panose="02040503050406030204" pitchFamily="18" charset="0"/>
                            <a:cs typeface="Cambria Math" panose="02040503050406030204" pitchFamily="18" charset="0"/>
                            <a:sym typeface="+mn-lt"/>
                          </a:rPr>
                          <m:t>[</m:t>
                        </m:r>
                        <m:nary>
                          <m:naryPr>
                            <m:limLoc m:val="subSup"/>
                            <m:ctrlPr>
                              <a:rPr lang="en-US" altLang="zh-CN" sz="1600" i="1" dirty="0">
                                <a:solidFill>
                                  <a:prstClr val="black"/>
                                </a:solidFill>
                                <a:latin typeface="Cambria Math" panose="02040503050406030204" pitchFamily="18" charset="0"/>
                                <a:cs typeface="Cambria Math" panose="02040503050406030204" pitchFamily="18" charset="0"/>
                                <a:sym typeface="+mn-lt"/>
                              </a:rPr>
                            </m:ctrlPr>
                          </m:naryPr>
                          <m:sub>
                            <m:r>
                              <a:rPr lang="en-US" altLang="zh-CN" sz="1600" i="1" dirty="0">
                                <a:solidFill>
                                  <a:prstClr val="black"/>
                                </a:solidFill>
                                <a:latin typeface="Cambria Math" panose="02040503050406030204" pitchFamily="18" charset="0"/>
                                <a:cs typeface="Cambria Math" panose="02040503050406030204" pitchFamily="18" charset="0"/>
                                <a:sym typeface="+mn-lt"/>
                              </a:rPr>
                              <m:t>0</m:t>
                            </m:r>
                          </m:sub>
                          <m:sup>
                            <m:r>
                              <a:rPr lang="en-US" altLang="zh-CN" sz="1600" i="1" dirty="0">
                                <a:solidFill>
                                  <a:prstClr val="black"/>
                                </a:solidFill>
                                <a:latin typeface="Cambria Math" panose="02040503050406030204" pitchFamily="18" charset="0"/>
                                <a:cs typeface="Cambria Math" panose="02040503050406030204" pitchFamily="18" charset="0"/>
                                <a:sym typeface="+mn-lt"/>
                              </a:rPr>
                              <m:t>𝑇</m:t>
                            </m:r>
                          </m:sup>
                          <m:e>
                            <m:sSup>
                              <m:sSupPr>
                                <m:ctrlPr>
                                  <a:rPr lang="en-US" altLang="zh-CN" sz="1600" i="1" dirty="0">
                                    <a:solidFill>
                                      <a:prstClr val="black"/>
                                    </a:solidFill>
                                    <a:latin typeface="Cambria Math" panose="02040503050406030204" pitchFamily="18" charset="0"/>
                                    <a:cs typeface="Cambria Math" panose="02040503050406030204" pitchFamily="18" charset="0"/>
                                    <a:sym typeface="+mn-lt"/>
                                  </a:rPr>
                                </m:ctrlPr>
                              </m:sSupPr>
                              <m:e>
                                <m:r>
                                  <a:rPr lang="en-US" altLang="zh-CN" sz="1600" i="1" dirty="0">
                                    <a:solidFill>
                                      <a:prstClr val="black"/>
                                    </a:solidFill>
                                    <a:latin typeface="Cambria Math" panose="02040503050406030204" pitchFamily="18" charset="0"/>
                                    <a:cs typeface="Cambria Math" panose="02040503050406030204" pitchFamily="18" charset="0"/>
                                    <a:sym typeface="+mn-lt"/>
                                  </a:rPr>
                                  <m:t>𝑒</m:t>
                                </m:r>
                              </m:e>
                              <m:sup>
                                <m:r>
                                  <a:rPr lang="en-US" altLang="zh-CN" sz="1600" i="1" dirty="0">
                                    <a:solidFill>
                                      <a:prstClr val="black"/>
                                    </a:solidFill>
                                    <a:latin typeface="Cambria Math" panose="02040503050406030204" pitchFamily="18" charset="0"/>
                                    <a:cs typeface="Cambria Math" panose="02040503050406030204" pitchFamily="18" charset="0"/>
                                    <a:sym typeface="+mn-lt"/>
                                  </a:rPr>
                                  <m:t>−</m:t>
                                </m:r>
                                <m:r>
                                  <a:rPr lang="en-US" altLang="zh-CN" sz="1600" i="1" dirty="0">
                                    <a:solidFill>
                                      <a:prstClr val="black"/>
                                    </a:solidFill>
                                    <a:latin typeface="Cambria Math" panose="02040503050406030204" pitchFamily="18" charset="0"/>
                                    <a:cs typeface="Cambria Math" panose="02040503050406030204" pitchFamily="18" charset="0"/>
                                    <a:sym typeface="+mn-lt"/>
                                  </a:rPr>
                                  <m:t>𝑟𝑡</m:t>
                                </m:r>
                              </m:sup>
                            </m:sSup>
                          </m:e>
                        </m:nary>
                        <m:sSup>
                          <m:sSupPr>
                            <m:ctrlPr>
                              <a:rPr lang="en-US" altLang="zh-CN" sz="1600" i="1" dirty="0">
                                <a:solidFill>
                                  <a:prstClr val="black"/>
                                </a:solidFill>
                                <a:latin typeface="Cambria Math" panose="02040503050406030204" pitchFamily="18" charset="0"/>
                                <a:cs typeface="Cambria Math" panose="02040503050406030204" pitchFamily="18" charset="0"/>
                                <a:sym typeface="+mn-lt"/>
                              </a:rPr>
                            </m:ctrlPr>
                          </m:sSupPr>
                          <m:e>
                            <m:r>
                              <a:rPr lang="en-US" altLang="zh-CN" sz="1600" i="1" dirty="0">
                                <a:solidFill>
                                  <a:prstClr val="black"/>
                                </a:solidFill>
                                <a:latin typeface="Cambria Math" panose="02040503050406030204" pitchFamily="18" charset="0"/>
                                <a:cs typeface="Cambria Math" panose="02040503050406030204" pitchFamily="18" charset="0"/>
                                <a:sym typeface="+mn-lt"/>
                              </a:rPr>
                              <m:t>𝑆</m:t>
                            </m:r>
                          </m:e>
                          <m:sup>
                            <m:r>
                              <a:rPr lang="en-US" altLang="zh-CN" sz="1600" i="1" dirty="0">
                                <a:solidFill>
                                  <a:prstClr val="black"/>
                                </a:solidFill>
                                <a:latin typeface="Cambria Math" panose="02040503050406030204" pitchFamily="18" charset="0"/>
                                <a:cs typeface="Cambria Math" panose="02040503050406030204" pitchFamily="18" charset="0"/>
                                <a:sym typeface="+mn-lt"/>
                              </a:rPr>
                              <m:t>2</m:t>
                            </m:r>
                          </m:sup>
                        </m:sSup>
                        <m:sSub>
                          <m:sSubPr>
                            <m:ctrlPr>
                              <a:rPr lang="en-US" altLang="zh-CN" sz="1600" i="1" dirty="0">
                                <a:solidFill>
                                  <a:prstClr val="black"/>
                                </a:solidFill>
                                <a:latin typeface="Cambria Math" panose="02040503050406030204" pitchFamily="18" charset="0"/>
                                <a:cs typeface="Cambria Math" panose="02040503050406030204" pitchFamily="18" charset="0"/>
                                <a:sym typeface="+mn-lt"/>
                              </a:rPr>
                            </m:ctrlPr>
                          </m:sSubPr>
                          <m:e>
                            <m:r>
                              <a:rPr lang="en-US" altLang="zh-CN" sz="1600" i="1" dirty="0">
                                <a:solidFill>
                                  <a:prstClr val="black"/>
                                </a:solidFill>
                                <a:latin typeface="Cambria Math" panose="02040503050406030204" pitchFamily="18" charset="0"/>
                                <a:ea typeface="微软雅黑" panose="020B0503020204020204" pitchFamily="34" charset="-122"/>
                                <a:cs typeface="Cambria Math" panose="02040503050406030204" pitchFamily="18" charset="0"/>
                                <a:sym typeface="+mn-lt"/>
                              </a:rPr>
                              <m:t>𝛤</m:t>
                            </m:r>
                          </m:e>
                          <m:sub>
                            <m:r>
                              <a:rPr lang="en-US" altLang="zh-CN" sz="1600" i="1" dirty="0">
                                <a:solidFill>
                                  <a:prstClr val="black"/>
                                </a:solidFill>
                                <a:latin typeface="Cambria Math" panose="02040503050406030204" pitchFamily="18" charset="0"/>
                                <a:cs typeface="Cambria Math" panose="02040503050406030204" pitchFamily="18" charset="0"/>
                                <a:sym typeface="+mn-lt"/>
                              </a:rPr>
                              <m:t>𝐵𝑆</m:t>
                            </m:r>
                          </m:sub>
                        </m:sSub>
                        <m:r>
                          <a:rPr lang="en-US" altLang="zh-CN" sz="1600" i="1" dirty="0">
                            <a:solidFill>
                              <a:prstClr val="black"/>
                            </a:solidFill>
                            <a:latin typeface="Cambria Math" panose="02040503050406030204" pitchFamily="18" charset="0"/>
                            <a:cs typeface="Cambria Math" panose="02040503050406030204" pitchFamily="18" charset="0"/>
                            <a:sym typeface="+mn-lt"/>
                          </a:rPr>
                          <m:t>]</m:t>
                        </m:r>
                      </m:den>
                    </m:f>
                  </m:oMath>
                </a14:m>
                <a:endParaRPr lang="en-US" altLang="zh-CN" sz="1600" dirty="0">
                  <a:solidFill>
                    <a:prstClr val="black"/>
                  </a:solidFill>
                  <a:cs typeface="+mn-ea"/>
                  <a:sym typeface="+mn-lt"/>
                </a:endParaRPr>
              </a:p>
              <a:p>
                <a:pPr lvl="0">
                  <a:spcAft>
                    <a:spcPts val="50"/>
                  </a:spcAft>
                  <a:defRPr/>
                </a:pPr>
                <a:endParaRPr lang="en-US" altLang="zh-CN" sz="1600" dirty="0">
                  <a:solidFill>
                    <a:prstClr val="black"/>
                  </a:solidFill>
                  <a:cs typeface="+mn-ea"/>
                  <a:sym typeface="+mn-lt"/>
                </a:endParaRPr>
              </a:p>
              <a:p>
                <a:pPr lvl="0">
                  <a:spcAft>
                    <a:spcPts val="50"/>
                  </a:spcAft>
                  <a:defRPr/>
                </a:pPr>
                <a:r>
                  <a:rPr lang="en-US" altLang="zh-CN" sz="1600" dirty="0" err="1">
                    <a:solidFill>
                      <a:prstClr val="black"/>
                    </a:solidFill>
                    <a:cs typeface="+mn-ea"/>
                    <a:sym typeface="+mn-lt"/>
                  </a:rPr>
                  <a:t>即可知IV是LV的加权平均</a:t>
                </a:r>
                <a:endParaRPr lang="en-US" altLang="zh-CN" sz="1600" dirty="0">
                  <a:solidFill>
                    <a:prstClr val="black"/>
                  </a:solidFill>
                  <a:cs typeface="+mn-ea"/>
                  <a:sym typeface="+mn-lt"/>
                </a:endParaRPr>
              </a:p>
              <a:p>
                <a:pPr lvl="0">
                  <a:spcAft>
                    <a:spcPts val="50"/>
                  </a:spcAft>
                  <a:defRPr/>
                </a:pPr>
                <a:r>
                  <a:rPr lang="en-US" altLang="zh-CN" sz="1600" dirty="0" err="1">
                    <a:solidFill>
                      <a:prstClr val="black"/>
                    </a:solidFill>
                    <a:cs typeface="+mn-ea"/>
                    <a:sym typeface="+mn-lt"/>
                  </a:rPr>
                  <a:t>LV与IV的关系的分析可以看出local</a:t>
                </a:r>
                <a:r>
                  <a:rPr lang="en-US" altLang="zh-CN" sz="1600" dirty="0">
                    <a:solidFill>
                      <a:prstClr val="black"/>
                    </a:solidFill>
                    <a:cs typeface="+mn-ea"/>
                    <a:sym typeface="+mn-lt"/>
                  </a:rPr>
                  <a:t> volatility是进一步加细（增加 t,</a:t>
                </a:r>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1">
                            <a:latin typeface="Cambria Math" panose="02040503050406030204" pitchFamily="18" charset="0"/>
                          </a:rPr>
                          <m:t>𝑡</m:t>
                        </m:r>
                      </m:sub>
                    </m:sSub>
                  </m:oMath>
                </a14:m>
                <a:r>
                  <a:rPr lang="en-US" altLang="zh-CN" sz="1600" dirty="0">
                    <a:solidFill>
                      <a:prstClr val="black"/>
                    </a:solidFill>
                    <a:cs typeface="+mn-ea"/>
                    <a:sym typeface="+mn-lt"/>
                  </a:rPr>
                  <a:t> ）</a:t>
                </a:r>
                <a:r>
                  <a:rPr lang="en-US" altLang="zh-CN" sz="1600" dirty="0" err="1">
                    <a:solidFill>
                      <a:prstClr val="black"/>
                    </a:solidFill>
                    <a:cs typeface="+mn-ea"/>
                    <a:sym typeface="+mn-lt"/>
                  </a:rPr>
                  <a:t>情况下的Implied</a:t>
                </a:r>
                <a:r>
                  <a:rPr lang="en-US" altLang="zh-CN" sz="1600" dirty="0">
                    <a:solidFill>
                      <a:prstClr val="black"/>
                    </a:solidFill>
                    <a:cs typeface="+mn-ea"/>
                    <a:sym typeface="+mn-lt"/>
                  </a:rPr>
                  <a:t> Volatility</a:t>
                </a:r>
              </a:p>
              <a:p>
                <a:pPr marL="0" marR="0" lvl="0" indent="0" algn="ctr" defTabSz="914400" rtl="0" eaLnBrk="1" fontAlgn="auto" latinLnBrk="0" hangingPunct="1">
                  <a:spcAft>
                    <a:spcPts val="50"/>
                  </a:spcAft>
                  <a:buClrTx/>
                  <a:buSzTx/>
                  <a:buFontTx/>
                  <a:buNone/>
                  <a:defRPr/>
                </a:pPr>
                <a:endParaRPr kumimoji="0" lang="zh-CN" altLang="en-US" sz="1600" b="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u="none" strike="noStrike" kern="1200" cap="none" spc="0" normalizeH="0" baseline="0" noProof="0" dirty="0">
                  <a:ln>
                    <a:noFill/>
                  </a:ln>
                  <a:solidFill>
                    <a:prstClr val="black"/>
                  </a:solidFill>
                  <a:effectLst/>
                  <a:uLnTx/>
                  <a:uFillTx/>
                  <a:cs typeface="+mn-ea"/>
                  <a:sym typeface="+mn-lt"/>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60739" y="1254680"/>
                <a:ext cx="11531600" cy="4601523"/>
              </a:xfrm>
              <a:prstGeom prst="rect">
                <a:avLst/>
              </a:prstGeom>
              <a:blipFill>
                <a:blip r:embed="rId3"/>
                <a:stretch>
                  <a:fillRect l="-211" t="-264"/>
                </a:stretch>
              </a:blipFill>
              <a:ln w="19050">
                <a:solidFill>
                  <a:srgbClr val="972022"/>
                </a:solidFill>
                <a:prstDash val="sysDash"/>
              </a:ln>
            </p:spPr>
            <p:txBody>
              <a:bodyPr/>
              <a:lstStyle/>
              <a:p>
                <a:r>
                  <a:rPr lang="zh-CN" altLang="en-US">
                    <a:noFill/>
                  </a:rPr>
                  <a:t> </a:t>
                </a:r>
              </a:p>
            </p:txBody>
          </p:sp>
        </mc:Fallback>
      </mc:AlternateContent>
      <p:sp>
        <p:nvSpPr>
          <p:cNvPr id="16" name="灯片编号占位符 9"/>
          <p:cNvSpPr txBox="1"/>
          <p:nvPr/>
        </p:nvSpPr>
        <p:spPr>
          <a:xfrm>
            <a:off x="9281842" y="555347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A6C56D-0CE0-47FB-86BA-7B1B4E55B176}" type="slidenum">
              <a:rPr lang="zh-CN" altLang="en-US" smtClean="0"/>
              <a:t>48</a:t>
            </a:fld>
            <a:endParaRPr lang="zh-CN" altLang="en-US" dirty="0"/>
          </a:p>
        </p:txBody>
      </p:sp>
      <p:sp>
        <p:nvSpPr>
          <p:cNvPr id="3" name="文本框 2">
            <a:extLst>
              <a:ext uri="{FF2B5EF4-FFF2-40B4-BE49-F238E27FC236}">
                <a16:creationId xmlns:a16="http://schemas.microsoft.com/office/drawing/2014/main" id="{7D35CC45-191F-C88C-9014-824447B8B8A5}"/>
              </a:ext>
            </a:extLst>
          </p:cNvPr>
          <p:cNvSpPr txBox="1"/>
          <p:nvPr/>
        </p:nvSpPr>
        <p:spPr>
          <a:xfrm>
            <a:off x="360739" y="846455"/>
            <a:ext cx="2169583" cy="368300"/>
          </a:xfrm>
          <a:prstGeom prst="rect">
            <a:avLst/>
          </a:prstGeom>
          <a:solidFill>
            <a:srgbClr val="9C0308"/>
          </a:solidFill>
        </p:spPr>
        <p:txBody>
          <a:bodyPr wrap="square" rtlCol="0">
            <a:spAutoFit/>
          </a:bodyPr>
          <a:lstStyle/>
          <a:p>
            <a:pPr marL="0" marR="0" lvl="0" indent="0" algn="l" defTabSz="914400" rtl="0" eaLnBrk="1" fontAlgn="auto" latinLnBrk="0" hangingPunct="1">
              <a:spcAft>
                <a:spcPts val="50"/>
              </a:spcAft>
              <a:buClrTx/>
              <a:buSzTx/>
              <a:buFontTx/>
              <a:buNone/>
              <a:defRPr/>
            </a:pPr>
            <a:r>
              <a:rPr lang="en-US" altLang="zh-CN" noProof="0" dirty="0">
                <a:ln>
                  <a:noFill/>
                </a:ln>
                <a:solidFill>
                  <a:schemeClr val="bg1"/>
                </a:solidFill>
                <a:effectLst/>
                <a:uLnTx/>
                <a:uFillTx/>
                <a:cs typeface="+mn-ea"/>
                <a:sym typeface="+mn-lt"/>
              </a:rPr>
              <a:t>局部波动率模型</a:t>
            </a:r>
            <a:endParaRPr kumimoji="0" lang="en-US" altLang="zh-CN" sz="1800" b="0" i="0" u="none" strike="noStrike" kern="1200" cap="none" spc="0" normalizeH="0" baseline="0" noProof="0" dirty="0">
              <a:ln>
                <a:noFill/>
              </a:ln>
              <a:solidFill>
                <a:schemeClr val="bg1"/>
              </a:solidFill>
              <a:effectLst/>
              <a:uLnTx/>
              <a:uFillTx/>
              <a:cs typeface="+mn-ea"/>
              <a:sym typeface="+mn-lt"/>
            </a:endParaRPr>
          </a:p>
        </p:txBody>
      </p:sp>
    </p:spTree>
    <p:extLst>
      <p:ext uri="{BB962C8B-B14F-4D97-AF65-F5344CB8AC3E}">
        <p14:creationId xmlns:p14="http://schemas.microsoft.com/office/powerpoint/2010/main" val="551652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局部波动率模型</a:t>
            </a:r>
            <a:r>
              <a:rPr lang="en-US" altLang="zh-CN" dirty="0">
                <a:latin typeface="+mn-lt"/>
                <a:ea typeface="+mn-ea"/>
                <a:cs typeface="+mn-ea"/>
                <a:sym typeface="+mn-lt"/>
              </a:rPr>
              <a:t>——Local volatility model</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8" name="文本框 7"/>
              <p:cNvSpPr txBox="1"/>
              <p:nvPr/>
            </p:nvSpPr>
            <p:spPr>
              <a:xfrm>
                <a:off x="375920" y="1214755"/>
                <a:ext cx="11531600" cy="5297805"/>
              </a:xfrm>
              <a:prstGeom prst="rect">
                <a:avLst/>
              </a:prstGeom>
              <a:noFill/>
              <a:ln w="19050">
                <a:solidFill>
                  <a:srgbClr val="972022"/>
                </a:solidFill>
                <a:prstDash val="sysDash"/>
              </a:ln>
            </p:spPr>
            <p:txBody>
              <a:bodyPr wrap="square" rtlCol="0">
                <a:noAutofit/>
              </a:bodyPr>
              <a:lstStyle/>
              <a:p>
                <a:pPr marL="0" marR="0" lvl="0" indent="0" algn="l" defTabSz="914400" rtl="0" eaLnBrk="1" fontAlgn="auto" latinLnBrk="0" hangingPunct="1">
                  <a:spcAft>
                    <a:spcPts val="50"/>
                  </a:spcAft>
                  <a:buClrTx/>
                  <a:buSzTx/>
                  <a:buFontTx/>
                  <a:buNone/>
                  <a:defRPr/>
                </a:pPr>
                <a:r>
                  <a:rPr kumimoji="0" sz="1600" b="0" u="none" strike="noStrike" cap="none" spc="0" normalizeH="0" baseline="0"/>
                  <a:t>CEV模型的全称为Constant Elasticity of Variance model，是Cox(1975), Cox and Ross(1976) 提出的。翻译过来是方差常弹性模型。该名称反映了模型的最大特点，即波动率相对于股价的弹性为常值。具体来看，CEV模型假设股票的波动率函数形式为：</a:t>
                </a:r>
                <a:endParaRPr kumimoji="0" lang="en-US" sz="1600" i="1" u="none" strike="noStrike" cap="none" spc="0" normalizeH="0" baseline="0">
                  <a:latin typeface="Cambria Math" panose="02040503050406030204" pitchFamily="18" charset="0"/>
                  <a:cs typeface="Cambria Math" panose="02040503050406030204" pitchFamily="18" charset="0"/>
                </a:endParaRPr>
              </a:p>
              <a:p>
                <a:pPr marL="0" marR="0" lvl="0" indent="0" algn="ctr" defTabSz="914400" rtl="0" eaLnBrk="1" fontAlgn="auto" latinLnBrk="0" hangingPunct="1">
                  <a:spcAft>
                    <a:spcPts val="50"/>
                  </a:spcAft>
                  <a:buClrTx/>
                  <a:buSzTx/>
                  <a:buFontTx/>
                  <a:buNone/>
                  <a:defRPr/>
                </a:pPr>
                <a:endParaRPr kumimoji="0" lang="en-US" sz="1600" i="1" u="none" strike="noStrike" cap="none" spc="0" normalizeH="0" baseline="0">
                  <a:latin typeface="Cambria Math" panose="02040503050406030204" pitchFamily="18" charset="0"/>
                  <a:cs typeface="Cambria Math" panose="02040503050406030204" pitchFamily="18" charset="0"/>
                </a:endParaRPr>
              </a:p>
              <a:p>
                <a:pPr marL="0" marR="0" lvl="0" indent="0" algn="ctr" defTabSz="914400" rtl="0" eaLnBrk="1" fontAlgn="auto" latinLnBrk="0" hangingPunct="1">
                  <a:spcAft>
                    <a:spcPts val="50"/>
                  </a:spcAft>
                  <a:buClrTx/>
                  <a:buSzTx/>
                  <a:buFontTx/>
                  <a:buNone/>
                  <a:defRPr/>
                </a:pPr>
                <a14:m>
                  <m:oMath xmlns:m="http://schemas.openxmlformats.org/officeDocument/2006/math">
                    <m:r>
                      <a:rPr kumimoji="0" lang="en-US" sz="1600" i="1" u="none" strike="noStrike" cap="none" spc="0" normalizeH="0" baseline="0">
                        <a:latin typeface="Cambria Math" panose="02040503050406030204" pitchFamily="18" charset="0"/>
                        <a:cs typeface="Cambria Math" panose="02040503050406030204" pitchFamily="18" charset="0"/>
                      </a:rPr>
                      <m:t>𝜎</m:t>
                    </m:r>
                    <m:r>
                      <a:rPr kumimoji="0" lang="en-US" sz="1600" i="1" u="none" strike="noStrike" cap="none" spc="0" normalizeH="0" baseline="0">
                        <a:latin typeface="Cambria Math" panose="02040503050406030204" pitchFamily="18" charset="0"/>
                        <a:cs typeface="Cambria Math" panose="02040503050406030204" pitchFamily="18" charset="0"/>
                      </a:rPr>
                      <m:t>(</m:t>
                    </m:r>
                    <m:r>
                      <a:rPr kumimoji="0" lang="en-US" sz="1600" i="1" u="none" strike="noStrike" cap="none" spc="0" normalizeH="0" baseline="0">
                        <a:latin typeface="Cambria Math" panose="02040503050406030204" pitchFamily="18" charset="0"/>
                        <a:cs typeface="Cambria Math" panose="02040503050406030204" pitchFamily="18" charset="0"/>
                      </a:rPr>
                      <m:t>𝑡</m:t>
                    </m:r>
                    <m:r>
                      <a:rPr kumimoji="0" lang="en-US" sz="1600" i="1" u="none" strike="noStrike" cap="none" spc="0" normalizeH="0" baseline="0">
                        <a:latin typeface="Cambria Math" panose="02040503050406030204" pitchFamily="18" charset="0"/>
                        <a:cs typeface="Cambria Math" panose="02040503050406030204" pitchFamily="18" charset="0"/>
                      </a:rPr>
                      <m:t>,</m:t>
                    </m:r>
                    <m:r>
                      <a:rPr kumimoji="0" lang="en-US" sz="1600" i="1" u="none" strike="noStrike" cap="none" spc="0" normalizeH="0" baseline="0">
                        <a:latin typeface="Cambria Math" panose="02040503050406030204" pitchFamily="18" charset="0"/>
                        <a:cs typeface="Cambria Math" panose="02040503050406030204" pitchFamily="18" charset="0"/>
                      </a:rPr>
                      <m:t>𝑠</m:t>
                    </m:r>
                    <m:r>
                      <a:rPr kumimoji="0" lang="en-US" sz="1600" i="1" u="none" strike="noStrike" cap="none" spc="0" normalizeH="0" baseline="0">
                        <a:latin typeface="Cambria Math" panose="02040503050406030204" pitchFamily="18" charset="0"/>
                        <a:cs typeface="Cambria Math" panose="02040503050406030204" pitchFamily="18" charset="0"/>
                      </a:rPr>
                      <m:t>)</m:t>
                    </m:r>
                  </m:oMath>
                </a14:m>
                <a:r>
                  <a:rPr kumimoji="0" lang="en-US" sz="1600" b="0" u="none" strike="noStrike" cap="none" spc="0" normalizeH="0" baseline="0"/>
                  <a:t>=</a:t>
                </a:r>
                <a14:m>
                  <m:oMath xmlns:m="http://schemas.openxmlformats.org/officeDocument/2006/math">
                    <m:f>
                      <m:fPr>
                        <m:ctrlPr>
                          <a:rPr kumimoji="0" lang="en-US" sz="1600" b="0" i="1" u="none" strike="noStrike" cap="none" spc="0" normalizeH="0" baseline="0">
                            <a:latin typeface="Cambria Math" panose="02040503050406030204" pitchFamily="18" charset="0"/>
                            <a:cs typeface="Cambria Math" panose="02040503050406030204" pitchFamily="18" charset="0"/>
                          </a:rPr>
                        </m:ctrlPr>
                      </m:fPr>
                      <m:num>
                        <m:r>
                          <a:rPr kumimoji="0" lang="en-US" sz="1600" i="1" u="none" strike="noStrike" cap="none" spc="0" normalizeH="0" baseline="0">
                            <a:latin typeface="Cambria Math" panose="02040503050406030204" pitchFamily="18" charset="0"/>
                            <a:cs typeface="Cambria Math" panose="02040503050406030204" pitchFamily="18" charset="0"/>
                          </a:rPr>
                          <m:t>𝜎</m:t>
                        </m:r>
                      </m:num>
                      <m:den>
                        <m:sSup>
                          <m:sSupPr>
                            <m:ctrlPr>
                              <a:rPr kumimoji="0" lang="en-US" sz="1600" b="0" i="1" u="none" strike="noStrike" cap="none" spc="0" normalizeH="0" baseline="0">
                                <a:latin typeface="Cambria Math" panose="02040503050406030204" pitchFamily="18" charset="0"/>
                                <a:cs typeface="Cambria Math" panose="02040503050406030204" pitchFamily="18" charset="0"/>
                              </a:rPr>
                            </m:ctrlPr>
                          </m:sSupPr>
                          <m:e>
                            <m:r>
                              <a:rPr kumimoji="0" lang="en-US" sz="1600" b="0" i="1" u="none" strike="noStrike" cap="none" spc="0" normalizeH="0" baseline="0">
                                <a:latin typeface="Cambria Math" panose="02040503050406030204" pitchFamily="18" charset="0"/>
                                <a:cs typeface="Cambria Math" panose="02040503050406030204" pitchFamily="18" charset="0"/>
                              </a:rPr>
                              <m:t>𝑆</m:t>
                            </m:r>
                          </m:e>
                          <m:sup>
                            <m:r>
                              <a:rPr kumimoji="0" lang="en-US" sz="1600" i="1" u="none" strike="noStrike" cap="none" spc="0" normalizeH="0" baseline="0">
                                <a:latin typeface="Cambria Math" panose="02040503050406030204" pitchFamily="18" charset="0"/>
                                <a:cs typeface="Cambria Math" panose="02040503050406030204" pitchFamily="18" charset="0"/>
                              </a:rPr>
                              <m:t>𝛽</m:t>
                            </m:r>
                          </m:sup>
                        </m:sSup>
                      </m:den>
                    </m:f>
                    <m:r>
                      <a:rPr kumimoji="0" lang="en-US" sz="1600" i="1" u="none" strike="noStrike" cap="none" spc="0" normalizeH="0" baseline="0">
                        <a:latin typeface="Cambria Math" panose="02040503050406030204" pitchFamily="18" charset="0"/>
                        <a:cs typeface="Cambria Math" panose="02040503050406030204" pitchFamily="18" charset="0"/>
                      </a:rPr>
                      <m:t>  ,   0&lt;</m:t>
                    </m:r>
                    <m:r>
                      <a:rPr kumimoji="0" lang="en-US" sz="1600" i="1" u="none" strike="noStrike" cap="none" spc="0" normalizeH="0" baseline="0">
                        <a:latin typeface="Cambria Math" panose="02040503050406030204" pitchFamily="18" charset="0"/>
                        <a:cs typeface="Cambria Math" panose="02040503050406030204" pitchFamily="18" charset="0"/>
                      </a:rPr>
                      <m:t>𝛽</m:t>
                    </m:r>
                    <m:r>
                      <a:rPr kumimoji="0" lang="en-US" sz="1600" i="1" u="none" strike="noStrike" cap="none" spc="0" normalizeH="0" baseline="0">
                        <a:latin typeface="Cambria Math" panose="02040503050406030204" pitchFamily="18" charset="0"/>
                        <a:cs typeface="Cambria Math" panose="02040503050406030204" pitchFamily="18" charset="0"/>
                      </a:rPr>
                      <m:t>&lt;</m:t>
                    </m:r>
                  </m:oMath>
                </a14:m>
                <a:r>
                  <a:rPr kumimoji="0" lang="en-US" sz="1600" b="0" u="none" strike="noStrike" cap="none" spc="0" normalizeH="0" baseline="0"/>
                  <a:t>1</a:t>
                </a:r>
              </a:p>
              <a:p>
                <a:pPr marL="0" marR="0" lvl="0" indent="0" algn="l" defTabSz="914400" rtl="0" eaLnBrk="1" fontAlgn="auto" latinLnBrk="0" hangingPunct="1">
                  <a:spcAft>
                    <a:spcPts val="50"/>
                  </a:spcAft>
                  <a:buClrTx/>
                  <a:buSzTx/>
                  <a:buFontTx/>
                  <a:buNone/>
                  <a:defRPr/>
                </a:pPr>
                <a:r>
                  <a:rPr kumimoji="0" sz="1600" b="0" u="none" strike="noStrike" cap="none" spc="0" normalizeH="0" baseline="0"/>
                  <a:t>给</a:t>
                </a:r>
                <a14:m>
                  <m:oMath xmlns:m="http://schemas.openxmlformats.org/officeDocument/2006/math">
                    <m:r>
                      <a:rPr kumimoji="0" lang="en-US" sz="1600" i="1" u="none" strike="noStrike" cap="none" spc="0" normalizeH="0" baseline="0">
                        <a:latin typeface="Cambria Math" panose="02040503050406030204" pitchFamily="18" charset="0"/>
                        <a:cs typeface="Cambria Math" panose="02040503050406030204" pitchFamily="18" charset="0"/>
                      </a:rPr>
                      <m:t>𝜎</m:t>
                    </m:r>
                  </m:oMath>
                </a14:m>
                <a:r>
                  <a:rPr kumimoji="0" sz="1600" b="0" u="none" strike="noStrike" cap="none" spc="0" normalizeH="0" baseline="0"/>
                  <a:t>随</a:t>
                </a:r>
                <a:r>
                  <a:rPr kumimoji="0" lang="en-US" sz="1600" b="0" u="none" strike="noStrike" cap="none" spc="0" normalizeH="0" baseline="0"/>
                  <a:t>S</a:t>
                </a:r>
                <a:r>
                  <a:rPr kumimoji="0" sz="1600" b="0" u="none" strike="noStrike" cap="none" spc="0" normalizeH="0" baseline="0"/>
                  <a:t>的变化增加了一些阻力，期望抵消波动率微笑等现象的影响</a:t>
                </a:r>
              </a:p>
              <a:p>
                <a:pPr marL="0" marR="0" lvl="0" indent="0" algn="l" defTabSz="914400" rtl="0" eaLnBrk="1" fontAlgn="auto" latinLnBrk="0" hangingPunct="1">
                  <a:spcAft>
                    <a:spcPts val="50"/>
                  </a:spcAft>
                  <a:buClrTx/>
                  <a:buSzTx/>
                  <a:buFontTx/>
                  <a:buNone/>
                  <a:defRPr/>
                </a:pPr>
                <a:endParaRPr kumimoji="0" sz="1600" b="0" u="none" strike="noStrike" cap="none" spc="0" normalizeH="0" baseline="0"/>
              </a:p>
              <a:p>
                <a:pPr marL="0" marR="0" lvl="0" indent="0" algn="l" defTabSz="914400" rtl="0" eaLnBrk="1" fontAlgn="auto" latinLnBrk="0" hangingPunct="1">
                  <a:spcAft>
                    <a:spcPts val="50"/>
                  </a:spcAft>
                  <a:buClrTx/>
                  <a:buSzTx/>
                  <a:buFontTx/>
                  <a:buNone/>
                  <a:defRPr/>
                </a:pPr>
                <a:r>
                  <a:rPr kumimoji="0" sz="1600" b="0" u="none" strike="noStrike" cap="none" spc="0" normalizeH="0" baseline="0"/>
                  <a:t>注意到CEV假设了波动率与股票价格相关，这与市场观察一致，即波动率通常与股价高低有关。特别的，当 </a:t>
                </a:r>
                <a14:m>
                  <m:oMath xmlns:m="http://schemas.openxmlformats.org/officeDocument/2006/math">
                    <m:r>
                      <a:rPr kumimoji="0" lang="en-US" sz="1600" i="1" u="none" strike="noStrike" cap="none" spc="0" normalizeH="0" baseline="0">
                        <a:latin typeface="Cambria Math" panose="02040503050406030204" pitchFamily="18" charset="0"/>
                        <a:cs typeface="Cambria Math" panose="02040503050406030204" pitchFamily="18" charset="0"/>
                      </a:rPr>
                      <m:t>𝛽</m:t>
                    </m:r>
                  </m:oMath>
                </a14:m>
                <a:r>
                  <a:rPr kumimoji="0" sz="1600" b="0" u="none" strike="noStrike" cap="none" spc="0" normalizeH="0" baseline="0"/>
                  <a:t>&lt;2 时，S 的指数小于0，波动率与股价呈负相关（市场上普遍存在的杠杆效应）；当 </a:t>
                </a:r>
                <a14:m>
                  <m:oMath xmlns:m="http://schemas.openxmlformats.org/officeDocument/2006/math">
                    <m:r>
                      <a:rPr kumimoji="0" lang="en-US" sz="1600" i="1" u="none" strike="noStrike" cap="none" spc="0" normalizeH="0" baseline="0">
                        <a:latin typeface="Cambria Math" panose="02040503050406030204" pitchFamily="18" charset="0"/>
                        <a:cs typeface="Cambria Math" panose="02040503050406030204" pitchFamily="18" charset="0"/>
                      </a:rPr>
                      <m:t>𝛽</m:t>
                    </m:r>
                  </m:oMath>
                </a14:m>
                <a:r>
                  <a:rPr kumimoji="0" sz="1600" b="0" u="none" strike="noStrike" cap="none" spc="0" normalizeH="0" baseline="0"/>
                  <a:t>&gt;2 时，S 的指数大于0，波动率与股价呈正相关（又称反向杠杆效应）。 </a:t>
                </a:r>
                <a14:m>
                  <m:oMath xmlns:m="http://schemas.openxmlformats.org/officeDocument/2006/math">
                    <m:r>
                      <a:rPr kumimoji="0" lang="en-US" sz="1600" i="1" u="none" strike="noStrike" cap="none" spc="0" normalizeH="0" baseline="0">
                        <a:latin typeface="Cambria Math" panose="02040503050406030204" pitchFamily="18" charset="0"/>
                        <a:cs typeface="Cambria Math" panose="02040503050406030204" pitchFamily="18" charset="0"/>
                      </a:rPr>
                      <m:t>𝛽</m:t>
                    </m:r>
                  </m:oMath>
                </a14:m>
                <a:r>
                  <a:rPr kumimoji="0" sz="1600" b="0" u="none" strike="noStrike" cap="none" spc="0" normalizeH="0" baseline="0"/>
                  <a:t>= 2时，波动率函数退化成常值函数，即回到了BS模型的假设。换而言之，几何布朗运动其实是一类特殊的CEV过程。</a:t>
                </a:r>
              </a:p>
              <a:p>
                <a:pPr marL="0" marR="0" lvl="0" indent="0" algn="l" defTabSz="914400" rtl="0" eaLnBrk="1" fontAlgn="auto" latinLnBrk="0" hangingPunct="1">
                  <a:spcAft>
                    <a:spcPts val="50"/>
                  </a:spcAft>
                  <a:buClrTx/>
                  <a:buSzTx/>
                  <a:buFontTx/>
                  <a:buNone/>
                  <a:defRPr/>
                </a:pPr>
                <a:endParaRPr lang="zh-CN" altLang="en-US" sz="1600" i="1">
                  <a:latin typeface="Cambria Math" panose="02040503050406030204" pitchFamily="18" charset="0"/>
                </a:endParaRPr>
              </a:p>
              <a:p>
                <a:pPr marL="0" marR="0" lvl="0" indent="0" algn="l" defTabSz="914400" rtl="0" eaLnBrk="1" fontAlgn="auto" latinLnBrk="0" hangingPunct="1">
                  <a:spcAft>
                    <a:spcPts val="50"/>
                  </a:spcAft>
                  <a:buClrTx/>
                  <a:buSzTx/>
                  <a:buFontTx/>
                  <a:buNone/>
                  <a:defRPr/>
                </a:pPr>
                <a:endParaRPr lang="zh-CN" altLang="en-US" sz="1600" i="1">
                  <a:latin typeface="Cambria Math" panose="02040503050406030204" pitchFamily="18" charset="0"/>
                </a:endParaRPr>
              </a:p>
              <a:p>
                <a:pPr marL="0" marR="0" lvl="0" indent="0" algn="l" defTabSz="914400" rtl="0" eaLnBrk="1" fontAlgn="auto" latinLnBrk="0" hangingPunct="1">
                  <a:spcAft>
                    <a:spcPts val="50"/>
                  </a:spcAft>
                  <a:buClrTx/>
                  <a:buSzTx/>
                  <a:buFontTx/>
                  <a:buNone/>
                  <a:defRPr/>
                </a:pPr>
                <a:r>
                  <a:rPr lang="zh-CN" altLang="en-US" sz="1600">
                    <a:latin typeface="Cambria Math" panose="02040503050406030204" pitchFamily="18" charset="0"/>
                  </a:rPr>
                  <a:t>资产动态价格：</a:t>
                </a:r>
              </a:p>
              <a:p>
                <a:pPr marL="0" marR="0" lvl="0" indent="0" algn="l" defTabSz="914400" rtl="0" eaLnBrk="1" fontAlgn="auto" latinLnBrk="0" hangingPunct="1">
                  <a:spcAft>
                    <a:spcPts val="50"/>
                  </a:spcAft>
                  <a:buClrTx/>
                  <a:buSzTx/>
                  <a:buFontTx/>
                  <a:buNone/>
                  <a:defRPr/>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𝑑</m:t>
                      </m:r>
                      <m:r>
                        <a:rPr lang="en-US" altLang="zh-CN" sz="1600" i="1">
                          <a:latin typeface="Cambria Math" panose="02040503050406030204" pitchFamily="18" charset="0"/>
                        </a:rPr>
                        <m:t>𝑆</m:t>
                      </m:r>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r>
                        <a:rPr lang="zh-CN" altLang="en-US" sz="1600" i="0">
                          <a:latin typeface="Cambria Math" panose="02040503050406030204" pitchFamily="18" charset="0"/>
                        </a:rPr>
                        <m:t>=</m:t>
                      </m:r>
                      <m:r>
                        <m:rPr>
                          <m:sty m:val="p"/>
                        </m:rPr>
                        <a:rPr lang="en-US" altLang="zh-CN" sz="1600" i="0">
                          <a:latin typeface="Cambria Math" panose="02040503050406030204" pitchFamily="18" charset="0"/>
                        </a:rPr>
                        <m:t>S</m:t>
                      </m:r>
                      <m:r>
                        <a:rPr lang="en-US" altLang="zh-CN" sz="1600" i="0">
                          <a:latin typeface="Cambria Math" panose="02040503050406030204" pitchFamily="18" charset="0"/>
                        </a:rPr>
                        <m:t>(</m:t>
                      </m:r>
                      <m:r>
                        <m:rPr>
                          <m:sty m:val="p"/>
                        </m:rPr>
                        <a:rPr lang="en-US" altLang="zh-CN" sz="1600" i="0">
                          <a:latin typeface="Cambria Math" panose="02040503050406030204" pitchFamily="18" charset="0"/>
                        </a:rPr>
                        <m:t>t</m:t>
                      </m:r>
                      <m:r>
                        <a:rPr lang="en-US" altLang="zh-CN" sz="1600" i="0">
                          <a:latin typeface="Cambria Math" panose="02040503050406030204" pitchFamily="18" charset="0"/>
                        </a:rPr>
                        <m:t>)[</m:t>
                      </m:r>
                      <m:r>
                        <m:rPr>
                          <m:sty m:val="p"/>
                        </m:rPr>
                        <a:rPr lang="en-US" altLang="zh-CN" sz="1600" i="0">
                          <a:latin typeface="Cambria Math" panose="02040503050406030204" pitchFamily="18" charset="0"/>
                        </a:rPr>
                        <m:t>r</m:t>
                      </m:r>
                      <m:r>
                        <a:rPr lang="en-US" altLang="zh-CN" sz="1600" i="0">
                          <a:latin typeface="Cambria Math" panose="02040503050406030204" pitchFamily="18" charset="0"/>
                        </a:rPr>
                        <m:t>(</m:t>
                      </m:r>
                      <m:r>
                        <m:rPr>
                          <m:sty m:val="p"/>
                        </m:rPr>
                        <a:rPr lang="en-US" altLang="zh-CN" sz="1600" i="0">
                          <a:latin typeface="Cambria Math" panose="02040503050406030204" pitchFamily="18" charset="0"/>
                        </a:rPr>
                        <m:t>t</m:t>
                      </m:r>
                      <m:r>
                        <a:rPr lang="en-US" altLang="zh-CN" sz="1600" i="0">
                          <a:latin typeface="Cambria Math" panose="02040503050406030204" pitchFamily="18" charset="0"/>
                        </a:rPr>
                        <m:t>,</m:t>
                      </m:r>
                      <m:r>
                        <m:rPr>
                          <m:sty m:val="p"/>
                        </m:rPr>
                        <a:rPr lang="en-US" altLang="zh-CN" sz="1600" i="0">
                          <a:latin typeface="Cambria Math" panose="02040503050406030204" pitchFamily="18" charset="0"/>
                        </a:rPr>
                        <m:t>S</m:t>
                      </m:r>
                      <m:r>
                        <a:rPr lang="en-US" altLang="zh-CN" sz="1600" i="0">
                          <a:latin typeface="Cambria Math" panose="02040503050406030204" pitchFamily="18" charset="0"/>
                        </a:rPr>
                        <m:t>(</m:t>
                      </m:r>
                      <m:r>
                        <m:rPr>
                          <m:sty m:val="p"/>
                        </m:rPr>
                        <a:rPr lang="en-US" altLang="zh-CN" sz="1600" i="0">
                          <a:latin typeface="Cambria Math" panose="02040503050406030204" pitchFamily="18" charset="0"/>
                        </a:rPr>
                        <m:t>t</m:t>
                      </m:r>
                      <m:r>
                        <a:rPr lang="en-US" altLang="zh-CN" sz="1600" i="0">
                          <a:latin typeface="Cambria Math" panose="02040503050406030204" pitchFamily="18" charset="0"/>
                        </a:rPr>
                        <m:t>))</m:t>
                      </m:r>
                      <m:r>
                        <m:rPr>
                          <m:sty m:val="p"/>
                        </m:rPr>
                        <a:rPr lang="en-US" altLang="zh-CN" sz="1600" i="0">
                          <a:latin typeface="Cambria Math" panose="02040503050406030204" pitchFamily="18" charset="0"/>
                        </a:rPr>
                        <m:t>dt</m:t>
                      </m:r>
                      <m:r>
                        <a:rPr lang="en-US" altLang="zh-CN" sz="1600" i="0">
                          <a:latin typeface="Cambria Math" panose="02040503050406030204" pitchFamily="18" charset="0"/>
                        </a:rPr>
                        <m:t>+</m:t>
                      </m:r>
                      <m:r>
                        <m:rPr>
                          <m:sty m:val="p"/>
                        </m:rPr>
                        <a:rPr lang="en-US" altLang="zh-CN" sz="1600">
                          <a:latin typeface="Cambria Math" panose="02040503050406030204" pitchFamily="18" charset="0"/>
                          <a:cs typeface="Cambria Math" panose="02040503050406030204" pitchFamily="18" charset="0"/>
                        </a:rPr>
                        <m:t>σ</m:t>
                      </m:r>
                      <m:r>
                        <a:rPr lang="en-US" altLang="zh-CN" sz="1600">
                          <a:latin typeface="Cambria Math" panose="02040503050406030204" pitchFamily="18" charset="0"/>
                          <a:cs typeface="Cambria Math" panose="02040503050406030204" pitchFamily="18" charset="0"/>
                        </a:rPr>
                        <m:t>(</m:t>
                      </m:r>
                      <m:r>
                        <m:rPr>
                          <m:sty m:val="p"/>
                        </m:rPr>
                        <a:rPr lang="en-US" altLang="zh-CN" sz="1600">
                          <a:latin typeface="Cambria Math" panose="02040503050406030204" pitchFamily="18" charset="0"/>
                          <a:cs typeface="Cambria Math" panose="02040503050406030204" pitchFamily="18" charset="0"/>
                        </a:rPr>
                        <m:t>t</m:t>
                      </m:r>
                      <m:r>
                        <a:rPr lang="en-US" altLang="zh-CN" sz="1600">
                          <a:latin typeface="Cambria Math" panose="02040503050406030204" pitchFamily="18" charset="0"/>
                          <a:cs typeface="Cambria Math" panose="02040503050406030204" pitchFamily="18" charset="0"/>
                        </a:rPr>
                        <m:t>,</m:t>
                      </m:r>
                      <m:r>
                        <m:rPr>
                          <m:sty m:val="p"/>
                        </m:rPr>
                        <a:rPr lang="en-US" altLang="zh-CN" sz="1600">
                          <a:latin typeface="Cambria Math" panose="02040503050406030204" pitchFamily="18" charset="0"/>
                          <a:cs typeface="Cambria Math" panose="02040503050406030204" pitchFamily="18" charset="0"/>
                        </a:rPr>
                        <m:t>S</m:t>
                      </m:r>
                      <m:r>
                        <a:rPr lang="en-US" altLang="zh-CN" sz="1600">
                          <a:latin typeface="Cambria Math" panose="02040503050406030204" pitchFamily="18" charset="0"/>
                          <a:cs typeface="Cambria Math" panose="02040503050406030204" pitchFamily="18" charset="0"/>
                        </a:rPr>
                        <m:t>(</m:t>
                      </m:r>
                      <m:r>
                        <m:rPr>
                          <m:sty m:val="p"/>
                        </m:rPr>
                        <a:rPr lang="en-US" altLang="zh-CN" sz="1600">
                          <a:latin typeface="Cambria Math" panose="02040503050406030204" pitchFamily="18" charset="0"/>
                          <a:cs typeface="Cambria Math" panose="02040503050406030204" pitchFamily="18" charset="0"/>
                        </a:rPr>
                        <m:t>t</m:t>
                      </m:r>
                      <m:r>
                        <a:rPr lang="en-US" altLang="zh-CN" sz="1600">
                          <a:latin typeface="Cambria Math" panose="02040503050406030204" pitchFamily="18" charset="0"/>
                          <a:cs typeface="Cambria Math" panose="02040503050406030204" pitchFamily="18" charset="0"/>
                        </a:rPr>
                        <m:t>))</m:t>
                      </m:r>
                      <m:r>
                        <m:rPr>
                          <m:sty m:val="p"/>
                        </m:rPr>
                        <a:rPr lang="en-US" altLang="zh-CN" sz="1600">
                          <a:latin typeface="Cambria Math" panose="02040503050406030204" pitchFamily="18" charset="0"/>
                          <a:cs typeface="Cambria Math" panose="02040503050406030204" pitchFamily="18" charset="0"/>
                        </a:rPr>
                        <m:t>d</m:t>
                      </m:r>
                      <m:sSup>
                        <m:sSupPr>
                          <m:ctrlPr>
                            <a:rPr lang="en-US" altLang="zh-CN" sz="1600" i="1">
                              <a:latin typeface="Cambria Math" panose="02040503050406030204" pitchFamily="18" charset="0"/>
                              <a:cs typeface="Cambria Math" panose="02040503050406030204" pitchFamily="18" charset="0"/>
                            </a:rPr>
                          </m:ctrlPr>
                        </m:sSupPr>
                        <m:e>
                          <m:r>
                            <a:rPr lang="en-US" altLang="zh-CN" sz="1600" i="1">
                              <a:latin typeface="Cambria Math" panose="02040503050406030204" pitchFamily="18" charset="0"/>
                              <a:cs typeface="Cambria Math" panose="02040503050406030204" pitchFamily="18" charset="0"/>
                            </a:rPr>
                            <m:t>𝑊</m:t>
                          </m:r>
                        </m:e>
                        <m:sup>
                          <m:r>
                            <a:rPr lang="en-US" altLang="zh-CN" sz="1600" i="1">
                              <a:latin typeface="Cambria Math" panose="02040503050406030204" pitchFamily="18" charset="0"/>
                              <a:cs typeface="Cambria Math" panose="02040503050406030204" pitchFamily="18" charset="0"/>
                            </a:rPr>
                            <m:t>𝑄</m:t>
                          </m:r>
                        </m:sup>
                      </m:sSup>
                      <m:r>
                        <a:rPr lang="en-US" altLang="zh-CN" sz="1600" i="1">
                          <a:latin typeface="Cambria Math" panose="02040503050406030204" pitchFamily="18" charset="0"/>
                          <a:cs typeface="Cambria Math" panose="02040503050406030204" pitchFamily="18" charset="0"/>
                        </a:rPr>
                        <m:t>(</m:t>
                      </m:r>
                      <m:r>
                        <a:rPr lang="en-US" altLang="zh-CN" sz="1600" i="1">
                          <a:latin typeface="Cambria Math" panose="02040503050406030204" pitchFamily="18" charset="0"/>
                          <a:cs typeface="Cambria Math" panose="02040503050406030204" pitchFamily="18" charset="0"/>
                        </a:rPr>
                        <m:t>𝑡</m:t>
                      </m:r>
                      <m:r>
                        <a:rPr lang="en-US" altLang="zh-CN" sz="1600" i="1">
                          <a:latin typeface="Cambria Math" panose="02040503050406030204" pitchFamily="18" charset="0"/>
                          <a:cs typeface="Cambria Math" panose="02040503050406030204" pitchFamily="18" charset="0"/>
                        </a:rPr>
                        <m:t>)]</m:t>
                      </m:r>
                    </m:oMath>
                  </m:oMathPara>
                </a14:m>
                <a:endParaRPr lang="zh-CN" altLang="en-US" sz="1600" i="1">
                  <a:latin typeface="Cambria Math" panose="02040503050406030204" pitchFamily="18" charset="0"/>
                </a:endParaRPr>
              </a:p>
              <a:p>
                <a:pPr marL="0" marR="0" lvl="0" indent="0" algn="l" defTabSz="914400" rtl="0" eaLnBrk="1" fontAlgn="auto" latinLnBrk="0" hangingPunct="1">
                  <a:spcAft>
                    <a:spcPts val="50"/>
                  </a:spcAft>
                  <a:buClrTx/>
                  <a:buSzTx/>
                  <a:buFontTx/>
                  <a:buNone/>
                  <a:defRPr/>
                </a:pPr>
                <a:endParaRPr lang="zh-CN" altLang="en-US" sz="1600" i="1">
                  <a:latin typeface="Cambria Math" panose="02040503050406030204" pitchFamily="18" charset="0"/>
                </a:endParaRPr>
              </a:p>
              <a:p>
                <a:pPr marL="0" marR="0" lvl="0" indent="0" algn="l" defTabSz="914400" rtl="0" eaLnBrk="1" fontAlgn="auto" latinLnBrk="0" hangingPunct="1">
                  <a:spcAft>
                    <a:spcPts val="50"/>
                  </a:spcAft>
                  <a:buClrTx/>
                  <a:buSzTx/>
                  <a:buFontTx/>
                  <a:buNone/>
                  <a:defRPr/>
                </a:pPr>
                <a:endParaRPr lang="zh-CN" altLang="en-US" sz="1600" i="1">
                  <a:latin typeface="Cambria Math" panose="02040503050406030204" pitchFamily="18" charset="0"/>
                </a:endParaRPr>
              </a:p>
              <a:p>
                <a:pPr marL="0" marR="0" lvl="0" indent="0" algn="l" defTabSz="914400" rtl="0" eaLnBrk="1" fontAlgn="auto" latinLnBrk="0" hangingPunct="1">
                  <a:spcAft>
                    <a:spcPts val="50"/>
                  </a:spcAft>
                  <a:buClrTx/>
                  <a:buSzTx/>
                  <a:buFontTx/>
                  <a:buNone/>
                  <a:defRPr/>
                </a:pPr>
                <a:r>
                  <a:rPr lang="zh-CN" altLang="en-US" sz="1600">
                    <a:latin typeface="Cambria Math" panose="02040503050406030204" pitchFamily="18" charset="0"/>
                  </a:rPr>
                  <a:t>对于欧式期权，其价格满足如下偏微分方程：</a:t>
                </a:r>
                <a:endParaRPr lang="zh-CN" altLang="en-US" sz="1600" i="1">
                  <a:latin typeface="Cambria Math" panose="02040503050406030204" pitchFamily="18" charset="0"/>
                </a:endParaRPr>
              </a:p>
              <a:p>
                <a:pPr marL="0" marR="0" lvl="0" indent="0" algn="l" defTabSz="914400" rtl="0" eaLnBrk="1" fontAlgn="auto" latinLnBrk="0" hangingPunct="1">
                  <a:spcAft>
                    <a:spcPts val="50"/>
                  </a:spcAft>
                  <a:buClrTx/>
                  <a:buSzTx/>
                  <a:buFontTx/>
                  <a:buNone/>
                  <a:defRPr/>
                </a:pPr>
                <a14:m>
                  <m:oMathPara xmlns:m="http://schemas.openxmlformats.org/officeDocument/2006/math">
                    <m:oMathParaPr>
                      <m:jc m:val="centerGroup"/>
                    </m:oMathParaPr>
                    <m:oMath xmlns:m="http://schemas.openxmlformats.org/officeDocument/2006/math">
                      <m:eqArr>
                        <m:eqArrPr>
                          <m:ctrlPr>
                            <a:rPr lang="zh-CN" altLang="en-US" sz="1600" i="1">
                              <a:latin typeface="Cambria Math" panose="02040503050406030204" pitchFamily="18" charset="0"/>
                            </a:rPr>
                          </m:ctrlPr>
                        </m:eqArrPr>
                        <m:e>
                          <m:sSub>
                            <m:sSubPr>
                              <m:ctrlPr>
                                <a:rPr lang="zh-CN" altLang="en-US"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𝐶</m:t>
                              </m:r>
                            </m:e>
                            <m:sub>
                              <m:r>
                                <a:rPr lang="en-US" altLang="zh-CN" sz="1600" i="1">
                                  <a:latin typeface="Cambria Math" panose="02040503050406030204" pitchFamily="18" charset="0"/>
                                  <a:cs typeface="Cambria Math" panose="02040503050406030204" pitchFamily="18" charset="0"/>
                                </a:rPr>
                                <m:t>𝑡</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2</m:t>
                              </m:r>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𝜎</m:t>
                              </m:r>
                            </m:e>
                            <m:sup>
                              <m:r>
                                <a:rPr lang="zh-CN" altLang="en-US" sz="1600" i="0">
                                  <a:latin typeface="Cambria Math" panose="02040503050406030204" pitchFamily="18" charset="0"/>
                                </a:rPr>
                                <m:t>2</m:t>
                              </m:r>
                            </m:sup>
                          </m:s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r>
                            <a:rPr lang="en-US" altLang="zh-CN" sz="1600" i="1">
                              <a:latin typeface="Cambria Math" panose="02040503050406030204" pitchFamily="18" charset="0"/>
                            </a:rPr>
                            <m:t>𝑆</m:t>
                          </m:r>
                          <m:r>
                            <a:rPr lang="en-US" altLang="zh-CN" sz="1600" i="1">
                              <a:latin typeface="Cambria Math" panose="02040503050406030204" pitchFamily="18" charset="0"/>
                            </a:rPr>
                            <m:t>)</m:t>
                          </m:r>
                          <m:sSub>
                            <m:sSubPr>
                              <m:ctrlPr>
                                <a:rPr lang="zh-CN" altLang="en-US"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𝐶</m:t>
                              </m:r>
                            </m:e>
                            <m:sub>
                              <m:r>
                                <a:rPr lang="en-US" altLang="zh-CN" sz="1600" i="1">
                                  <a:latin typeface="Cambria Math" panose="02040503050406030204" pitchFamily="18" charset="0"/>
                                  <a:cs typeface="Cambria Math" panose="02040503050406030204" pitchFamily="18" charset="0"/>
                                </a:rPr>
                                <m:t>𝑆𝑆</m:t>
                              </m:r>
                            </m:sub>
                          </m:sSub>
                          <m:r>
                            <a:rPr lang="zh-CN" altLang="en-US" sz="1600" i="0">
                              <a:latin typeface="Cambria Math" panose="02040503050406030204" pitchFamily="18" charset="0"/>
                            </a:rPr>
                            <m:t>+</m:t>
                          </m:r>
                          <m:r>
                            <a:rPr lang="zh-CN" altLang="en-US" sz="1600" i="1">
                              <a:latin typeface="Cambria Math" panose="02040503050406030204" pitchFamily="18" charset="0"/>
                            </a:rPr>
                            <m:t>𝑟</m:t>
                          </m:r>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r>
                            <a:rPr lang="zh-CN" altLang="en-US" sz="1600" i="1">
                              <a:latin typeface="Cambria Math" panose="02040503050406030204" pitchFamily="18" charset="0"/>
                            </a:rPr>
                            <m:t>𝑆</m:t>
                          </m:r>
                          <m:r>
                            <a:rPr lang="en-US" altLang="zh-CN" sz="1600" i="1">
                              <a:latin typeface="Cambria Math" panose="02040503050406030204" pitchFamily="18" charset="0"/>
                            </a:rPr>
                            <m:t>)</m:t>
                          </m:r>
                          <m:r>
                            <a:rPr lang="en-US" altLang="zh-CN" sz="1600">
                              <a:latin typeface="Cambria Math" panose="02040503050406030204" pitchFamily="18" charset="0"/>
                            </a:rPr>
                            <m:t>[</m:t>
                          </m:r>
                          <m:sSub>
                            <m:sSubPr>
                              <m:ctrlPr>
                                <a:rPr lang="zh-CN" altLang="en-US"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𝑆𝐶</m:t>
                              </m:r>
                            </m:e>
                            <m:sub>
                              <m:r>
                                <a:rPr lang="en-US" altLang="zh-CN" sz="1600" i="1">
                                  <a:latin typeface="Cambria Math" panose="02040503050406030204" pitchFamily="18" charset="0"/>
                                  <a:cs typeface="Cambria Math" panose="02040503050406030204" pitchFamily="18" charset="0"/>
                                </a:rPr>
                                <m:t>𝑆</m:t>
                              </m:r>
                            </m:sub>
                          </m:sSub>
                          <m:r>
                            <a:rPr lang="en-US" altLang="zh-CN" sz="1600" i="1">
                              <a:latin typeface="Cambria Math" panose="02040503050406030204" pitchFamily="18" charset="0"/>
                              <a:cs typeface="Cambria Math" panose="02040503050406030204" pitchFamily="18" charset="0"/>
                            </a:rPr>
                            <m:t>−</m:t>
                          </m:r>
                          <m:r>
                            <a:rPr lang="en-US" altLang="zh-CN" sz="1600" i="1">
                              <a:latin typeface="Cambria Math" panose="02040503050406030204" pitchFamily="18" charset="0"/>
                              <a:cs typeface="Cambria Math" panose="02040503050406030204" pitchFamily="18" charset="0"/>
                            </a:rPr>
                            <m:t>𝐶</m:t>
                          </m:r>
                          <m:r>
                            <a:rPr lang="en-US" altLang="zh-CN" sz="1600" i="1">
                              <a:latin typeface="Cambria Math" panose="02040503050406030204" pitchFamily="18" charset="0"/>
                              <a:cs typeface="Cambria Math" panose="02040503050406030204" pitchFamily="18" charset="0"/>
                            </a:rPr>
                            <m:t>]=0</m:t>
                          </m:r>
                        </m:e>
                        <m:e/>
                      </m:eqArr>
                    </m:oMath>
                  </m:oMathPara>
                </a14:m>
                <a:endParaRPr kumimoji="0" sz="1600" b="0" u="none" strike="noStrike" cap="none" spc="0" normalizeH="0" baseline="0"/>
              </a:p>
              <a:p>
                <a:pPr marL="0" marR="0" lvl="0" indent="0" algn="l" defTabSz="914400" rtl="0" eaLnBrk="1" fontAlgn="auto" latinLnBrk="0" hangingPunct="1">
                  <a:spcAft>
                    <a:spcPts val="50"/>
                  </a:spcAft>
                  <a:buClrTx/>
                  <a:buSzTx/>
                  <a:buFontTx/>
                  <a:buNone/>
                  <a:defRPr/>
                </a:pPr>
                <a:endParaRPr kumimoji="0" sz="1600" b="0" u="none" strike="noStrike" cap="none" spc="0" normalizeH="0" baseline="0"/>
              </a:p>
              <a:p>
                <a:pPr marL="0" marR="0" lvl="0" indent="0" algn="ctr" defTabSz="914400" rtl="0" eaLnBrk="1" fontAlgn="auto" latinLnBrk="0" hangingPunct="1">
                  <a:spcAft>
                    <a:spcPts val="50"/>
                  </a:spcAft>
                  <a:buClrTx/>
                  <a:buSzTx/>
                  <a:buFontTx/>
                  <a:buNone/>
                  <a:defRPr/>
                </a:pPr>
                <a:endParaRPr kumimoji="0" lang="en-US" altLang="zh-CN" sz="1600" b="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u="none" strike="noStrike" kern="1200" cap="none" spc="0" normalizeH="0" baseline="0" noProof="0" dirty="0">
                  <a:ln>
                    <a:noFill/>
                  </a:ln>
                  <a:solidFill>
                    <a:prstClr val="black"/>
                  </a:solidFill>
                  <a:effectLst/>
                  <a:uLnTx/>
                  <a:uFillTx/>
                  <a:cs typeface="+mn-ea"/>
                  <a:sym typeface="+mn-lt"/>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75920" y="1214755"/>
                <a:ext cx="11531600" cy="5297805"/>
              </a:xfrm>
              <a:prstGeom prst="rect">
                <a:avLst/>
              </a:prstGeom>
              <a:blipFill rotWithShape="1">
                <a:blip r:embed="rId3"/>
                <a:stretch>
                  <a:fillRect l="-83" t="-180" r="-83" b="-8894"/>
                </a:stretch>
              </a:blipFill>
              <a:ln w="19050">
                <a:solidFill>
                  <a:srgbClr val="972022"/>
                </a:solidFill>
                <a:prstDash val="sysDash"/>
              </a:ln>
            </p:spPr>
            <p:txBody>
              <a:bodyPr/>
              <a:lstStyle/>
              <a:p>
                <a:r>
                  <a:rPr lang="zh-CN" altLang="en-US">
                    <a:noFill/>
                  </a:rPr>
                  <a:t> </a:t>
                </a:r>
              </a:p>
            </p:txBody>
          </p:sp>
        </mc:Fallback>
      </mc:AlternateContent>
      <p:sp>
        <p:nvSpPr>
          <p:cNvPr id="9" name="文本框 8"/>
          <p:cNvSpPr txBox="1"/>
          <p:nvPr/>
        </p:nvSpPr>
        <p:spPr>
          <a:xfrm>
            <a:off x="376093" y="845230"/>
            <a:ext cx="2169583" cy="368300"/>
          </a:xfrm>
          <a:prstGeom prst="rect">
            <a:avLst/>
          </a:prstGeom>
          <a:solidFill>
            <a:srgbClr val="9C0308"/>
          </a:solid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CEV</a:t>
            </a:r>
            <a:r>
              <a:rPr kumimoji="0" lang="zh-CN" altLang="en-US" sz="1800" b="0" i="0" u="none" strike="noStrike" kern="1200" cap="none" spc="0" normalizeH="0" baseline="0" noProof="0" dirty="0">
                <a:ln>
                  <a:noFill/>
                </a:ln>
                <a:solidFill>
                  <a:prstClr val="white"/>
                </a:solidFill>
                <a:effectLst/>
                <a:uLnTx/>
                <a:uFillTx/>
                <a:cs typeface="+mn-ea"/>
                <a:sym typeface="+mn-lt"/>
              </a:rPr>
              <a:t>模型</a:t>
            </a:r>
          </a:p>
        </p:txBody>
      </p:sp>
      <p:sp>
        <p:nvSpPr>
          <p:cNvPr id="16" name="灯片编号占位符 9"/>
          <p:cNvSpPr txBox="1"/>
          <p:nvPr/>
        </p:nvSpPr>
        <p:spPr>
          <a:xfrm>
            <a:off x="9281842" y="555347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A6C56D-0CE0-47FB-86BA-7B1B4E55B176}" type="slidenum">
              <a:rPr lang="zh-CN" altLang="en-US" smtClean="0"/>
              <a:t>49</a:t>
            </a:fld>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衍生品基本概念</a:t>
            </a:r>
          </a:p>
        </p:txBody>
      </p:sp>
      <p:sp>
        <p:nvSpPr>
          <p:cNvPr id="3" name="灯片编号占位符 2"/>
          <p:cNvSpPr>
            <a:spLocks noGrp="1"/>
          </p:cNvSpPr>
          <p:nvPr>
            <p:ph type="sldNum" sz="quarter" idx="12"/>
          </p:nvPr>
        </p:nvSpPr>
        <p:spPr>
          <a:xfrm>
            <a:off x="9216899" y="4514309"/>
            <a:ext cx="2743200" cy="365125"/>
          </a:xfrm>
        </p:spPr>
        <p:txBody>
          <a:bodyPr/>
          <a:lstStyle/>
          <a:p>
            <a:fld id="{1EA6C56D-0CE0-47FB-86BA-7B1B4E55B176}" type="slidenum">
              <a:rPr lang="zh-CN" altLang="en-US" smtClean="0"/>
              <a:t>5</a:t>
            </a:fld>
            <a:endParaRPr lang="zh-CN" altLang="en-US" dirty="0"/>
          </a:p>
        </p:txBody>
      </p:sp>
      <p:sp>
        <p:nvSpPr>
          <p:cNvPr id="4" name="文本框 3"/>
          <p:cNvSpPr txBox="1"/>
          <p:nvPr/>
        </p:nvSpPr>
        <p:spPr>
          <a:xfrm>
            <a:off x="375919" y="1327956"/>
            <a:ext cx="11531600" cy="1805623"/>
          </a:xfrm>
          <a:prstGeom prst="rect">
            <a:avLst/>
          </a:prstGeom>
          <a:noFill/>
          <a:ln w="19050">
            <a:solidFill>
              <a:srgbClr val="972022"/>
            </a:solidFill>
            <a:prstDash val="sysDash"/>
          </a:ln>
        </p:spPr>
        <p:txBody>
          <a:bodyPr wrap="square" rtlCol="0">
            <a:spAutoFit/>
          </a:bodyPr>
          <a:lstStyle/>
          <a:p>
            <a:pPr marL="285750" indent="-285750">
              <a:spcAft>
                <a:spcPts val="50"/>
              </a:spcAft>
              <a:buFont typeface="Arial" panose="020B0604020202020204" pitchFamily="34" charset="0"/>
              <a:buChar char="•"/>
              <a:defRPr/>
            </a:pPr>
            <a:r>
              <a:rPr lang="zh-CN" altLang="en-US" dirty="0">
                <a:cs typeface="+mn-ea"/>
                <a:sym typeface="+mn-lt"/>
              </a:rPr>
              <a:t>投机者如何利用期货和期权，他们或者对资产价格上涨下注， 或者对资产价格下跌下注。</a:t>
            </a:r>
            <a:endParaRPr lang="en-US" altLang="zh-CN" dirty="0">
              <a:cs typeface="+mn-ea"/>
              <a:sym typeface="+mn-lt"/>
            </a:endParaRPr>
          </a:p>
          <a:p>
            <a:pPr marL="285750" indent="-285750">
              <a:spcAft>
                <a:spcPts val="50"/>
              </a:spcAft>
              <a:buFont typeface="Arial" panose="020B0604020202020204" pitchFamily="34" charset="0"/>
              <a:buChar char="•"/>
              <a:defRPr/>
            </a:pPr>
            <a:r>
              <a:rPr lang="zh-CN" altLang="en-US" dirty="0">
                <a:cs typeface="+mn-ea"/>
                <a:sym typeface="+mn-lt"/>
              </a:rPr>
              <a:t>期货和期权给投资者提供了杠杆效应。 对于一项投资， 使用期权会放大最终的经济效果：好的收益会更好， 坏的收益可能会使投资者丧失最初的全部投资。</a:t>
            </a:r>
            <a:endParaRPr lang="en-US" altLang="zh-CN" dirty="0">
              <a:cs typeface="+mn-ea"/>
              <a:sym typeface="+mn-lt"/>
            </a:endParaRPr>
          </a:p>
          <a:p>
            <a:pPr>
              <a:spcAft>
                <a:spcPts val="50"/>
              </a:spcAft>
              <a:defRPr/>
            </a:pPr>
            <a:r>
              <a:rPr lang="zh-CN" altLang="en-US" dirty="0">
                <a:cs typeface="+mn-ea"/>
                <a:sym typeface="+mn-lt"/>
              </a:rPr>
              <a:t>区别：</a:t>
            </a:r>
            <a:endParaRPr lang="en-US" altLang="zh-CN" dirty="0">
              <a:cs typeface="+mn-ea"/>
              <a:sym typeface="+mn-lt"/>
            </a:endParaRPr>
          </a:p>
          <a:p>
            <a:pPr marL="285750" indent="-285750">
              <a:spcAft>
                <a:spcPts val="50"/>
              </a:spcAft>
              <a:buFont typeface="Arial" panose="020B0604020202020204" pitchFamily="34" charset="0"/>
              <a:buChar char="•"/>
              <a:defRPr/>
            </a:pPr>
            <a:r>
              <a:rPr lang="zh-CN" altLang="en-US" dirty="0">
                <a:cs typeface="+mn-ea"/>
                <a:sym typeface="+mn-lt"/>
              </a:rPr>
              <a:t>投机者使用期货时， 潜在的损失与收益都很大。</a:t>
            </a:r>
            <a:endParaRPr lang="en-US" altLang="zh-CN" dirty="0">
              <a:cs typeface="+mn-ea"/>
              <a:sym typeface="+mn-lt"/>
            </a:endParaRPr>
          </a:p>
          <a:p>
            <a:pPr marL="285750" indent="-285750">
              <a:spcAft>
                <a:spcPts val="50"/>
              </a:spcAft>
              <a:buFont typeface="Arial" panose="020B0604020202020204" pitchFamily="34" charset="0"/>
              <a:buChar char="•"/>
              <a:defRPr/>
            </a:pPr>
            <a:r>
              <a:rPr lang="zh-CN" altLang="en-US" dirty="0">
                <a:cs typeface="+mn-ea"/>
                <a:sym typeface="+mn-lt"/>
              </a:rPr>
              <a:t>采用期权产品时， 不管市场有多么糟糕， 投机者的损失不会超过所支付的期权费用。</a:t>
            </a:r>
            <a:endParaRPr lang="en-US" altLang="zh-CN" dirty="0">
              <a:cs typeface="+mn-ea"/>
              <a:sym typeface="+mn-lt"/>
            </a:endParaRPr>
          </a:p>
        </p:txBody>
      </p:sp>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投机者</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7" name="文本框 6"/>
          <p:cNvSpPr txBox="1"/>
          <p:nvPr/>
        </p:nvSpPr>
        <p:spPr>
          <a:xfrm>
            <a:off x="375918" y="3875752"/>
            <a:ext cx="11531600" cy="369332"/>
          </a:xfrm>
          <a:prstGeom prst="rect">
            <a:avLst/>
          </a:prstGeom>
          <a:noFill/>
          <a:ln w="19050">
            <a:solidFill>
              <a:srgbClr val="972022"/>
            </a:solidFill>
            <a:prstDash val="sysDash"/>
          </a:ln>
        </p:spPr>
        <p:txBody>
          <a:bodyPr wrap="square" rtlCol="0">
            <a:spAutoFit/>
          </a:bodyPr>
          <a:lstStyle/>
          <a:p>
            <a:pPr>
              <a:spcAft>
                <a:spcPts val="50"/>
              </a:spcAft>
              <a:defRPr/>
            </a:pPr>
            <a:r>
              <a:rPr kumimoji="0" lang="zh-CN" altLang="en-US" sz="1800" b="0" i="0" u="none" strike="noStrike" kern="1200" cap="none" spc="0" normalizeH="0" baseline="0" noProof="0" dirty="0">
                <a:ln>
                  <a:noFill/>
                </a:ln>
                <a:effectLst/>
                <a:uLnTx/>
                <a:uFillTx/>
                <a:cs typeface="+mn-ea"/>
                <a:sym typeface="+mn-lt"/>
              </a:rPr>
              <a:t>利包括同时进行两种或更多的交易来锁定无风险盈利。 </a:t>
            </a:r>
          </a:p>
        </p:txBody>
      </p:sp>
      <p:sp>
        <p:nvSpPr>
          <p:cNvPr id="8" name="文本框 7"/>
          <p:cNvSpPr txBox="1"/>
          <p:nvPr/>
        </p:nvSpPr>
        <p:spPr>
          <a:xfrm>
            <a:off x="375917" y="3506418"/>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套利者</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9" name="图片 8"/>
          <p:cNvPicPr>
            <a:picLocks noChangeAspect="1"/>
          </p:cNvPicPr>
          <p:nvPr/>
        </p:nvPicPr>
        <p:blipFill>
          <a:blip r:embed="rId3"/>
          <a:stretch>
            <a:fillRect/>
          </a:stretch>
        </p:blipFill>
        <p:spPr>
          <a:xfrm>
            <a:off x="3647602" y="4318972"/>
            <a:ext cx="3931758" cy="242214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随机波动率模型</a:t>
            </a:r>
            <a:r>
              <a:rPr lang="en-US" altLang="zh-CN" dirty="0">
                <a:latin typeface="+mn-lt"/>
                <a:ea typeface="+mn-ea"/>
                <a:cs typeface="+mn-ea"/>
                <a:sym typeface="+mn-lt"/>
              </a:rPr>
              <a:t>——Stochastic volatility model</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8" name="文本框 7"/>
              <p:cNvSpPr txBox="1"/>
              <p:nvPr/>
            </p:nvSpPr>
            <p:spPr>
              <a:xfrm>
                <a:off x="375920" y="1463675"/>
                <a:ext cx="11531600" cy="3985260"/>
              </a:xfrm>
              <a:prstGeom prst="rect">
                <a:avLst/>
              </a:prstGeom>
              <a:noFill/>
              <a:ln w="19050">
                <a:solidFill>
                  <a:srgbClr val="972022"/>
                </a:solidFill>
                <a:prstDash val="sysDash"/>
              </a:ln>
            </p:spPr>
            <p:txBody>
              <a:bodyPr wrap="square" rtlCol="0">
                <a:noAutofit/>
              </a:bodyPr>
              <a:lstStyle/>
              <a:p>
                <a:pPr marL="0" marR="0" lvl="0" indent="0" algn="l" defTabSz="914400" rtl="0" eaLnBrk="1" fontAlgn="auto" latinLnBrk="0" hangingPunct="1">
                  <a:spcAft>
                    <a:spcPts val="50"/>
                  </a:spcAft>
                  <a:buClrTx/>
                  <a:buSzTx/>
                  <a:buFontTx/>
                  <a:buNone/>
                  <a:defRPr/>
                </a:pPr>
                <a:r>
                  <a:rPr lang="zh-CN" altLang="en-US" sz="1600">
                    <a:latin typeface="Cambria Math" panose="02040503050406030204" pitchFamily="18" charset="0"/>
                  </a:rPr>
                  <a:t>进一步的随机波动率模型则是直接增加了波动率的自由度：</a:t>
                </a:r>
              </a:p>
              <a:p>
                <a:pPr marL="0" marR="0" lvl="0" indent="0" algn="l" defTabSz="914400" rtl="0" eaLnBrk="1" fontAlgn="auto" latinLnBrk="0" hangingPunct="1">
                  <a:spcAft>
                    <a:spcPts val="50"/>
                  </a:spcAft>
                  <a:buClrTx/>
                  <a:buSzTx/>
                  <a:buFontTx/>
                  <a:buNone/>
                  <a:defRPr/>
                </a:pPr>
                <a:r>
                  <a:rPr lang="zh-CN" altLang="en-US" sz="1600">
                    <a:latin typeface="Cambria Math" panose="02040503050406030204" pitchFamily="18" charset="0"/>
                  </a:rPr>
                  <a:t>考虑两个独立的标准布朗运动</a:t>
                </a:r>
                <a14:m>
                  <m:oMath xmlns:m="http://schemas.openxmlformats.org/officeDocument/2006/math">
                    <m:sSub>
                      <m:sSubPr>
                        <m:ctrlPr>
                          <a:rPr lang="en-US" altLang="zh-CN" sz="1600" i="1">
                            <a:latin typeface="Cambria Math" panose="02040503050406030204" pitchFamily="18" charset="0"/>
                            <a:cs typeface="Cambria Math" panose="02040503050406030204" pitchFamily="18" charset="0"/>
                          </a:rPr>
                        </m:ctrlPr>
                      </m:sSubPr>
                      <m:e>
                        <m:r>
                          <m:rPr>
                            <m:sty m:val="p"/>
                          </m:rPr>
                          <a:rPr lang="en-US" altLang="zh-CN" sz="1600">
                            <a:latin typeface="Cambria Math" panose="02040503050406030204" pitchFamily="18" charset="0"/>
                            <a:cs typeface="Cambria Math" panose="02040503050406030204" pitchFamily="18" charset="0"/>
                          </a:rPr>
                          <m:t>W</m:t>
                        </m:r>
                      </m:e>
                      <m:sub>
                        <m:r>
                          <a:rPr lang="en-US" altLang="zh-CN" sz="1600">
                            <a:latin typeface="Cambria Math" panose="02040503050406030204" pitchFamily="18" charset="0"/>
                            <a:cs typeface="Cambria Math" panose="02040503050406030204" pitchFamily="18" charset="0"/>
                          </a:rPr>
                          <m:t>1</m:t>
                        </m:r>
                      </m:sub>
                    </m:sSub>
                    <m:r>
                      <a:rPr lang="en-US" altLang="zh-CN" sz="1600">
                        <a:latin typeface="Cambria Math" panose="02040503050406030204" pitchFamily="18" charset="0"/>
                        <a:cs typeface="Cambria Math" panose="02040503050406030204" pitchFamily="18" charset="0"/>
                      </a:rPr>
                      <m:t>和</m:t>
                    </m:r>
                    <m:sSub>
                      <m:sSubPr>
                        <m:ctrlPr>
                          <a:rPr lang="en-US" altLang="zh-CN" sz="1600" i="1">
                            <a:latin typeface="Cambria Math" panose="02040503050406030204" pitchFamily="18" charset="0"/>
                            <a:cs typeface="Cambria Math" panose="02040503050406030204" pitchFamily="18" charset="0"/>
                          </a:rPr>
                        </m:ctrlPr>
                      </m:sSubPr>
                      <m:e>
                        <m:r>
                          <m:rPr>
                            <m:sty m:val="p"/>
                          </m:rPr>
                          <a:rPr lang="en-US" altLang="zh-CN" sz="1600">
                            <a:latin typeface="Cambria Math" panose="02040503050406030204" pitchFamily="18" charset="0"/>
                            <a:cs typeface="Cambria Math" panose="02040503050406030204" pitchFamily="18" charset="0"/>
                          </a:rPr>
                          <m:t>W</m:t>
                        </m:r>
                      </m:e>
                      <m:sub>
                        <m:r>
                          <a:rPr lang="en-US" altLang="zh-CN" sz="1600">
                            <a:latin typeface="Cambria Math" panose="02040503050406030204" pitchFamily="18" charset="0"/>
                            <a:cs typeface="Cambria Math" panose="02040503050406030204" pitchFamily="18" charset="0"/>
                          </a:rPr>
                          <m:t>2</m:t>
                        </m:r>
                      </m:sub>
                    </m:sSub>
                    <m:r>
                      <a:rPr lang="en-US" altLang="zh-CN" sz="1600">
                        <a:latin typeface="Cambria Math" panose="02040503050406030204" pitchFamily="18" charset="0"/>
                        <a:cs typeface="Cambria Math" panose="02040503050406030204" pitchFamily="18" charset="0"/>
                      </a:rPr>
                      <m:t>，以及</m:t>
                    </m:r>
                  </m:oMath>
                </a14:m>
                <a:endParaRPr lang="en-US" altLang="zh-CN" sz="1600">
                  <a:latin typeface="Cambria Math" panose="02040503050406030204" pitchFamily="18" charset="0"/>
                  <a:cs typeface="Cambria Math" panose="02040503050406030204" pitchFamily="18" charset="0"/>
                </a:endParaRPr>
              </a:p>
              <a:p>
                <a:pPr marL="0" marR="0" lvl="0" indent="0" algn="l" defTabSz="914400" rtl="0" eaLnBrk="1" fontAlgn="auto" latinLnBrk="0" hangingPunct="1">
                  <a:spcAft>
                    <a:spcPts val="50"/>
                  </a:spcAft>
                  <a:buClrTx/>
                  <a:buSzTx/>
                  <a:buFontTx/>
                  <a:buNone/>
                  <a:defRPr/>
                </a:pPr>
                <a:endParaRPr lang="zh-CN" altLang="en-US" sz="1600" i="1">
                  <a:latin typeface="Cambria Math" panose="02040503050406030204" pitchFamily="18" charset="0"/>
                </a:endParaRPr>
              </a:p>
              <a:p>
                <a:pPr marL="0" marR="0" lvl="0" indent="0" algn="l" defTabSz="914400" rtl="0" eaLnBrk="1" fontAlgn="auto" latinLnBrk="0" hangingPunct="1">
                  <a:spcAft>
                    <a:spcPts val="50"/>
                  </a:spcAft>
                  <a:buClrTx/>
                  <a:buSzTx/>
                  <a:buFontTx/>
                  <a:buNone/>
                  <a:defRPr/>
                </a:pPr>
                <a:endParaRPr lang="zh-CN" altLang="en-US" sz="1600" i="1">
                  <a:latin typeface="Cambria Math" panose="02040503050406030204" pitchFamily="18" charset="0"/>
                </a:endParaRPr>
              </a:p>
              <a:p>
                <a:pPr marL="0" marR="0" lvl="0" indent="0" algn="l" defTabSz="914400" rtl="0" eaLnBrk="1" fontAlgn="auto" latinLnBrk="0" hangingPunct="1">
                  <a:spcAft>
                    <a:spcPts val="50"/>
                  </a:spcAft>
                  <a:buClrTx/>
                  <a:buSzTx/>
                  <a:buFontTx/>
                  <a:buNone/>
                  <a:defRPr/>
                </a:pPr>
                <a14:m>
                  <m:oMathPara xmlns:m="http://schemas.openxmlformats.org/officeDocument/2006/math">
                    <m:oMathParaPr>
                      <m:jc m:val="centerGroup"/>
                    </m:oMathParaPr>
                    <m:oMath xmlns:m="http://schemas.openxmlformats.org/officeDocument/2006/math">
                      <m:eqArr>
                        <m:eqArrPr>
                          <m:ctrlPr>
                            <a:rPr lang="zh-CN" altLang="en-US" sz="1600" i="1">
                              <a:latin typeface="Cambria Math" panose="02040503050406030204" pitchFamily="18" charset="0"/>
                            </a:rPr>
                          </m:ctrlPr>
                        </m:eqArrPr>
                        <m:e>
                          <m:r>
                            <a:rPr lang="zh-CN" altLang="en-US" sz="1600">
                              <a:latin typeface="Cambria Math" panose="02040503050406030204" pitchFamily="18" charset="0"/>
                            </a:rPr>
                            <m:t>&amp;</m:t>
                          </m:r>
                        </m:e>
                        <m:e>
                          <m:r>
                            <a:rPr lang="zh-CN" altLang="en-US" sz="1600" i="1">
                              <a:latin typeface="Cambria Math" panose="02040503050406030204" pitchFamily="18" charset="0"/>
                            </a:rPr>
                            <m:t>𝑑</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1">
                                  <a:latin typeface="Cambria Math" panose="02040503050406030204" pitchFamily="18" charset="0"/>
                                </a:rPr>
                                <m:t>𝑡</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1">
                                  <a:latin typeface="Cambria Math" panose="02040503050406030204" pitchFamily="18" charset="0"/>
                                </a:rPr>
                                <m:t>𝑡</m:t>
                              </m:r>
                            </m:sub>
                          </m:sSub>
                          <m:r>
                            <a:rPr lang="en-US" altLang="zh-CN" sz="1600" i="1">
                              <a:latin typeface="Cambria Math" panose="02040503050406030204" pitchFamily="18" charset="0"/>
                            </a:rPr>
                            <m:t>[</m:t>
                          </m:r>
                          <m:r>
                            <a:rPr lang="en-US" altLang="zh-CN" sz="1600" i="1">
                              <a:latin typeface="Cambria Math" panose="02040503050406030204" pitchFamily="18" charset="0"/>
                              <a:cs typeface="Cambria Math" panose="02040503050406030204" pitchFamily="18" charset="0"/>
                            </a:rPr>
                            <m:t>𝜇</m:t>
                          </m:r>
                          <m:r>
                            <a:rPr lang="en-US" altLang="zh-CN" sz="1600" i="1">
                              <a:latin typeface="Cambria Math" panose="02040503050406030204" pitchFamily="18" charset="0"/>
                              <a:cs typeface="Cambria Math" panose="02040503050406030204" pitchFamily="18" charset="0"/>
                            </a:rPr>
                            <m:t>(</m:t>
                          </m:r>
                          <m:r>
                            <a:rPr lang="en-US" altLang="zh-CN" sz="1600" i="1">
                              <a:latin typeface="Cambria Math" panose="02040503050406030204" pitchFamily="18" charset="0"/>
                              <a:cs typeface="Cambria Math" panose="02040503050406030204" pitchFamily="18" charset="0"/>
                            </a:rPr>
                            <m:t>𝑡</m:t>
                          </m:r>
                          <m:r>
                            <a:rPr lang="en-US" altLang="zh-CN" sz="1600" i="1">
                              <a:latin typeface="Cambria Math" panose="02040503050406030204" pitchFamily="18" charset="0"/>
                              <a:cs typeface="Cambria Math" panose="02040503050406030204" pitchFamily="18" charset="0"/>
                            </a:rPr>
                            <m:t>)</m:t>
                          </m:r>
                          <m:r>
                            <a:rPr lang="zh-CN" altLang="en-US" sz="1600" i="1">
                              <a:latin typeface="Cambria Math" panose="02040503050406030204" pitchFamily="18" charset="0"/>
                            </a:rPr>
                            <m:t>𝑑𝑡</m:t>
                          </m:r>
                          <m:r>
                            <a:rPr lang="zh-CN" altLang="en-US" sz="1600" i="0">
                              <a:latin typeface="Cambria Math" panose="02040503050406030204" pitchFamily="18" charset="0"/>
                            </a:rPr>
                            <m:t>+</m:t>
                          </m:r>
                          <m:sSub>
                            <m:sSubPr>
                              <m:ctrlPr>
                                <a:rPr lang="zh-CN" altLang="en-US"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𝜎</m:t>
                              </m:r>
                            </m:e>
                            <m:sub>
                              <m:r>
                                <a:rPr lang="en-US" altLang="zh-CN" sz="1600" i="1">
                                  <a:latin typeface="Cambria Math" panose="02040503050406030204" pitchFamily="18" charset="0"/>
                                  <a:cs typeface="Cambria Math" panose="02040503050406030204" pitchFamily="18" charset="0"/>
                                </a:rPr>
                                <m:t>1</m:t>
                              </m:r>
                            </m:sub>
                          </m:sSub>
                          <m:r>
                            <a:rPr lang="en-US" altLang="zh-CN" sz="1600" i="1">
                              <a:latin typeface="Cambria Math" panose="02040503050406030204" pitchFamily="18" charset="0"/>
                              <a:cs typeface="Cambria Math" panose="02040503050406030204" pitchFamily="18" charset="0"/>
                            </a:rPr>
                            <m:t>(</m:t>
                          </m:r>
                          <m:r>
                            <a:rPr lang="en-US" altLang="zh-CN" sz="1600" i="1">
                              <a:latin typeface="Cambria Math" panose="02040503050406030204" pitchFamily="18" charset="0"/>
                              <a:cs typeface="Cambria Math" panose="02040503050406030204" pitchFamily="18" charset="0"/>
                            </a:rPr>
                            <m:t>𝑡</m:t>
                          </m:r>
                          <m:r>
                            <a:rPr lang="en-US" altLang="zh-CN" sz="1600" i="1">
                              <a:latin typeface="Cambria Math" panose="02040503050406030204" pitchFamily="18" charset="0"/>
                              <a:cs typeface="Cambria Math" panose="02040503050406030204" pitchFamily="18" charset="0"/>
                            </a:rPr>
                            <m:t>,</m:t>
                          </m:r>
                          <m:r>
                            <a:rPr lang="en-US" altLang="zh-CN" sz="1600" i="1">
                              <a:latin typeface="Cambria Math" panose="02040503050406030204" pitchFamily="18" charset="0"/>
                              <a:cs typeface="Cambria Math" panose="02040503050406030204" pitchFamily="18" charset="0"/>
                            </a:rPr>
                            <m:t>𝑉</m:t>
                          </m:r>
                          <m:r>
                            <a:rPr lang="en-US" altLang="zh-CN" sz="1600" i="1">
                              <a:latin typeface="Cambria Math" panose="02040503050406030204" pitchFamily="18" charset="0"/>
                              <a:cs typeface="Cambria Math" panose="02040503050406030204" pitchFamily="18" charset="0"/>
                            </a:rPr>
                            <m:t>(</m:t>
                          </m:r>
                          <m:r>
                            <a:rPr lang="en-US" altLang="zh-CN" sz="1600" i="1">
                              <a:latin typeface="Cambria Math" panose="02040503050406030204" pitchFamily="18" charset="0"/>
                              <a:cs typeface="Cambria Math" panose="02040503050406030204" pitchFamily="18" charset="0"/>
                            </a:rPr>
                            <m:t>𝑡</m:t>
                          </m:r>
                          <m:r>
                            <a:rPr lang="en-US" altLang="zh-CN" sz="1600" i="1">
                              <a:latin typeface="Cambria Math" panose="02040503050406030204" pitchFamily="18" charset="0"/>
                              <a:cs typeface="Cambria Math" panose="02040503050406030204" pitchFamily="18" charset="0"/>
                            </a:rPr>
                            <m:t>))</m:t>
                          </m:r>
                          <m:r>
                            <a:rPr lang="zh-CN" altLang="en-US" sz="1600" i="1">
                              <a:latin typeface="Cambria Math" panose="02040503050406030204" pitchFamily="18" charset="0"/>
                            </a:rPr>
                            <m:t>𝑑</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𝑊</m:t>
                              </m:r>
                            </m:e>
                            <m:sub>
                              <m:r>
                                <a:rPr lang="zh-CN" altLang="en-US" sz="1600" i="0">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cs typeface="Cambria Math" panose="02040503050406030204" pitchFamily="18" charset="0"/>
                                </a:rPr>
                              </m:ctrlPr>
                            </m:sSubPr>
                            <m:e>
                              <m:r>
                                <a:rPr lang="en-US" altLang="zh-CN" sz="1600" i="1">
                                  <a:latin typeface="Cambria Math" panose="02040503050406030204" pitchFamily="18" charset="0"/>
                                  <a:cs typeface="Cambria Math" panose="02040503050406030204" pitchFamily="18" charset="0"/>
                                </a:rPr>
                                <m:t>𝜎</m:t>
                              </m:r>
                            </m:e>
                            <m:sub>
                              <m:r>
                                <a:rPr lang="en-US" altLang="zh-CN" sz="1600" i="1">
                                  <a:latin typeface="Cambria Math" panose="02040503050406030204" pitchFamily="18" charset="0"/>
                                  <a:cs typeface="Cambria Math" panose="02040503050406030204" pitchFamily="18" charset="0"/>
                                </a:rPr>
                                <m:t>2</m:t>
                              </m:r>
                            </m:sub>
                          </m:sSub>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r>
                            <a:rPr lang="en-US" altLang="zh-CN" sz="1600" i="1">
                              <a:latin typeface="Cambria Math" panose="02040503050406030204" pitchFamily="18" charset="0"/>
                            </a:rPr>
                            <m:t>𝑉</m:t>
                          </m:r>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r>
                            <a:rPr lang="zh-CN" altLang="en-US" sz="1600" i="1">
                              <a:latin typeface="Cambria Math" panose="02040503050406030204" pitchFamily="18" charset="0"/>
                            </a:rPr>
                            <m:t>𝑑</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𝑊</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e>
                        <m:e>
                          <m:r>
                            <a:rPr lang="zh-CN" altLang="en-US" sz="1600" i="0">
                              <a:latin typeface="Cambria Math" panose="02040503050406030204" pitchFamily="18" charset="0"/>
                            </a:rPr>
                            <m:t>&amp;</m:t>
                          </m:r>
                          <m:r>
                            <a:rPr lang="zh-CN" altLang="en-US" sz="1600" i="1">
                              <a:latin typeface="Cambria Math" panose="02040503050406030204" pitchFamily="18" charset="0"/>
                            </a:rPr>
                            <m:t>𝑑</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𝑉</m:t>
                              </m:r>
                            </m:e>
                            <m:sub>
                              <m:r>
                                <a:rPr lang="zh-CN" altLang="en-US" sz="1600" i="1">
                                  <a:latin typeface="Cambria Math" panose="02040503050406030204" pitchFamily="18" charset="0"/>
                                </a:rPr>
                                <m:t>𝑡</m:t>
                              </m:r>
                            </m:sub>
                          </m:sSub>
                          <m:r>
                            <a:rPr lang="zh-CN" altLang="en-US" sz="1600" i="0">
                              <a:latin typeface="Cambria Math" panose="02040503050406030204" pitchFamily="18" charset="0"/>
                            </a:rPr>
                            <m:t>=</m:t>
                          </m:r>
                          <m:r>
                            <m:rPr>
                              <m:sty m:val="p"/>
                            </m:rPr>
                            <a:rPr lang="en-US" altLang="zh-CN" sz="1600">
                              <a:latin typeface="Cambria Math" panose="02040503050406030204" pitchFamily="18" charset="0"/>
                              <a:cs typeface="Cambria Math" panose="02040503050406030204" pitchFamily="18" charset="0"/>
                            </a:rPr>
                            <m:t>σ</m:t>
                          </m:r>
                          <m:r>
                            <a:rPr lang="en-US" altLang="zh-CN" sz="1600">
                              <a:latin typeface="Cambria Math" panose="02040503050406030204" pitchFamily="18" charset="0"/>
                              <a:cs typeface="Cambria Math" panose="02040503050406030204" pitchFamily="18" charset="0"/>
                            </a:rPr>
                            <m:t>(</m:t>
                          </m:r>
                          <m:r>
                            <m:rPr>
                              <m:sty m:val="p"/>
                            </m:rPr>
                            <a:rPr lang="en-US" altLang="zh-CN" sz="1600">
                              <a:latin typeface="Cambria Math" panose="02040503050406030204" pitchFamily="18" charset="0"/>
                              <a:cs typeface="Cambria Math" panose="02040503050406030204" pitchFamily="18" charset="0"/>
                            </a:rPr>
                            <m:t>t</m:t>
                          </m:r>
                          <m:r>
                            <a:rPr lang="en-US" altLang="zh-CN" sz="1600">
                              <a:latin typeface="Cambria Math" panose="02040503050406030204" pitchFamily="18" charset="0"/>
                              <a:cs typeface="Cambria Math" panose="02040503050406030204" pitchFamily="18" charset="0"/>
                            </a:rPr>
                            <m:t>)</m:t>
                          </m:r>
                          <m:r>
                            <m:rPr>
                              <m:sty m:val="p"/>
                            </m:rPr>
                            <a:rPr lang="en-US" altLang="zh-CN" sz="1600">
                              <a:latin typeface="Cambria Math" panose="02040503050406030204" pitchFamily="18" charset="0"/>
                              <a:cs typeface="Cambria Math" panose="02040503050406030204" pitchFamily="18" charset="0"/>
                            </a:rPr>
                            <m:t>dt</m:t>
                          </m:r>
                          <m:r>
                            <a:rPr lang="en-US" altLang="zh-CN" sz="1600">
                              <a:latin typeface="Cambria Math" panose="02040503050406030204" pitchFamily="18" charset="0"/>
                              <a:cs typeface="Cambria Math" panose="02040503050406030204" pitchFamily="18" charset="0"/>
                            </a:rPr>
                            <m:t>+</m:t>
                          </m:r>
                          <m:r>
                            <m:rPr>
                              <m:sty m:val="p"/>
                            </m:rPr>
                            <a:rPr lang="en-US" altLang="zh-CN" sz="1600">
                              <a:latin typeface="Cambria Math" panose="02040503050406030204" pitchFamily="18" charset="0"/>
                              <a:cs typeface="Cambria Math" panose="02040503050406030204" pitchFamily="18" charset="0"/>
                            </a:rPr>
                            <m:t>γ</m:t>
                          </m:r>
                          <m:r>
                            <a:rPr lang="en-US" altLang="zh-CN" sz="1600">
                              <a:latin typeface="Cambria Math" panose="02040503050406030204" pitchFamily="18" charset="0"/>
                              <a:cs typeface="Cambria Math" panose="02040503050406030204" pitchFamily="18" charset="0"/>
                            </a:rPr>
                            <m:t>(</m:t>
                          </m:r>
                          <m:r>
                            <m:rPr>
                              <m:sty m:val="p"/>
                            </m:rPr>
                            <a:rPr lang="en-US" altLang="zh-CN" sz="1600">
                              <a:latin typeface="Cambria Math" panose="02040503050406030204" pitchFamily="18" charset="0"/>
                              <a:cs typeface="Cambria Math" panose="02040503050406030204" pitchFamily="18" charset="0"/>
                            </a:rPr>
                            <m:t>t</m:t>
                          </m:r>
                          <m:r>
                            <a:rPr lang="en-US" altLang="zh-CN" sz="1600">
                              <a:latin typeface="Cambria Math" panose="02040503050406030204" pitchFamily="18" charset="0"/>
                              <a:cs typeface="Cambria Math" panose="02040503050406030204" pitchFamily="18" charset="0"/>
                            </a:rPr>
                            <m:t>)</m:t>
                          </m:r>
                          <m:r>
                            <a:rPr lang="zh-CN" altLang="en-US" sz="1600" i="1">
                              <a:latin typeface="Cambria Math" panose="02040503050406030204" pitchFamily="18" charset="0"/>
                            </a:rPr>
                            <m:t>𝑑</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𝑊</m:t>
                              </m:r>
                            </m:e>
                            <m:sub>
                              <m:r>
                                <a:rPr lang="zh-CN" altLang="en-US" sz="1600" i="0">
                                  <a:latin typeface="Cambria Math" panose="02040503050406030204" pitchFamily="18" charset="0"/>
                                </a:rPr>
                                <m:t>2</m:t>
                              </m:r>
                            </m:sub>
                          </m:sSub>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e>
                      </m:eqArr>
                    </m:oMath>
                  </m:oMathPara>
                </a14:m>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lang="en-US" altLang="zh-CN" sz="1600">
                  <a:latin typeface="Cambria Math" panose="02040503050406030204" pitchFamily="18" charset="0"/>
                  <a:cs typeface="Cambria Math" panose="02040503050406030204" pitchFamily="18" charset="0"/>
                </a:endParaRPr>
              </a:p>
              <a:p>
                <a:pPr marL="0" marR="0" lvl="0" indent="0" algn="l" defTabSz="914400" rtl="0" eaLnBrk="1" fontAlgn="auto" latinLnBrk="0" hangingPunct="1">
                  <a:spcAft>
                    <a:spcPts val="50"/>
                  </a:spcAft>
                  <a:buClrTx/>
                  <a:buSzTx/>
                  <a:buFontTx/>
                  <a:buNone/>
                  <a:defRPr/>
                </a:pPr>
                <a:endParaRPr lang="zh-CN" altLang="en-US" sz="1600">
                  <a:latin typeface="Cambria Math" panose="02040503050406030204" pitchFamily="18" charset="0"/>
                </a:endParaRPr>
              </a:p>
              <a:p>
                <a:pPr marL="0" marR="0" lvl="0" indent="0" algn="l" defTabSz="914400" rtl="0" eaLnBrk="1" fontAlgn="auto" latinLnBrk="0" hangingPunct="1">
                  <a:spcAft>
                    <a:spcPts val="50"/>
                  </a:spcAft>
                  <a:buClrTx/>
                  <a:buSzTx/>
                  <a:buFontTx/>
                  <a:buNone/>
                  <a:defRPr/>
                </a:pPr>
                <a:endParaRPr lang="zh-CN" altLang="en-US" sz="1600">
                  <a:latin typeface="Cambria Math" panose="02040503050406030204" pitchFamily="18" charset="0"/>
                </a:endParaRPr>
              </a:p>
              <a:p>
                <a:pPr marL="0" marR="0" lvl="0" indent="0" algn="l" defTabSz="914400" rtl="0" eaLnBrk="1" fontAlgn="auto" latinLnBrk="0" hangingPunct="1">
                  <a:spcAft>
                    <a:spcPts val="50"/>
                  </a:spcAft>
                  <a:buClrTx/>
                  <a:buSzTx/>
                  <a:buFontTx/>
                  <a:buNone/>
                  <a:defRPr/>
                </a:pPr>
                <a:r>
                  <a:rPr lang="zh-CN" altLang="en-US" sz="1600">
                    <a:latin typeface="Cambria Math" panose="02040503050406030204" pitchFamily="18" charset="0"/>
                  </a:rPr>
                  <a:t>局部波动率模型是完全的，即它可以对所有可交易的资产进行定价，而Heston模型是不完全的，因为Heston模型中有</a:t>
                </a:r>
                <a:r>
                  <a:rPr lang="en-US" altLang="zh-CN" sz="1600">
                    <a:latin typeface="Cambria Math" panose="02040503050406030204" pitchFamily="18" charset="0"/>
                  </a:rPr>
                  <a:t>2</a:t>
                </a:r>
                <a:r>
                  <a:rPr lang="zh-CN" altLang="en-US" sz="1600">
                    <a:latin typeface="Cambria Math" panose="02040503050406030204" pitchFamily="18" charset="0"/>
                  </a:rPr>
                  <a:t>个风险来源，而只有</a:t>
                </a:r>
                <a:r>
                  <a:rPr lang="en-US" altLang="zh-CN" sz="1600">
                    <a:latin typeface="Cambria Math" panose="02040503050406030204" pitchFamily="18" charset="0"/>
                  </a:rPr>
                  <a:t>1</a:t>
                </a:r>
                <a:r>
                  <a:rPr lang="zh-CN" altLang="en-US" sz="1600">
                    <a:latin typeface="Cambria Math" panose="02040503050406030204" pitchFamily="18" charset="0"/>
                  </a:rPr>
                  <a:t>个风险资产。</a:t>
                </a:r>
              </a:p>
              <a:p>
                <a:pPr marL="0" marR="0" lvl="0" indent="0" algn="l" defTabSz="914400" rtl="0" eaLnBrk="1" fontAlgn="auto" latinLnBrk="0" hangingPunct="1">
                  <a:spcAft>
                    <a:spcPts val="50"/>
                  </a:spcAft>
                  <a:buClrTx/>
                  <a:buSzTx/>
                  <a:buFontTx/>
                  <a:buNone/>
                  <a:defRPr/>
                </a:pPr>
                <a:r>
                  <a:rPr lang="zh-CN" altLang="en-US" sz="1600">
                    <a:latin typeface="Cambria Math" panose="02040503050406030204" pitchFamily="18" charset="0"/>
                  </a:rPr>
                  <a:t>我们可以通过吉尔萨诺夫定理用无数多种方式变换波动率动态的漂移项，而不改变股价动态的漂移项。</a:t>
                </a:r>
              </a:p>
              <a:p>
                <a:pPr marL="0" marR="0" lvl="0" indent="0" algn="l" defTabSz="914400" rtl="0" eaLnBrk="1" fontAlgn="auto" latinLnBrk="0" hangingPunct="1">
                  <a:spcAft>
                    <a:spcPts val="50"/>
                  </a:spcAft>
                  <a:buClrTx/>
                  <a:buSzTx/>
                  <a:buFontTx/>
                  <a:buNone/>
                  <a:defRPr/>
                </a:pPr>
                <a:r>
                  <a:rPr kumimoji="0" lang="zh-CN" altLang="en-US" sz="1600" b="0" u="none" strike="noStrike" kern="1200" cap="none" spc="0" normalizeH="0" baseline="0" noProof="0" dirty="0">
                    <a:ln>
                      <a:noFill/>
                    </a:ln>
                    <a:solidFill>
                      <a:prstClr val="black"/>
                    </a:solidFill>
                    <a:effectLst/>
                    <a:uLnTx/>
                    <a:uFillTx/>
                    <a:cs typeface="+mn-ea"/>
                    <a:sym typeface="+mn-lt"/>
                  </a:rPr>
                  <a:t>对于部分自由参数，我们需要用欧式期权的市场价校准模型，以确定这些参数的值。这是应对不完全模型的一种常见方法。</a:t>
                </a:r>
              </a:p>
            </p:txBody>
          </p:sp>
        </mc:Choice>
        <mc:Fallback xmlns="">
          <p:sp>
            <p:nvSpPr>
              <p:cNvPr id="8" name="文本框 7"/>
              <p:cNvSpPr txBox="1">
                <a:spLocks noRot="1" noChangeAspect="1" noMove="1" noResize="1" noEditPoints="1" noAdjustHandles="1" noChangeArrowheads="1" noChangeShapeType="1" noTextEdit="1"/>
              </p:cNvSpPr>
              <p:nvPr/>
            </p:nvSpPr>
            <p:spPr>
              <a:xfrm>
                <a:off x="375920" y="1463675"/>
                <a:ext cx="11531600" cy="3985260"/>
              </a:xfrm>
              <a:prstGeom prst="rect">
                <a:avLst/>
              </a:prstGeom>
              <a:blipFill rotWithShape="1">
                <a:blip r:embed="rId3"/>
                <a:stretch>
                  <a:fillRect l="-83" t="-239" r="-83" b="-239"/>
                </a:stretch>
              </a:blipFill>
              <a:ln w="19050">
                <a:solidFill>
                  <a:srgbClr val="972022"/>
                </a:solidFill>
                <a:prstDash val="sysDash"/>
              </a:ln>
            </p:spPr>
            <p:txBody>
              <a:bodyPr/>
              <a:lstStyle/>
              <a:p>
                <a:r>
                  <a:rPr lang="zh-CN" altLang="en-US">
                    <a:noFill/>
                  </a:rPr>
                  <a:t> </a:t>
                </a:r>
              </a:p>
            </p:txBody>
          </p:sp>
        </mc:Fallback>
      </mc:AlternateContent>
      <p:sp>
        <p:nvSpPr>
          <p:cNvPr id="9" name="文本框 8"/>
          <p:cNvSpPr txBox="1"/>
          <p:nvPr/>
        </p:nvSpPr>
        <p:spPr>
          <a:xfrm>
            <a:off x="357043" y="1056050"/>
            <a:ext cx="2169583" cy="368300"/>
          </a:xfrm>
          <a:prstGeom prst="rect">
            <a:avLst/>
          </a:prstGeom>
          <a:solidFill>
            <a:srgbClr val="9C0308"/>
          </a:solid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随机波动率模型</a:t>
            </a:r>
          </a:p>
        </p:txBody>
      </p:sp>
      <p:sp>
        <p:nvSpPr>
          <p:cNvPr id="16" name="灯片编号占位符 9"/>
          <p:cNvSpPr txBox="1"/>
          <p:nvPr/>
        </p:nvSpPr>
        <p:spPr>
          <a:xfrm>
            <a:off x="9281842" y="555347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A6C56D-0CE0-47FB-86BA-7B1B4E55B176}" type="slidenum">
              <a:rPr lang="zh-CN" altLang="en-US" smtClean="0"/>
              <a:t>50</a:t>
            </a:fld>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en-US" altLang="zh-CN" dirty="0">
                <a:latin typeface="+mn-lt"/>
                <a:ea typeface="+mn-ea"/>
                <a:cs typeface="+mn-ea"/>
                <a:sym typeface="+mn-lt"/>
              </a:rPr>
              <a:t>Heston</a:t>
            </a:r>
            <a:r>
              <a:rPr lang="zh-CN" altLang="en-US" dirty="0">
                <a:latin typeface="+mn-lt"/>
                <a:ea typeface="+mn-ea"/>
                <a:cs typeface="+mn-ea"/>
                <a:sym typeface="+mn-lt"/>
              </a:rPr>
              <a:t>模型</a:t>
            </a:r>
            <a:r>
              <a:rPr lang="en-US" altLang="zh-CN" dirty="0">
                <a:latin typeface="+mn-lt"/>
                <a:ea typeface="+mn-ea"/>
                <a:cs typeface="+mn-ea"/>
                <a:sym typeface="+mn-lt"/>
              </a:rPr>
              <a:t>——Heston model</a:t>
            </a:r>
            <a:endParaRPr lang="zh-CN" altLang="en-US" dirty="0">
              <a:latin typeface="+mn-lt"/>
              <a:ea typeface="+mn-ea"/>
              <a:cs typeface="+mn-ea"/>
              <a:sym typeface="+mn-lt"/>
            </a:endParaRPr>
          </a:p>
        </p:txBody>
      </p:sp>
      <p:sp>
        <p:nvSpPr>
          <p:cNvPr id="8" name="文本框 7"/>
          <p:cNvSpPr txBox="1"/>
          <p:nvPr/>
        </p:nvSpPr>
        <p:spPr>
          <a:xfrm>
            <a:off x="375920" y="1463675"/>
            <a:ext cx="11531600" cy="2178050"/>
          </a:xfrm>
          <a:prstGeom prst="rect">
            <a:avLst/>
          </a:prstGeom>
          <a:noFill/>
          <a:ln w="19050">
            <a:solidFill>
              <a:srgbClr val="972022"/>
            </a:solidFill>
            <a:prstDash val="sysDash"/>
          </a:ln>
        </p:spPr>
        <p:txBody>
          <a:bodyPr wrap="square" rtlCol="0">
            <a:noAutofit/>
          </a:bodyPr>
          <a:lstStyle/>
          <a:p>
            <a:pPr marL="0" marR="0" lvl="0" indent="0" algn="l" defTabSz="914400" rtl="0" eaLnBrk="1" fontAlgn="auto" latinLnBrk="0" hangingPunct="1">
              <a:spcAft>
                <a:spcPts val="50"/>
              </a:spcAft>
              <a:buClrTx/>
              <a:buSzTx/>
              <a:buFontTx/>
              <a:buNone/>
              <a:defRPr/>
            </a:pPr>
            <a:r>
              <a:rPr kumimoji="0" lang="en-US" altLang="zh-CN"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Heston</a:t>
            </a:r>
            <a:r>
              <a:rPr kumimoji="0" lang="zh-CN" altLang="en-US"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模型是最重要的</a:t>
            </a:r>
            <a:r>
              <a:rPr lang="en-US" altLang="zh-CN" sz="160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随机波动率的模型</a:t>
            </a:r>
            <a:r>
              <a:rPr lang="zh-CN" altLang="en-US" sz="160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kumimoji="0" lang="en-US" altLang="zh-CN"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Heston在1993年在传统的BS模型上引入了随机波动率的模型，假设underlying的波动不是常数，而是一个有随机性的均值复归的过程，这个过程包含一个波动率的长期均值，以及这个波动率的一个复归速率，如果先前的波动率低于长期均值，那么模型可以按照一定速率向上调整。Heston</a:t>
            </a:r>
            <a:r>
              <a:rPr kumimoji="0" lang="zh-CN" altLang="en-US"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模型假设股票价格变化的函数形式为：</a:t>
            </a:r>
            <a:endParaRPr kumimoji="0" lang="en-US" altLang="zh-CN"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p:txBody>
      </p:sp>
      <p:sp>
        <p:nvSpPr>
          <p:cNvPr id="9" name="文本框 8"/>
          <p:cNvSpPr txBox="1"/>
          <p:nvPr/>
        </p:nvSpPr>
        <p:spPr>
          <a:xfrm>
            <a:off x="357043" y="1056050"/>
            <a:ext cx="2169583" cy="368300"/>
          </a:xfrm>
          <a:prstGeom prst="rect">
            <a:avLst/>
          </a:prstGeom>
          <a:solidFill>
            <a:srgbClr val="9C0308"/>
          </a:solid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Heston</a:t>
            </a:r>
            <a:r>
              <a:rPr kumimoji="0" lang="zh-CN" altLang="en-US" sz="1800" b="0" i="0" u="none" strike="noStrike" kern="1200" cap="none" spc="0" normalizeH="0" baseline="0" noProof="0" dirty="0">
                <a:ln>
                  <a:noFill/>
                </a:ln>
                <a:solidFill>
                  <a:prstClr val="white"/>
                </a:solidFill>
                <a:effectLst/>
                <a:uLnTx/>
                <a:uFillTx/>
                <a:cs typeface="+mn-ea"/>
                <a:sym typeface="+mn-lt"/>
              </a:rPr>
              <a:t>模型</a:t>
            </a:r>
          </a:p>
        </p:txBody>
      </p:sp>
      <p:sp>
        <p:nvSpPr>
          <p:cNvPr id="12" name="文本框 11"/>
          <p:cNvSpPr txBox="1"/>
          <p:nvPr/>
        </p:nvSpPr>
        <p:spPr>
          <a:xfrm>
            <a:off x="356870" y="4235450"/>
            <a:ext cx="11531600" cy="2446655"/>
          </a:xfrm>
          <a:prstGeom prst="rect">
            <a:avLst/>
          </a:prstGeom>
          <a:noFill/>
          <a:ln w="19050">
            <a:solidFill>
              <a:srgbClr val="972022"/>
            </a:solidFill>
            <a:prstDash val="sysDash"/>
          </a:ln>
        </p:spPr>
        <p:txBody>
          <a:bodyPr wrap="square" rtlCol="0">
            <a:noAutofit/>
          </a:bodyPr>
          <a:lstStyle/>
          <a:p>
            <a:pPr marL="0" marR="0" lvl="0" indent="0" algn="l" defTabSz="914400" rtl="0" eaLnBrk="1" fontAlgn="auto" latinLnBrk="0" hangingPunct="1">
              <a:spcAft>
                <a:spcPts val="50"/>
              </a:spcAft>
              <a:buClrTx/>
              <a:buSzTx/>
              <a:buFontTx/>
              <a:buNone/>
              <a:defRPr/>
            </a:pPr>
            <a:r>
              <a:rPr lang="zh-CN" altLang="en-US" noProof="0" dirty="0">
                <a:ln>
                  <a:noFill/>
                </a:ln>
                <a:solidFill>
                  <a:prstClr val="black"/>
                </a:solidFill>
                <a:effectLst/>
                <a:uLnTx/>
                <a:uFillTx/>
                <a:cs typeface="+mn-ea"/>
                <a:sym typeface="+mn-lt"/>
              </a:rPr>
              <a:t>这个</a:t>
            </a:r>
            <a:r>
              <a:rPr lang="en-US" altLang="zh-CN" noProof="0" dirty="0">
                <a:ln>
                  <a:noFill/>
                </a:ln>
                <a:solidFill>
                  <a:prstClr val="black"/>
                </a:solidFill>
                <a:effectLst/>
                <a:uLnTx/>
                <a:uFillTx/>
                <a:cs typeface="+mn-ea"/>
                <a:sym typeface="+mn-lt"/>
              </a:rPr>
              <a:t>PDE</a:t>
            </a:r>
            <a:r>
              <a:rPr lang="zh-CN" altLang="en-US" noProof="0" dirty="0">
                <a:ln>
                  <a:noFill/>
                </a:ln>
                <a:solidFill>
                  <a:prstClr val="black"/>
                </a:solidFill>
                <a:effectLst/>
                <a:uLnTx/>
                <a:uFillTx/>
                <a:cs typeface="+mn-ea"/>
                <a:sym typeface="+mn-lt"/>
              </a:rPr>
              <a:t>方程可以写成以下形式：</a:t>
            </a:r>
          </a:p>
          <a:p>
            <a:pPr marL="0" marR="0" lvl="0" indent="0" algn="l" defTabSz="914400" rtl="0" eaLnBrk="1" fontAlgn="auto" latinLnBrk="0" hangingPunct="1">
              <a:spcAft>
                <a:spcPts val="50"/>
              </a:spcAft>
              <a:buClrTx/>
              <a:buSzTx/>
              <a:buFontTx/>
              <a:buNone/>
              <a:defRPr/>
            </a:pPr>
            <a:endParaRPr kumimoji="0" lang="en-US" altLang="zh-CN" b="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b="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b="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b="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r>
              <a:rPr kumimoji="0" lang="zh-CN" altLang="en-US" b="0" u="none" strike="noStrike" kern="1200" cap="none" spc="0" normalizeH="0" baseline="0" noProof="0" dirty="0">
                <a:ln>
                  <a:noFill/>
                </a:ln>
                <a:solidFill>
                  <a:prstClr val="black"/>
                </a:solidFill>
                <a:effectLst/>
                <a:uLnTx/>
                <a:uFillTx/>
                <a:cs typeface="+mn-ea"/>
                <a:sym typeface="+mn-lt"/>
              </a:rPr>
              <a:t>我们可以根据市场观测校准（估计）这些参数：选择参数使得流动性较好的期权的市场价格与模型价格尽可能匹配（例如：极小化定价误差）</a:t>
            </a:r>
            <a:endParaRPr kumimoji="0" lang="en-US" altLang="zh-CN" b="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b="0" i="1" u="none" strike="noStrike" kern="1200" cap="none" spc="0" normalizeH="0" baseline="0" noProof="0" dirty="0">
              <a:ln>
                <a:noFill/>
              </a:ln>
              <a:solidFill>
                <a:prstClr val="black"/>
              </a:solidFill>
              <a:effectLst/>
              <a:uLnTx/>
              <a:uFillTx/>
              <a:cs typeface="+mn-ea"/>
              <a:sym typeface="+mn-lt"/>
            </a:endParaRPr>
          </a:p>
          <a:p>
            <a:endParaRPr lang="zh-CN" altLang="zh-CN" dirty="0"/>
          </a:p>
        </p:txBody>
      </p:sp>
      <p:sp>
        <p:nvSpPr>
          <p:cNvPr id="13" name="文本框 12"/>
          <p:cNvSpPr txBox="1"/>
          <p:nvPr/>
        </p:nvSpPr>
        <p:spPr>
          <a:xfrm>
            <a:off x="366568" y="3866148"/>
            <a:ext cx="3364923" cy="368300"/>
          </a:xfrm>
          <a:prstGeom prst="rect">
            <a:avLst/>
          </a:prstGeom>
          <a:solidFill>
            <a:srgbClr val="9C0308"/>
          </a:solid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dirty="0">
                <a:solidFill>
                  <a:prstClr val="white"/>
                </a:solidFill>
                <a:cs typeface="+mn-ea"/>
                <a:sym typeface="+mn-lt"/>
              </a:rPr>
              <a:t>求解与定价</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6" name="灯片编号占位符 9"/>
          <p:cNvSpPr txBox="1"/>
          <p:nvPr/>
        </p:nvSpPr>
        <p:spPr>
          <a:xfrm>
            <a:off x="9281842" y="555347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A6C56D-0CE0-47FB-86BA-7B1B4E55B176}" type="slidenum">
              <a:rPr lang="zh-CN" altLang="en-US" smtClean="0"/>
              <a:t>51</a:t>
            </a:fld>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4442587" y="2099580"/>
                <a:ext cx="4675505" cy="1327785"/>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e>
                        <m:e>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𝑟</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1">
                              <a:latin typeface="Cambria Math" panose="02040503050406030204" pitchFamily="18" charset="0"/>
                            </a:rPr>
                            <m:t>𝑑𝑡</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e>
                          </m:rad>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1</m:t>
                              </m:r>
                              <m:r>
                                <a:rPr lang="zh-CN" altLang="en-US" i="1">
                                  <a:latin typeface="Cambria Math" panose="02040503050406030204" pitchFamily="18" charset="0"/>
                                </a:rPr>
                                <m:t>𝑡</m:t>
                              </m:r>
                            </m:sub>
                          </m:sSub>
                        </m:e>
                        <m:e>
                          <m:r>
                            <a:rPr lang="zh-CN" altLang="en-US" i="0">
                              <a:latin typeface="Cambria Math" panose="02040503050406030204" pitchFamily="18" charset="0"/>
                            </a:rPr>
                            <m:t>&amp;</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𝑘</m:t>
                          </m:r>
                          <m:d>
                            <m:dPr>
                              <m:ctrlPr>
                                <a:rPr lang="zh-CN" altLang="en-US" i="1">
                                  <a:latin typeface="Cambria Math" panose="02040503050406030204" pitchFamily="18" charset="0"/>
                                </a:rPr>
                              </m:ctrlPr>
                            </m:dPr>
                            <m:e>
                              <m:r>
                                <a:rPr lang="zh-CN" altLang="en-US" i="1">
                                  <a:latin typeface="Cambria Math" panose="02040503050406030204" pitchFamily="18" charset="0"/>
                                </a:rPr>
                                <m:t>𝜃</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e>
                          </m:d>
                          <m:r>
                            <a:rPr lang="zh-CN" altLang="en-US" i="1">
                              <a:latin typeface="Cambria Math" panose="02040503050406030204" pitchFamily="18" charset="0"/>
                            </a:rPr>
                            <m:t>𝑑𝑡</m:t>
                          </m:r>
                          <m:r>
                            <a:rPr lang="zh-CN" altLang="en-US" i="0">
                              <a:latin typeface="Cambria Math" panose="02040503050406030204" pitchFamily="18" charset="0"/>
                            </a:rPr>
                            <m:t>+</m:t>
                          </m:r>
                          <m:r>
                            <a:rPr lang="zh-CN" altLang="en-US" i="1">
                              <a:latin typeface="Cambria Math" panose="02040503050406030204" pitchFamily="18" charset="0"/>
                            </a:rPr>
                            <m:t>𝜎</m:t>
                          </m:r>
                          <m:rad>
                            <m:radPr>
                              <m:degHide m:val="on"/>
                              <m:ctrlPr>
                                <a:rPr lang="zh-CN" altLang="en-US" i="1">
                                  <a:latin typeface="Cambria Math" panose="02040503050406030204" pitchFamily="18" charset="0"/>
                                </a:rPr>
                              </m:ctrlPr>
                            </m:radPr>
                            <m:deg/>
                            <m:e>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e>
                          </m:rad>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2</m:t>
                              </m:r>
                              <m:r>
                                <a:rPr lang="zh-CN" altLang="en-US" i="1">
                                  <a:latin typeface="Cambria Math" panose="02040503050406030204" pitchFamily="18" charset="0"/>
                                </a:rPr>
                                <m:t>𝑡</m:t>
                              </m:r>
                            </m:sub>
                          </m:sSub>
                        </m:e>
                        <m:e>
                          <m:r>
                            <a:rPr lang="en-US" altLang="zh-CN" noProof="0" dirty="0">
                              <a:ln>
                                <a:noFill/>
                              </a:ln>
                              <a:solidFill>
                                <a:prstClr val="black"/>
                              </a:solidFill>
                              <a:effectLst/>
                              <a:uLnTx/>
                              <a:uFillTx/>
                              <a:latin typeface="Cambria Math" panose="02040503050406030204" pitchFamily="18" charset="0"/>
                              <a:cs typeface="+mn-ea"/>
                              <a:sym typeface="+mn-lt"/>
                            </a:rPr>
                            <m:t>𝑤h𝑒𝑟𝑒</m:t>
                          </m:r>
                          <m:r>
                            <a:rPr lang="en-US" altLang="zh-CN" noProof="0" dirty="0">
                              <a:ln>
                                <a:noFill/>
                              </a:ln>
                              <a:solidFill>
                                <a:prstClr val="black"/>
                              </a:solidFill>
                              <a:effectLst/>
                              <a:uLnTx/>
                              <a:uFillTx/>
                              <a:latin typeface="Cambria Math" panose="02040503050406030204" pitchFamily="18" charset="0"/>
                              <a:cs typeface="+mn-ea"/>
                              <a:sym typeface="+mn-lt"/>
                            </a:rPr>
                            <m:t> </m:t>
                          </m:r>
                          <m:r>
                            <a:rPr lang="en-US" altLang="zh-CN" noProof="0" dirty="0">
                              <a:ln>
                                <a:noFill/>
                              </a:ln>
                              <a:solidFill>
                                <a:prstClr val="black"/>
                              </a:solidFill>
                              <a:effectLst/>
                              <a:uLnTx/>
                              <a:uFillTx/>
                              <a:latin typeface="Cambria Math" panose="02040503050406030204" pitchFamily="18" charset="0"/>
                              <a:cs typeface="+mn-ea"/>
                              <a:sym typeface="+mn-lt"/>
                            </a:rPr>
                            <m:t>𝑡h𝑒</m:t>
                          </m:r>
                          <m:r>
                            <a:rPr lang="en-US" altLang="zh-CN" noProof="0" dirty="0">
                              <a:ln>
                                <a:noFill/>
                              </a:ln>
                              <a:solidFill>
                                <a:prstClr val="black"/>
                              </a:solidFill>
                              <a:effectLst/>
                              <a:uLnTx/>
                              <a:uFillTx/>
                              <a:latin typeface="Cambria Math" panose="02040503050406030204" pitchFamily="18" charset="0"/>
                              <a:cs typeface="+mn-ea"/>
                              <a:sym typeface="+mn-lt"/>
                            </a:rPr>
                            <m:t> </m:t>
                          </m:r>
                          <m:r>
                            <a:rPr lang="en-US" altLang="zh-CN" noProof="0" dirty="0">
                              <a:ln>
                                <a:noFill/>
                              </a:ln>
                              <a:solidFill>
                                <a:prstClr val="black"/>
                              </a:solidFill>
                              <a:effectLst/>
                              <a:uLnTx/>
                              <a:uFillTx/>
                              <a:latin typeface="Cambria Math" panose="02040503050406030204" pitchFamily="18" charset="0"/>
                              <a:cs typeface="+mn-ea"/>
                              <a:sym typeface="+mn-lt"/>
                            </a:rPr>
                            <m:t>𝑐𝑜𝑟𝑟𝑒𝑙𝑎𝑡𝑖𝑜𝑛</m:t>
                          </m:r>
                          <m:r>
                            <a:rPr lang="en-US" altLang="zh-CN" noProof="0" dirty="0">
                              <a:ln>
                                <a:noFill/>
                              </a:ln>
                              <a:solidFill>
                                <a:prstClr val="black"/>
                              </a:solidFill>
                              <a:effectLst/>
                              <a:uLnTx/>
                              <a:uFillTx/>
                              <a:latin typeface="Cambria Math" panose="02040503050406030204" pitchFamily="18" charset="0"/>
                              <a:cs typeface="+mn-ea"/>
                              <a:sym typeface="+mn-lt"/>
                            </a:rPr>
                            <m:t> </m:t>
                          </m:r>
                          <m:r>
                            <a:rPr lang="en-US" altLang="zh-CN" noProof="0" dirty="0">
                              <a:ln>
                                <a:noFill/>
                              </a:ln>
                              <a:solidFill>
                                <a:prstClr val="black"/>
                              </a:solidFill>
                              <a:effectLst/>
                              <a:uLnTx/>
                              <a:uFillTx/>
                              <a:latin typeface="Cambria Math" panose="02040503050406030204" pitchFamily="18" charset="0"/>
                              <a:cs typeface="+mn-ea"/>
                              <a:sym typeface="+mn-lt"/>
                            </a:rPr>
                            <m:t>𝑏𝑒𝑡𝑤𝑒𝑒𝑛</m:t>
                          </m:r>
                          <m:r>
                            <a:rPr lang="en-US" altLang="zh-CN" noProof="0" dirty="0">
                              <a:ln>
                                <a:noFill/>
                              </a:ln>
                              <a:solidFill>
                                <a:prstClr val="black"/>
                              </a:solidFill>
                              <a:effectLst/>
                              <a:uLnTx/>
                              <a:uFillTx/>
                              <a:latin typeface="Cambria Math" panose="02040503050406030204" pitchFamily="18" charset="0"/>
                              <a:cs typeface="+mn-ea"/>
                              <a:sym typeface="+mn-lt"/>
                            </a:rPr>
                            <m:t> </m:t>
                          </m:r>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m:rPr>
                                  <m:sty m:val="p"/>
                                </m:rPr>
                                <a:rPr lang="en-US" altLang="zh-CN" i="1">
                                  <a:solidFill>
                                    <a:prstClr val="black"/>
                                  </a:solidFill>
                                  <a:latin typeface="Cambria Math" panose="02040503050406030204" pitchFamily="18" charset="0"/>
                                  <a:cs typeface="+mn-ea"/>
                                  <a:sym typeface="+mn-lt"/>
                                </a:rPr>
                                <m:t>w</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r>
                            <a:rPr lang="en-US" altLang="zh-CN" i="1" noProof="0" dirty="0">
                              <a:ln>
                                <a:noFill/>
                              </a:ln>
                              <a:solidFill>
                                <a:prstClr val="black"/>
                              </a:solidFill>
                              <a:effectLst/>
                              <a:uLnTx/>
                              <a:uFillTx/>
                              <a:latin typeface="Cambria Math" panose="02040503050406030204" pitchFamily="18" charset="0"/>
                              <a:cs typeface="+mn-ea"/>
                              <a:sym typeface="+mn-lt"/>
                            </a:rPr>
                            <m:t> </m:t>
                          </m:r>
                          <m:r>
                            <a:rPr lang="en-US" altLang="zh-CN" noProof="0" dirty="0">
                              <a:ln>
                                <a:noFill/>
                              </a:ln>
                              <a:solidFill>
                                <a:prstClr val="black"/>
                              </a:solidFill>
                              <a:effectLst/>
                              <a:uLnTx/>
                              <a:uFillTx/>
                              <a:latin typeface="Cambria Math" panose="02040503050406030204" pitchFamily="18" charset="0"/>
                              <a:cs typeface="+mn-ea"/>
                              <a:sym typeface="+mn-lt"/>
                            </a:rPr>
                            <m:t>𝑎𝑛𝑑</m:t>
                          </m:r>
                          <m:r>
                            <a:rPr lang="en-US" altLang="zh-CN" i="1" noProof="0" dirty="0">
                              <a:ln>
                                <a:noFill/>
                              </a:ln>
                              <a:solidFill>
                                <a:prstClr val="black"/>
                              </a:solidFill>
                              <a:effectLst/>
                              <a:uLnTx/>
                              <a:uFillTx/>
                              <a:latin typeface="Cambria Math" panose="02040503050406030204" pitchFamily="18" charset="0"/>
                              <a:cs typeface="+mn-ea"/>
                              <a:sym typeface="+mn-lt"/>
                            </a:rPr>
                            <m:t> </m:t>
                          </m:r>
                          <m:sSub>
                            <m:sSub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m:rPr>
                                  <m:sty m:val="p"/>
                                </m:rPr>
                                <a:rPr lang="en-US" altLang="zh-CN" i="1">
                                  <a:solidFill>
                                    <a:prstClr val="black"/>
                                  </a:solidFill>
                                  <a:latin typeface="Cambria Math" panose="02040503050406030204" pitchFamily="18" charset="0"/>
                                  <a:cs typeface="+mn-ea"/>
                                  <a:sym typeface="+mn-lt"/>
                                </a:rPr>
                                <m:t>w</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r>
                            <a:rPr lang="en-US" altLang="zh-CN" i="1" noProof="0" dirty="0">
                              <a:ln>
                                <a:noFill/>
                              </a:ln>
                              <a:solidFill>
                                <a:prstClr val="black"/>
                              </a:solidFill>
                              <a:effectLst/>
                              <a:uLnTx/>
                              <a:uFillTx/>
                              <a:latin typeface="Cambria Math" panose="02040503050406030204" pitchFamily="18" charset="0"/>
                              <a:cs typeface="+mn-ea"/>
                              <a:sym typeface="+mn-lt"/>
                            </a:rPr>
                            <m:t> </m:t>
                          </m:r>
                          <m:r>
                            <a:rPr lang="en-US" altLang="zh-CN" noProof="0" dirty="0">
                              <a:ln>
                                <a:noFill/>
                              </a:ln>
                              <a:solidFill>
                                <a:prstClr val="black"/>
                              </a:solidFill>
                              <a:effectLst/>
                              <a:uLnTx/>
                              <a:uFillTx/>
                              <a:latin typeface="Cambria Math" panose="02040503050406030204" pitchFamily="18" charset="0"/>
                              <a:cs typeface="+mn-ea"/>
                              <a:sym typeface="+mn-lt"/>
                            </a:rPr>
                            <m:t>𝑖𝑠</m:t>
                          </m:r>
                          <m:r>
                            <a:rPr lang="en-US" altLang="zh-CN" i="1" noProof="0" dirty="0">
                              <a:ln>
                                <a:noFill/>
                              </a:ln>
                              <a:solidFill>
                                <a:prstClr val="black"/>
                              </a:solidFill>
                              <a:effectLst/>
                              <a:uLnTx/>
                              <a:uFillTx/>
                              <a:latin typeface="Cambria Math" panose="02040503050406030204" pitchFamily="18" charset="0"/>
                              <a:cs typeface="+mn-ea"/>
                              <a:sym typeface="+mn-lt"/>
                            </a:rPr>
                            <m:t> </m:t>
                          </m:r>
                          <m:r>
                            <a:rPr kumimoji="0" lang="zh-CN" altLang="en-US"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𝜌</m:t>
                          </m:r>
                          <m:r>
                            <a:rPr lang="en-US" altLang="zh-CN" i="1" dirty="0">
                              <a:solidFill>
                                <a:prstClr val="black"/>
                              </a:solidFill>
                              <a:latin typeface="Cambria Math" panose="02040503050406030204" pitchFamily="18" charset="0"/>
                              <a:cs typeface="+mn-ea"/>
                              <a:sym typeface="+mn-lt"/>
                            </a:rPr>
                            <m:t> </m:t>
                          </m:r>
                        </m:e>
                      </m:eqAr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4442587" y="2099580"/>
                <a:ext cx="4675505" cy="1327785"/>
              </a:xfrm>
              <a:prstGeom prst="rect">
                <a:avLst/>
              </a:prstGeom>
              <a:blipFill rotWithShape="1">
                <a:blip r:embed="rId3"/>
                <a:stretch>
                  <a:fillRect l="-3" t="-20" r="-8486" b="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018067" y="4598387"/>
                <a:ext cx="4209549" cy="1090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600" i="1">
                              <a:latin typeface="Cambria Math" panose="02040503050406030204" pitchFamily="18" charset="0"/>
                            </a:rPr>
                          </m:ctrlPr>
                        </m:eqArrPr>
                        <m:e>
                          <m:r>
                            <a:rPr lang="zh-CN" altLang="en-US" sz="1600">
                              <a:latin typeface="Cambria Math" panose="02040503050406030204" pitchFamily="18" charset="0"/>
                            </a:rPr>
                            <m:t>&amp;</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2</m:t>
                              </m:r>
                            </m:den>
                          </m:f>
                          <m:r>
                            <a:rPr lang="zh-CN" altLang="en-US" sz="1600" i="1">
                              <a:latin typeface="Cambria Math" panose="02040503050406030204" pitchFamily="18" charset="0"/>
                            </a:rPr>
                            <m:t>𝑣</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𝑆</m:t>
                              </m:r>
                            </m:e>
                            <m:sup>
                              <m:r>
                                <a:rPr lang="zh-CN" altLang="en-US" sz="1600" i="0">
                                  <a:latin typeface="Cambria Math" panose="02040503050406030204" pitchFamily="18" charset="0"/>
                                </a:rPr>
                                <m:t>2</m:t>
                              </m:r>
                            </m:sup>
                          </m:sSup>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r>
                                    <a:rPr lang="zh-CN" altLang="en-US" sz="1600" i="0">
                                      <a:latin typeface="Cambria Math" panose="02040503050406030204" pitchFamily="18" charset="0"/>
                                    </a:rPr>
                                    <m:t>𝜕</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𝑈</m:t>
                              </m:r>
                            </m:num>
                            <m:den>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𝑆</m:t>
                                  </m:r>
                                </m:e>
                                <m:sup>
                                  <m:r>
                                    <a:rPr lang="zh-CN" altLang="en-US" sz="1600" i="0">
                                      <a:latin typeface="Cambria Math" panose="02040503050406030204" pitchFamily="18" charset="0"/>
                                    </a:rPr>
                                    <m:t>2</m:t>
                                  </m:r>
                                </m:sup>
                              </m:sSup>
                            </m:den>
                          </m:f>
                          <m:r>
                            <a:rPr lang="zh-CN" altLang="en-US" sz="1600" i="0">
                              <a:latin typeface="Cambria Math" panose="02040503050406030204" pitchFamily="18" charset="0"/>
                            </a:rPr>
                            <m:t>+</m:t>
                          </m:r>
                          <m:r>
                            <a:rPr lang="zh-CN" altLang="en-US" sz="1600" i="1">
                              <a:latin typeface="Cambria Math" panose="02040503050406030204" pitchFamily="18" charset="0"/>
                            </a:rPr>
                            <m:t>𝜌𝜎</m:t>
                          </m:r>
                          <m:r>
                            <a:rPr lang="zh-CN" altLang="en-US" sz="1600" i="1">
                              <a:latin typeface="Cambria Math" panose="02040503050406030204" pitchFamily="18" charset="0"/>
                            </a:rPr>
                            <m:t>𝑣𝑆</m:t>
                          </m:r>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r>
                                    <a:rPr lang="zh-CN" altLang="en-US" sz="1600" i="0">
                                      <a:latin typeface="Cambria Math" panose="02040503050406030204" pitchFamily="18" charset="0"/>
                                    </a:rPr>
                                    <m:t>𝜕</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𝑆</m:t>
                              </m:r>
                              <m:r>
                                <a:rPr lang="zh-CN" altLang="en-US" sz="1600" i="0">
                                  <a:latin typeface="Cambria Math" panose="02040503050406030204" pitchFamily="18" charset="0"/>
                                </a:rPr>
                                <m:t>𝜕</m:t>
                              </m:r>
                              <m:r>
                                <a:rPr lang="zh-CN" altLang="en-US" sz="1600" i="1">
                                  <a:latin typeface="Cambria Math" panose="02040503050406030204" pitchFamily="18" charset="0"/>
                                </a:rPr>
                                <m:t>𝑣</m:t>
                              </m:r>
                            </m:den>
                          </m:f>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2</m:t>
                              </m:r>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𝜎</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𝑣</m:t>
                          </m:r>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r>
                                    <a:rPr lang="zh-CN" altLang="en-US" sz="1600" i="0">
                                      <a:latin typeface="Cambria Math" panose="02040503050406030204" pitchFamily="18" charset="0"/>
                                    </a:rPr>
                                    <m:t>𝜕</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𝑈</m:t>
                              </m:r>
                            </m:num>
                            <m:den>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𝑣</m:t>
                                  </m:r>
                                </m:e>
                                <m:sup>
                                  <m:r>
                                    <a:rPr lang="zh-CN" altLang="en-US" sz="1600" i="0">
                                      <a:latin typeface="Cambria Math" panose="02040503050406030204" pitchFamily="18" charset="0"/>
                                    </a:rPr>
                                    <m:t>2</m:t>
                                  </m:r>
                                </m:sup>
                              </m:sSup>
                            </m:den>
                          </m:f>
                          <m:r>
                            <a:rPr lang="zh-CN" altLang="en-US" sz="1600" i="0">
                              <a:latin typeface="Cambria Math" panose="02040503050406030204" pitchFamily="18" charset="0"/>
                            </a:rPr>
                            <m:t>+</m:t>
                          </m:r>
                          <m:r>
                            <a:rPr lang="zh-CN" altLang="en-US" sz="1600" i="1">
                              <a:latin typeface="Cambria Math" panose="02040503050406030204" pitchFamily="18" charset="0"/>
                            </a:rPr>
                            <m:t>𝑟𝑆</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m:t>
                              </m:r>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𝑆</m:t>
                              </m:r>
                            </m:den>
                          </m:f>
                        </m:e>
                        <m:e>
                          <m:r>
                            <a:rPr lang="zh-CN" altLang="en-US" sz="1600" i="0">
                              <a:latin typeface="Cambria Math" panose="02040503050406030204" pitchFamily="18" charset="0"/>
                            </a:rPr>
                            <m:t>&amp;+{</m:t>
                          </m:r>
                          <m:r>
                            <a:rPr lang="zh-CN" altLang="en-US" sz="1600" i="1">
                              <a:latin typeface="Cambria Math" panose="02040503050406030204" pitchFamily="18" charset="0"/>
                            </a:rPr>
                            <m:t>𝜅</m:t>
                          </m:r>
                          <m:r>
                            <a:rPr lang="zh-CN" altLang="en-US" sz="1600" i="0">
                              <a:latin typeface="Cambria Math" panose="02040503050406030204" pitchFamily="18" charset="0"/>
                            </a:rPr>
                            <m:t>[</m:t>
                          </m:r>
                          <m:r>
                            <a:rPr lang="zh-CN" altLang="en-US" sz="1600" i="1">
                              <a:latin typeface="Cambria Math" panose="02040503050406030204" pitchFamily="18" charset="0"/>
                            </a:rPr>
                            <m:t>𝜃</m:t>
                          </m:r>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r>
                            <a:rPr lang="zh-CN" altLang="en-US" sz="1600" i="1">
                              <a:latin typeface="Cambria Math" panose="02040503050406030204" pitchFamily="18" charset="0"/>
                            </a:rPr>
                            <m:t>𝜆</m:t>
                          </m:r>
                          <m:r>
                            <a:rPr lang="zh-CN" altLang="en-US" sz="1600" i="0">
                              <a:latin typeface="Cambria Math" panose="02040503050406030204" pitchFamily="18" charset="0"/>
                            </a:rPr>
                            <m:t>(</m:t>
                          </m:r>
                          <m:r>
                            <a:rPr lang="zh-CN" altLang="en-US" sz="1600" i="1">
                              <a:latin typeface="Cambria Math" panose="02040503050406030204" pitchFamily="18" charset="0"/>
                            </a:rPr>
                            <m:t>𝑆</m:t>
                          </m:r>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m:t>
                              </m:r>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𝑣</m:t>
                              </m:r>
                            </m:den>
                          </m:f>
                          <m:r>
                            <a:rPr lang="zh-CN" altLang="en-US" sz="1600" i="0">
                              <a:latin typeface="Cambria Math" panose="02040503050406030204" pitchFamily="18" charset="0"/>
                            </a:rPr>
                            <m:t>−</m:t>
                          </m:r>
                          <m:r>
                            <a:rPr lang="zh-CN" altLang="en-US" sz="1600" i="1">
                              <a:latin typeface="Cambria Math" panose="02040503050406030204" pitchFamily="18" charset="0"/>
                            </a:rPr>
                            <m:t>𝑟𝑈</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m:t>
                              </m:r>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𝑡</m:t>
                              </m:r>
                            </m:den>
                          </m:f>
                          <m:r>
                            <a:rPr lang="zh-CN" altLang="en-US" sz="1600" i="0">
                              <a:latin typeface="Cambria Math" panose="02040503050406030204" pitchFamily="18" charset="0"/>
                            </a:rPr>
                            <m:t>=0</m:t>
                          </m:r>
                        </m:e>
                      </m:eqArr>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4018067" y="4598387"/>
                <a:ext cx="4209549" cy="1090170"/>
              </a:xfrm>
              <a:prstGeom prst="rect">
                <a:avLst/>
              </a:prstGeom>
              <a:blipFill rotWithShape="1">
                <a:blip r:embed="rId4"/>
                <a:stretch>
                  <a:fillRect l="-10" t="-32" r="13" b="21"/>
                </a:stretch>
              </a:blipFill>
            </p:spPr>
            <p:txBody>
              <a:bodyPr/>
              <a:lstStyle/>
              <a:p>
                <a:r>
                  <a:rPr lang="zh-CN" altLang="en-US">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47598" y="1941333"/>
            <a:ext cx="4453984" cy="400110"/>
          </a:xfrm>
          <a:prstGeom prst="rect">
            <a:avLst/>
          </a:prstGeom>
          <a:noFill/>
        </p:spPr>
        <p:txBody>
          <a:bodyPr wrap="square" rtlCol="0">
            <a:spAutoFit/>
          </a:bodyPr>
          <a:lstStyle/>
          <a:p>
            <a:pPr>
              <a:spcAft>
                <a:spcPts val="50"/>
              </a:spcAft>
              <a:defRPr/>
            </a:pPr>
            <a:r>
              <a:rPr lang="zh-CN" altLang="en-US" sz="2000" dirty="0">
                <a:solidFill>
                  <a:prstClr val="white">
                    <a:lumMod val="65000"/>
                  </a:prstClr>
                </a:solidFill>
                <a:cs typeface="+mn-ea"/>
                <a:sym typeface="+mn-lt"/>
              </a:rPr>
              <a:t>衍生品基本概念</a:t>
            </a:r>
          </a:p>
        </p:txBody>
      </p:sp>
      <p:sp>
        <p:nvSpPr>
          <p:cNvPr id="6" name="文本框 5"/>
          <p:cNvSpPr txBox="1"/>
          <p:nvPr/>
        </p:nvSpPr>
        <p:spPr>
          <a:xfrm>
            <a:off x="4647598" y="2802504"/>
            <a:ext cx="4453984" cy="400110"/>
          </a:xfrm>
          <a:prstGeom prst="rect">
            <a:avLst/>
          </a:prstGeom>
          <a:noFill/>
        </p:spPr>
        <p:txBody>
          <a:bodyPr wrap="square" rtlCol="0">
            <a:spAutoFit/>
          </a:bodyPr>
          <a:lstStyle/>
          <a:p>
            <a:pPr>
              <a:spcAft>
                <a:spcPts val="50"/>
              </a:spcAft>
              <a:defRPr/>
            </a:pPr>
            <a:r>
              <a:rPr lang="zh-CN" altLang="en-US" sz="2000" dirty="0">
                <a:solidFill>
                  <a:prstClr val="white">
                    <a:lumMod val="65000"/>
                  </a:prstClr>
                </a:solidFill>
                <a:cs typeface="+mn-ea"/>
                <a:sym typeface="+mn-lt"/>
              </a:rPr>
              <a:t>期权定价与策略</a:t>
            </a:r>
          </a:p>
        </p:txBody>
      </p:sp>
      <p:sp>
        <p:nvSpPr>
          <p:cNvPr id="7" name="文本框 6"/>
          <p:cNvSpPr txBox="1"/>
          <p:nvPr/>
        </p:nvSpPr>
        <p:spPr>
          <a:xfrm>
            <a:off x="4647598" y="3653352"/>
            <a:ext cx="4375830" cy="400110"/>
          </a:xfrm>
          <a:prstGeom prst="rect">
            <a:avLst/>
          </a:prstGeom>
          <a:noFill/>
        </p:spPr>
        <p:txBody>
          <a:bodyPr wrap="square" rtlCol="0">
            <a:spAutoFit/>
          </a:bodyPr>
          <a:lstStyle/>
          <a:p>
            <a:pPr marR="0" lvl="0" indent="0" fontAlgn="auto">
              <a:spcAft>
                <a:spcPts val="50"/>
              </a:spcAft>
              <a:buClrTx/>
              <a:buSzTx/>
              <a:buFontTx/>
              <a:buNone/>
              <a:defRPr/>
            </a:pPr>
            <a:r>
              <a:rPr lang="zh-CN" altLang="en-US" sz="2000" b="1" dirty="0">
                <a:solidFill>
                  <a:srgbClr val="9C0308"/>
                </a:solidFill>
                <a:cs typeface="+mn-ea"/>
                <a:sym typeface="+mn-lt"/>
              </a:rPr>
              <a:t>数值模拟方法</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52</a:t>
            </a:fld>
            <a:endParaRPr lang="zh-CN" altLang="en-US" dirty="0"/>
          </a:p>
        </p:txBody>
      </p:sp>
      <p:sp>
        <p:nvSpPr>
          <p:cNvPr id="3" name="矩形: 圆角 2"/>
          <p:cNvSpPr/>
          <p:nvPr/>
        </p:nvSpPr>
        <p:spPr>
          <a:xfrm>
            <a:off x="3968006" y="1889319"/>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580744" y="2435711"/>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968006" y="273684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580744" y="328323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968006" y="3590709"/>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580744" y="4137101"/>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968006" y="4444578"/>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580744" y="4990970"/>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23" name="文本框 22"/>
          <p:cNvSpPr txBox="1"/>
          <p:nvPr/>
        </p:nvSpPr>
        <p:spPr>
          <a:xfrm>
            <a:off x="4647598" y="4514523"/>
            <a:ext cx="6094428" cy="400110"/>
          </a:xfrm>
          <a:prstGeom prst="rect">
            <a:avLst/>
          </a:prstGeom>
          <a:noFill/>
        </p:spPr>
        <p:txBody>
          <a:bodyPr wrap="square">
            <a:spAutoFit/>
          </a:bodyPr>
          <a:lstStyle/>
          <a:p>
            <a:pPr marR="0" lvl="0" indent="0" fontAlgn="auto">
              <a:spcAft>
                <a:spcPts val="50"/>
              </a:spcAft>
              <a:buClrTx/>
              <a:buSzTx/>
              <a:buFontTx/>
              <a:buNone/>
              <a:defRPr/>
            </a:pPr>
            <a:r>
              <a:rPr lang="zh-CN" altLang="en-US" sz="2000" dirty="0">
                <a:solidFill>
                  <a:prstClr val="white">
                    <a:lumMod val="65000"/>
                  </a:prstClr>
                </a:solidFill>
                <a:cs typeface="+mn-ea"/>
                <a:sym typeface="+mn-lt"/>
              </a:rPr>
              <a:t>场外衍生品介绍</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a:latin typeface="+mn-lt"/>
                <a:ea typeface="+mn-ea"/>
                <a:cs typeface="+mn-ea"/>
                <a:sym typeface="+mn-lt"/>
              </a:rPr>
              <a:t>蒙特卡洛模拟</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53</a:t>
            </a:fld>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330780" y="1244194"/>
                <a:ext cx="11531600" cy="856645"/>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t>模拟出资产价格的走势，然后根据</a:t>
                </a:r>
                <a:r>
                  <a:rPr lang="zh-CN" altLang="en-US" sz="1600"/>
                  <a:t>模拟结果计算</a:t>
                </a:r>
                <a:r>
                  <a:rPr lang="zh-CN" altLang="en-US" sz="1600" dirty="0"/>
                  <a:t>出期权</a:t>
                </a:r>
                <a:r>
                  <a:rPr lang="zh-CN" altLang="en-US" sz="1600"/>
                  <a:t>价值期望（用平均值估计）并</a:t>
                </a:r>
                <a:r>
                  <a:rPr lang="zh-CN" altLang="en-US" sz="1600" dirty="0"/>
                  <a:t>贴现到当前时刻</a:t>
                </a:r>
                <a:endParaRPr lang="en-US" altLang="zh-CN" sz="1600" dirty="0"/>
              </a:p>
              <a:p>
                <a:pPr marL="742950" lvl="1" indent="-285750">
                  <a:spcAft>
                    <a:spcPts val="50"/>
                  </a:spcAft>
                  <a:buFont typeface="Arial" panose="020B0604020202020204" pitchFamily="34" charset="0"/>
                  <a:buChar char="•"/>
                  <a:defRPr/>
                </a:pPr>
                <a:r>
                  <a:rPr lang="en-US" altLang="zh-CN" sz="1600" b="1" dirty="0"/>
                  <a:t>Non-path dependent</a:t>
                </a:r>
                <a:r>
                  <a:rPr lang="en-US" altLang="zh-CN" sz="1600" dirty="0"/>
                  <a:t>: </a:t>
                </a:r>
                <a:r>
                  <a:rPr lang="zh-CN" altLang="en-US" sz="1600" dirty="0"/>
                  <a:t>仅关心资产在最终时刻的价格，例如欧式看涨期权</a:t>
                </a:r>
                <a:endParaRPr lang="en-US" altLang="zh-CN" sz="1600" dirty="0"/>
              </a:p>
              <a:p>
                <a:pPr marL="742950" lvl="1" indent="-285750">
                  <a:spcAft>
                    <a:spcPts val="50"/>
                  </a:spcAft>
                  <a:buFont typeface="Arial" panose="020B0604020202020204" pitchFamily="34" charset="0"/>
                  <a:buChar char="•"/>
                  <a:defRPr/>
                </a:pPr>
                <a:r>
                  <a:rPr lang="en-US" altLang="zh-CN" sz="1600" b="1" dirty="0">
                    <a:solidFill>
                      <a:prstClr val="black"/>
                    </a:solidFill>
                    <a:cs typeface="+mn-ea"/>
                    <a:sym typeface="+mn-lt"/>
                  </a:rPr>
                  <a:t>Path dependent</a:t>
                </a:r>
                <a:r>
                  <a:rPr lang="zh-CN" altLang="en-US" sz="1600" b="1" dirty="0">
                    <a:solidFill>
                      <a:prstClr val="black"/>
                    </a:solidFill>
                    <a:cs typeface="+mn-ea"/>
                    <a:sym typeface="+mn-lt"/>
                  </a:rPr>
                  <a:t>：</a:t>
                </a:r>
                <a:r>
                  <a:rPr lang="zh-CN" altLang="en-US" sz="1600" dirty="0">
                    <a:solidFill>
                      <a:prstClr val="black"/>
                    </a:solidFill>
                    <a:cs typeface="+mn-ea"/>
                    <a:sym typeface="+mn-lt"/>
                  </a:rPr>
                  <a:t>关心资产在每一时刻的价格，例如亚式期权、障碍期权（</a:t>
                </a:r>
                <a:r>
                  <a:rPr lang="en-US" altLang="zh-CN" sz="1600" dirty="0">
                    <a:solidFill>
                      <a:prstClr val="black"/>
                    </a:solidFill>
                    <a:cs typeface="+mn-ea"/>
                    <a:sym typeface="+mn-lt"/>
                  </a:rPr>
                  <a:t>1</a:t>
                </a:r>
                <a:r>
                  <a:rPr lang="en-US" altLang="zh-CN" sz="1600" b="1" dirty="0">
                    <a:solidFill>
                      <a:prstClr val="black"/>
                    </a:solidFill>
                    <a:cs typeface="+mn-ea"/>
                    <a:sym typeface="+mn-lt"/>
                  </a:rPr>
                  <a:t>/</a:t>
                </a:r>
                <a:r>
                  <a:rPr lang="en-US" altLang="zh-CN" sz="1600" dirty="0">
                    <a:solidFill>
                      <a:prstClr val="black"/>
                    </a:solidFill>
                    <a:cs typeface="+mn-ea"/>
                    <a:sym typeface="+mn-lt"/>
                  </a:rPr>
                  <a:t>(1-</a:t>
                </a:r>
                <a14:m>
                  <m:oMath xmlns:m="http://schemas.openxmlformats.org/officeDocument/2006/math">
                    <m:sSup>
                      <m:sSupPr>
                        <m:ctrlPr>
                          <a:rPr lang="en-US" altLang="zh-CN" sz="1600" i="1" smtClean="0">
                            <a:solidFill>
                              <a:prstClr val="black"/>
                            </a:solidFill>
                            <a:latin typeface="Cambria Math" panose="02040503050406030204" pitchFamily="18" charset="0"/>
                            <a:cs typeface="+mn-ea"/>
                            <a:sym typeface="+mn-lt"/>
                          </a:rPr>
                        </m:ctrlPr>
                      </m:sSupPr>
                      <m:e>
                        <m:r>
                          <m:rPr>
                            <m:sty m:val="p"/>
                          </m:rPr>
                          <a:rPr lang="en-US" altLang="zh-CN" sz="1600" i="1">
                            <a:solidFill>
                              <a:prstClr val="black"/>
                            </a:solidFill>
                            <a:latin typeface="Cambria Math" panose="02040503050406030204" pitchFamily="18" charset="0"/>
                            <a:cs typeface="+mn-ea"/>
                            <a:sym typeface="+mn-lt"/>
                          </a:rPr>
                          <m:t>ρ</m:t>
                        </m:r>
                      </m:e>
                      <m:sup>
                        <m:r>
                          <a:rPr lang="en-US" altLang="zh-CN" sz="1600" b="0" i="1" smtClean="0">
                            <a:solidFill>
                              <a:prstClr val="black"/>
                            </a:solidFill>
                            <a:latin typeface="Cambria Math" panose="02040503050406030204" pitchFamily="18" charset="0"/>
                            <a:cs typeface="+mn-ea"/>
                            <a:sym typeface="+mn-lt"/>
                          </a:rPr>
                          <m:t>2</m:t>
                        </m:r>
                      </m:sup>
                    </m:sSup>
                    <m:r>
                      <a:rPr lang="en-US" altLang="zh-CN" sz="1600" b="0" i="1" smtClean="0">
                        <a:solidFill>
                          <a:prstClr val="black"/>
                        </a:solidFill>
                        <a:latin typeface="Cambria Math" panose="02040503050406030204" pitchFamily="18" charset="0"/>
                        <a:cs typeface="+mn-ea"/>
                        <a:sym typeface="+mn-lt"/>
                      </a:rPr>
                      <m:t>)</m:t>
                    </m:r>
                  </m:oMath>
                </a14:m>
                <a:r>
                  <a:rPr lang="zh-CN" altLang="en-US" sz="1600" dirty="0">
                    <a:solidFill>
                      <a:prstClr val="black"/>
                    </a:solidFill>
                    <a:cs typeface="+mn-ea"/>
                    <a:sym typeface="+mn-lt"/>
                  </a:rPr>
                  <a:t>）</a:t>
                </a:r>
                <a:endParaRPr lang="en-US" altLang="zh-CN" sz="1600" dirty="0">
                  <a:solidFill>
                    <a:prstClr val="black"/>
                  </a:solidFill>
                  <a:cs typeface="+mn-ea"/>
                  <a:sym typeface="+mn-lt"/>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30780" y="1244194"/>
                <a:ext cx="11531600" cy="856645"/>
              </a:xfrm>
              <a:prstGeom prst="rect">
                <a:avLst/>
              </a:prstGeom>
              <a:blipFill rotWithShape="1">
                <a:blip r:embed="rId2"/>
                <a:stretch>
                  <a:fillRect l="-88" t="-1139" r="-78" b="-1082"/>
                </a:stretch>
              </a:blipFill>
              <a:ln w="19050">
                <a:solidFill>
                  <a:srgbClr val="972022"/>
                </a:solidFill>
                <a:prstDash val="sysDash"/>
              </a:ln>
            </p:spPr>
            <p:txBody>
              <a:bodyPr/>
              <a:lstStyle/>
              <a:p>
                <a:r>
                  <a:rPr lang="zh-CN" altLang="en-US">
                    <a:noFill/>
                  </a:rPr>
                  <a:t> </a:t>
                </a:r>
              </a:p>
            </p:txBody>
          </p:sp>
        </mc:Fallback>
      </mc:AlternateContent>
      <p:sp>
        <p:nvSpPr>
          <p:cNvPr id="8" name="文本框 7"/>
          <p:cNvSpPr txBox="1"/>
          <p:nvPr/>
        </p:nvSpPr>
        <p:spPr>
          <a:xfrm>
            <a:off x="330780" y="874862"/>
            <a:ext cx="179416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noProof="0" dirty="0">
                <a:solidFill>
                  <a:prstClr val="white"/>
                </a:solidFill>
                <a:cs typeface="+mn-ea"/>
                <a:sym typeface="+mn-lt"/>
              </a:rPr>
              <a:t>蒙特卡洛模拟</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10" name="矩形 9"/>
              <p:cNvSpPr/>
              <p:nvPr/>
            </p:nvSpPr>
            <p:spPr>
              <a:xfrm>
                <a:off x="3436081" y="2342336"/>
                <a:ext cx="459940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𝑐</m:t>
                      </m:r>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𝑟𝑇</m:t>
                              </m:r>
                            </m:sup>
                          </m:sSup>
                        </m:num>
                        <m:den>
                          <m:r>
                            <a:rPr lang="zh-CN" altLang="en-US" i="1">
                              <a:latin typeface="Cambria Math" panose="02040503050406030204" pitchFamily="18" charset="0"/>
                            </a:rPr>
                            <m:t>𝑛</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r>
                            <a:rPr lang="zh-CN" altLang="en-US" i="0">
                              <a:latin typeface="Cambria Math" panose="02040503050406030204" pitchFamily="18" charset="0"/>
                            </a:rPr>
                            <m:t> </m:t>
                          </m:r>
                        </m:e>
                      </m:nary>
                      <m:r>
                        <a:rPr lang="zh-CN" altLang="en-US" i="1">
                          <a:latin typeface="Cambria Math" panose="02040503050406030204" pitchFamily="18" charset="0"/>
                        </a:rPr>
                        <m:t>𝑚𝑎𝑥</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𝑆</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ctrlPr>
                                    <a:rPr lang="zh-CN" altLang="en-US" i="1">
                                      <a:latin typeface="Cambria Math" panose="02040503050406030204" pitchFamily="18" charset="0"/>
                                    </a:rPr>
                                  </m:ctrlPr>
                                </m:dPr>
                                <m:e>
                                  <m:r>
                                    <a:rPr lang="zh-CN" altLang="en-US" i="1">
                                      <a:latin typeface="Cambria Math" panose="02040503050406030204" pitchFamily="18" charset="0"/>
                                    </a:rPr>
                                    <m:t>𝑏</m:t>
                                  </m:r>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den>
                                  </m:f>
                                </m:e>
                              </m:d>
                              <m:r>
                                <a:rPr lang="zh-CN" altLang="en-US" i="1">
                                  <a:latin typeface="Cambria Math" panose="02040503050406030204" pitchFamily="18" charset="0"/>
                                </a:rPr>
                                <m:t>𝑇</m:t>
                              </m:r>
                              <m:r>
                                <a:rPr lang="zh-CN" altLang="en-US" i="0">
                                  <a:latin typeface="Cambria Math" panose="02040503050406030204" pitchFamily="18" charset="0"/>
                                </a:rPr>
                                <m:t>+</m:t>
                              </m:r>
                              <m:r>
                                <a:rPr lang="zh-CN" altLang="en-US" i="1">
                                  <a:latin typeface="Cambria Math" panose="02040503050406030204" pitchFamily="18" charset="0"/>
                                </a:rPr>
                                <m:t>𝜎</m:t>
                              </m:r>
                              <m:sSub>
                                <m:sSubPr>
                                  <m:ctrlPr>
                                    <a:rPr lang="zh-CN" altLang="en-US" i="1">
                                      <a:latin typeface="Cambria Math" panose="02040503050406030204" pitchFamily="18" charset="0"/>
                                    </a:rPr>
                                  </m:ctrlPr>
                                </m:sSubPr>
                                <m:e>
                                  <m:r>
                                    <a:rPr lang="zh-CN" altLang="en-US" i="1">
                                      <a:latin typeface="Cambria Math" panose="02040503050406030204" pitchFamily="18" charset="0"/>
                                    </a:rPr>
                                    <m:t>𝜖</m:t>
                                  </m:r>
                                </m:e>
                                <m:sub>
                                  <m:r>
                                    <a:rPr lang="zh-CN" altLang="en-US" i="1">
                                      <a:latin typeface="Cambria Math" panose="02040503050406030204" pitchFamily="18" charset="0"/>
                                    </a:rPr>
                                    <m:t>𝑖</m:t>
                                  </m:r>
                                </m:sub>
                              </m:sSub>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𝑇</m:t>
                                  </m:r>
                                </m:e>
                              </m:rad>
                            </m:sup>
                          </m:sSup>
                          <m:r>
                            <a:rPr lang="zh-CN" altLang="en-US" i="0">
                              <a:latin typeface="Cambria Math" panose="02040503050406030204" pitchFamily="18" charset="0"/>
                            </a:rPr>
                            <m:t>−</m:t>
                          </m:r>
                          <m:r>
                            <a:rPr lang="zh-CN" altLang="en-US" i="1">
                              <a:latin typeface="Cambria Math" panose="02040503050406030204" pitchFamily="18" charset="0"/>
                            </a:rPr>
                            <m:t>𝑋</m:t>
                          </m:r>
                          <m:r>
                            <a:rPr lang="zh-CN" altLang="en-US" i="0">
                              <a:latin typeface="Cambria Math" panose="02040503050406030204" pitchFamily="18" charset="0"/>
                            </a:rPr>
                            <m:t>,0</m:t>
                          </m:r>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436081" y="2342336"/>
                <a:ext cx="4599401" cy="848566"/>
              </a:xfrm>
              <a:prstGeom prst="rect">
                <a:avLst/>
              </a:prstGeom>
              <a:blipFill rotWithShape="1">
                <a:blip r:embed="rId3"/>
                <a:stretch>
                  <a:fillRect l="-2" t="-54" r="4"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80416" y="3057432"/>
                <a:ext cx="2616164" cy="925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𝑥</m:t>
                          </m:r>
                        </m:e>
                        <m:sub>
                          <m:r>
                            <a:rPr lang="zh-CN" altLang="en-US" sz="1600" i="1">
                              <a:latin typeface="Cambria Math" panose="02040503050406030204" pitchFamily="18" charset="0"/>
                            </a:rPr>
                            <m:t>𝐴</m:t>
                          </m:r>
                        </m:sub>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bSup>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𝑛</m:t>
                                  </m:r>
                                </m:den>
                              </m:f>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=0</m:t>
                                  </m:r>
                                </m:sub>
                                <m:sup>
                                  <m:r>
                                    <a:rPr lang="zh-CN" altLang="en-US" sz="1600" i="1">
                                      <a:latin typeface="Cambria Math" panose="02040503050406030204" pitchFamily="18" charset="0"/>
                                    </a:rPr>
                                    <m:t>𝑛</m:t>
                                  </m:r>
                                  <m:r>
                                    <a:rPr lang="zh-CN" altLang="en-US" sz="1600" i="0">
                                      <a:latin typeface="Cambria Math" panose="02040503050406030204" pitchFamily="18" charset="0"/>
                                    </a:rPr>
                                    <m:t>−1</m:t>
                                  </m:r>
                                </m:sup>
                                <m:e>
                                  <m:r>
                                    <a:rPr lang="zh-CN" altLang="en-US" sz="1600" i="0">
                                      <a:latin typeface="Cambria Math" panose="02040503050406030204" pitchFamily="18" charset="0"/>
                                    </a:rPr>
                                    <m:t> </m:t>
                                  </m:r>
                                </m:e>
                              </m:nary>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1">
                                      <a:latin typeface="Cambria Math" panose="02040503050406030204" pitchFamily="18" charset="0"/>
                                    </a:rPr>
                                    <m:t>𝑇</m:t>
                                  </m:r>
                                  <m:r>
                                    <a:rPr lang="zh-CN" altLang="en-US" sz="1600" i="0">
                                      <a:latin typeface="Cambria Math" panose="02040503050406030204" pitchFamily="18" charset="0"/>
                                    </a:rPr>
                                    <m:t>−</m:t>
                                  </m:r>
                                  <m:r>
                                    <m:rPr>
                                      <m:sty m:val="p"/>
                                    </m:rPr>
                                    <a:rPr lang="zh-CN" altLang="en-US" sz="1600" i="0">
                                      <a:latin typeface="Cambria Math" panose="02040503050406030204" pitchFamily="18" charset="0"/>
                                    </a:rPr>
                                    <m:t>Δ</m:t>
                                  </m:r>
                                  <m:r>
                                    <a:rPr lang="zh-CN" altLang="en-US" sz="1600" i="1">
                                      <a:latin typeface="Cambria Math" panose="02040503050406030204" pitchFamily="18" charset="0"/>
                                    </a:rPr>
                                    <m:t>𝑖</m:t>
                                  </m:r>
                                </m:sub>
                              </m:sSub>
                              <m:r>
                                <a:rPr lang="zh-CN" altLang="en-US" sz="1600" i="0">
                                  <a:latin typeface="Cambria Math" panose="02040503050406030204" pitchFamily="18" charset="0"/>
                                </a:rPr>
                                <m:t>−</m:t>
                              </m:r>
                              <m:r>
                                <a:rPr lang="zh-CN" altLang="en-US" sz="1600" i="1">
                                  <a:latin typeface="Cambria Math" panose="02040503050406030204" pitchFamily="18" charset="0"/>
                                </a:rPr>
                                <m:t>𝐾</m:t>
                              </m:r>
                            </m:e>
                          </m:d>
                        </m:e>
                        <m:sup>
                          <m:r>
                            <a:rPr lang="zh-CN" altLang="en-US" sz="1600" i="0">
                              <a:latin typeface="Cambria Math" panose="02040503050406030204" pitchFamily="18" charset="0"/>
                            </a:rPr>
                            <m:t>+</m:t>
                          </m:r>
                        </m:sup>
                      </m:sSup>
                    </m:oMath>
                  </m:oMathPara>
                </a14:m>
                <a:endParaRPr lang="zh-CN" altLang="en-US" sz="1600" dirty="0"/>
              </a:p>
            </p:txBody>
          </p:sp>
        </mc:Choice>
        <mc:Fallback xmlns="">
          <p:sp>
            <p:nvSpPr>
              <p:cNvPr id="11" name="矩形 10"/>
              <p:cNvSpPr>
                <a:spLocks noRot="1" noChangeAspect="1" noMove="1" noResize="1" noEditPoints="1" noAdjustHandles="1" noChangeArrowheads="1" noChangeShapeType="1" noTextEdit="1"/>
              </p:cNvSpPr>
              <p:nvPr/>
            </p:nvSpPr>
            <p:spPr>
              <a:xfrm>
                <a:off x="3480416" y="3057432"/>
                <a:ext cx="2616164" cy="925831"/>
              </a:xfrm>
              <a:prstGeom prst="rect">
                <a:avLst/>
              </a:prstGeom>
              <a:blipFill rotWithShape="1">
                <a:blip r:embed="rId4"/>
                <a:stretch>
                  <a:fillRect l="-24" t="-59" r="22" b="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294729" y="3093724"/>
                <a:ext cx="3714222" cy="885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𝐶</m:t>
                          </m:r>
                        </m:e>
                        <m:sup>
                          <m:r>
                            <a:rPr lang="zh-CN" altLang="en-US" sz="1600" i="1">
                              <a:latin typeface="Cambria Math" panose="02040503050406030204" pitchFamily="18" charset="0"/>
                            </a:rPr>
                            <m:t>𝐴</m:t>
                          </m:r>
                        </m:sup>
                      </m:sSup>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𝑆</m:t>
                              </m:r>
                            </m:e>
                            <m:sub>
                              <m:r>
                                <a:rPr lang="zh-CN" altLang="en-US" sz="1600" i="0">
                                  <a:latin typeface="Cambria Math" panose="02040503050406030204" pitchFamily="18" charset="0"/>
                                </a:rPr>
                                <m:t>0</m:t>
                              </m:r>
                            </m:sub>
                          </m:sSub>
                          <m:r>
                            <a:rPr lang="zh-CN" altLang="en-US" sz="1600" i="0">
                              <a:latin typeface="Cambria Math" panose="02040503050406030204" pitchFamily="18" charset="0"/>
                            </a:rPr>
                            <m:t>,</m:t>
                          </m:r>
                          <m:r>
                            <a:rPr lang="zh-CN" altLang="en-US" sz="1600" i="1">
                              <a:latin typeface="Cambria Math" panose="02040503050406030204" pitchFamily="18" charset="0"/>
                            </a:rPr>
                            <m:t>𝐾</m:t>
                          </m:r>
                          <m:r>
                            <a:rPr lang="zh-CN" altLang="en-US" sz="1600" i="0">
                              <a:latin typeface="Cambria Math" panose="02040503050406030204" pitchFamily="18" charset="0"/>
                            </a:rPr>
                            <m:t>,</m:t>
                          </m:r>
                          <m:r>
                            <a:rPr lang="zh-CN" altLang="en-US" sz="1600" i="1">
                              <a:latin typeface="Cambria Math" panose="02040503050406030204" pitchFamily="18" charset="0"/>
                            </a:rPr>
                            <m:t>𝑇</m:t>
                          </m:r>
                        </m:e>
                      </m:d>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i="0">
                              <a:latin typeface="Cambria Math" panose="02040503050406030204" pitchFamily="18" charset="0"/>
                            </a:rPr>
                            <m:t>−</m:t>
                          </m:r>
                          <m:r>
                            <a:rPr lang="zh-CN" altLang="en-US" sz="1600" i="1">
                              <a:latin typeface="Cambria Math" panose="02040503050406030204" pitchFamily="18" charset="0"/>
                            </a:rPr>
                            <m:t>𝑟𝑇</m:t>
                          </m:r>
                        </m:sup>
                      </m:sSup>
                      <m:d>
                        <m:dPr>
                          <m:ctrlPr>
                            <a:rPr lang="zh-CN" altLang="en-US" sz="1600" i="1">
                              <a:latin typeface="Cambria Math" panose="02040503050406030204" pitchFamily="18" charset="0"/>
                            </a:rPr>
                          </m:ctrlPr>
                        </m:dPr>
                        <m:e>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d>
                                <m:dPr>
                                  <m:begChr m:val=""/>
                                  <m:ctrlPr>
                                    <a:rPr lang="zh-CN" altLang="en-US" sz="1600" i="1">
                                      <a:latin typeface="Cambria Math" panose="02040503050406030204" pitchFamily="18" charset="0"/>
                                    </a:rPr>
                                  </m:ctrlPr>
                                </m:dPr>
                                <m:e>
                                  <m:r>
                                    <a:rPr lang="zh-CN" altLang="en-US" sz="1600" i="1">
                                      <a:latin typeface="Cambria Math" panose="02040503050406030204" pitchFamily="18" charset="0"/>
                                    </a:rPr>
                                    <m:t>𝑀</m:t>
                                  </m:r>
                                  <m:r>
                                    <a:rPr lang="zh-CN" altLang="en-US" sz="1600" i="0">
                                      <a:latin typeface="Cambria Math" panose="02040503050406030204" pitchFamily="18" charset="0"/>
                                    </a:rPr>
                                    <m:t>(</m:t>
                                  </m:r>
                                  <m:r>
                                    <a:rPr lang="zh-CN" altLang="en-US" sz="1600" i="1">
                                      <a:latin typeface="Cambria Math" panose="02040503050406030204" pitchFamily="18" charset="0"/>
                                    </a:rPr>
                                    <m:t>𝑇</m:t>
                                  </m:r>
                                </m:e>
                              </m:d>
                            </m:den>
                          </m:f>
                          <m:nary>
                            <m:naryPr>
                              <m:chr m:val="∑"/>
                              <m:limLoc m:val="undOvr"/>
                              <m:grow m:val="on"/>
                              <m:ctrlPr>
                                <a:rPr lang="zh-CN" altLang="en-US" sz="1600" i="1">
                                  <a:latin typeface="Cambria Math" panose="02040503050406030204" pitchFamily="18" charset="0"/>
                                </a:rPr>
                              </m:ctrlPr>
                            </m:naryPr>
                            <m:sub>
                              <m:r>
                                <a:rPr lang="zh-CN" altLang="en-US" sz="1600" i="1">
                                  <a:latin typeface="Cambria Math" panose="02040503050406030204" pitchFamily="18" charset="0"/>
                                </a:rPr>
                                <m:t>𝑖</m:t>
                              </m:r>
                              <m:r>
                                <a:rPr lang="zh-CN" altLang="en-US" sz="1600" i="0">
                                  <a:latin typeface="Cambria Math" panose="02040503050406030204" pitchFamily="18" charset="0"/>
                                </a:rPr>
                                <m:t>=0</m:t>
                              </m:r>
                            </m:sub>
                            <m:sup>
                              <m:r>
                                <a:rPr lang="zh-CN" altLang="en-US" sz="1600" i="1">
                                  <a:latin typeface="Cambria Math" panose="02040503050406030204" pitchFamily="18" charset="0"/>
                                </a:rPr>
                                <m:t>𝑀</m:t>
                              </m:r>
                              <m:r>
                                <a:rPr lang="zh-CN" altLang="en-US" sz="1600" i="0">
                                  <a:latin typeface="Cambria Math" panose="02040503050406030204" pitchFamily="18" charset="0"/>
                                </a:rPr>
                                <m:t>(</m:t>
                              </m:r>
                              <m:r>
                                <a:rPr lang="zh-CN" altLang="en-US" sz="1600" i="1">
                                  <a:latin typeface="Cambria Math" panose="02040503050406030204" pitchFamily="18" charset="0"/>
                                </a:rPr>
                                <m:t>𝑇</m:t>
                              </m:r>
                              <m:r>
                                <a:rPr lang="zh-CN" altLang="en-US" sz="1600" i="0">
                                  <a:latin typeface="Cambria Math" panose="02040503050406030204" pitchFamily="18" charset="0"/>
                                </a:rPr>
                                <m:t>)−1</m:t>
                              </m:r>
                            </m:sup>
                            <m:e>
                              <m:r>
                                <a:rPr lang="zh-CN" altLang="en-US" sz="1600" i="0">
                                  <a:latin typeface="Cambria Math" panose="02040503050406030204" pitchFamily="18" charset="0"/>
                                </a:rPr>
                                <m:t> </m:t>
                              </m:r>
                            </m:e>
                          </m:nary>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𝑥</m:t>
                              </m:r>
                            </m:e>
                            <m:sub>
                              <m:r>
                                <a:rPr lang="zh-CN" altLang="en-US" sz="1600" i="1">
                                  <a:latin typeface="Cambria Math" panose="02040503050406030204" pitchFamily="18" charset="0"/>
                                </a:rPr>
                                <m:t>𝐴</m:t>
                              </m:r>
                            </m:sub>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sup>
                          </m:sSubSup>
                        </m:e>
                      </m:d>
                    </m:oMath>
                  </m:oMathPara>
                </a14:m>
                <a:endParaRPr lang="zh-CN" altLang="en-US" sz="1600" dirty="0"/>
              </a:p>
            </p:txBody>
          </p:sp>
        </mc:Choice>
        <mc:Fallback xmlns="">
          <p:sp>
            <p:nvSpPr>
              <p:cNvPr id="12" name="矩形 11"/>
              <p:cNvSpPr>
                <a:spLocks noRot="1" noChangeAspect="1" noMove="1" noResize="1" noEditPoints="1" noAdjustHandles="1" noChangeArrowheads="1" noChangeShapeType="1" noTextEdit="1"/>
              </p:cNvSpPr>
              <p:nvPr/>
            </p:nvSpPr>
            <p:spPr>
              <a:xfrm>
                <a:off x="6294729" y="3093724"/>
                <a:ext cx="3714222" cy="885050"/>
              </a:xfrm>
              <a:prstGeom prst="rect">
                <a:avLst/>
              </a:prstGeom>
              <a:blipFill rotWithShape="1">
                <a:blip r:embed="rId5"/>
                <a:stretch>
                  <a:fillRect l="-16" r="2" b="56"/>
                </a:stretch>
              </a:blipFill>
            </p:spPr>
            <p:txBody>
              <a:bodyPr/>
              <a:lstStyle/>
              <a:p>
                <a:r>
                  <a:rPr lang="zh-CN" altLang="en-US">
                    <a:noFill/>
                  </a:rPr>
                  <a:t> </a:t>
                </a:r>
              </a:p>
            </p:txBody>
          </p:sp>
        </mc:Fallback>
      </mc:AlternateContent>
      <p:sp>
        <p:nvSpPr>
          <p:cNvPr id="13" name="文本框 12"/>
          <p:cNvSpPr txBox="1"/>
          <p:nvPr/>
        </p:nvSpPr>
        <p:spPr>
          <a:xfrm>
            <a:off x="1838036" y="2623127"/>
            <a:ext cx="1154546" cy="369332"/>
          </a:xfrm>
          <a:prstGeom prst="rect">
            <a:avLst/>
          </a:prstGeom>
          <a:noFill/>
        </p:spPr>
        <p:txBody>
          <a:bodyPr wrap="square" rtlCol="0">
            <a:spAutoFit/>
          </a:bodyPr>
          <a:lstStyle/>
          <a:p>
            <a:r>
              <a:rPr lang="zh-CN" altLang="en-US" dirty="0"/>
              <a:t>欧式看涨：</a:t>
            </a:r>
          </a:p>
        </p:txBody>
      </p:sp>
      <p:sp>
        <p:nvSpPr>
          <p:cNvPr id="14" name="文本框 13"/>
          <p:cNvSpPr txBox="1"/>
          <p:nvPr/>
        </p:nvSpPr>
        <p:spPr>
          <a:xfrm>
            <a:off x="1838036" y="3254350"/>
            <a:ext cx="1154546" cy="369332"/>
          </a:xfrm>
          <a:prstGeom prst="rect">
            <a:avLst/>
          </a:prstGeom>
          <a:noFill/>
        </p:spPr>
        <p:txBody>
          <a:bodyPr wrap="square" rtlCol="0">
            <a:spAutoFit/>
          </a:bodyPr>
          <a:lstStyle/>
          <a:p>
            <a:r>
              <a:rPr lang="zh-CN" altLang="en-US" dirty="0"/>
              <a:t>亚式看涨：</a:t>
            </a:r>
          </a:p>
        </p:txBody>
      </p:sp>
      <p:sp>
        <p:nvSpPr>
          <p:cNvPr id="3" name="文本框 2"/>
          <p:cNvSpPr txBox="1"/>
          <p:nvPr/>
        </p:nvSpPr>
        <p:spPr>
          <a:xfrm>
            <a:off x="330780" y="4369402"/>
            <a:ext cx="11531600" cy="1633781"/>
          </a:xfrm>
          <a:prstGeom prst="rect">
            <a:avLst/>
          </a:prstGeom>
          <a:noFill/>
          <a:ln w="19050">
            <a:solidFill>
              <a:srgbClr val="972022"/>
            </a:solidFill>
            <a:prstDash val="sysDash"/>
          </a:ln>
        </p:spPr>
        <p:txBody>
          <a:bodyPr wrap="square" rtlCol="0">
            <a:spAutoFit/>
          </a:bodyPr>
          <a:lstStyle/>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对于</a:t>
            </a:r>
            <a:r>
              <a:rPr lang="en-US" altLang="zh-CN" sz="1600" dirty="0">
                <a:solidFill>
                  <a:prstClr val="black"/>
                </a:solidFill>
                <a:cs typeface="+mn-ea"/>
                <a:sym typeface="+mn-lt"/>
              </a:rPr>
              <a:t>python </a:t>
            </a:r>
            <a:r>
              <a:rPr lang="zh-CN" altLang="en-US" sz="1600" dirty="0">
                <a:solidFill>
                  <a:prstClr val="black"/>
                </a:solidFill>
                <a:cs typeface="+mn-ea"/>
                <a:sym typeface="+mn-lt"/>
              </a:rPr>
              <a:t>来说，有以下几种优化方式</a:t>
            </a:r>
            <a:endParaRPr lang="en-US" altLang="zh-CN" sz="1600" dirty="0">
              <a:solidFill>
                <a:prstClr val="black"/>
              </a:solidFill>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使用</a:t>
            </a:r>
            <a:r>
              <a:rPr lang="en-US" altLang="zh-CN" sz="1600" dirty="0" err="1">
                <a:solidFill>
                  <a:prstClr val="black"/>
                </a:solidFill>
                <a:cs typeface="+mn-ea"/>
                <a:sym typeface="+mn-lt"/>
              </a:rPr>
              <a:t>numpy</a:t>
            </a:r>
            <a:r>
              <a:rPr lang="zh-CN" altLang="en-US" sz="1600" dirty="0">
                <a:solidFill>
                  <a:prstClr val="black"/>
                </a:solidFill>
                <a:cs typeface="+mn-ea"/>
                <a:sym typeface="+mn-lt"/>
              </a:rPr>
              <a:t>进行向量化随机数生成与计算</a:t>
            </a: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使用</a:t>
            </a:r>
            <a:r>
              <a:rPr lang="en-US" altLang="zh-CN" sz="1600" dirty="0">
                <a:solidFill>
                  <a:prstClr val="black"/>
                </a:solidFill>
                <a:cs typeface="+mn-ea"/>
                <a:sym typeface="+mn-lt"/>
              </a:rPr>
              <a:t>numba</a:t>
            </a:r>
            <a:r>
              <a:rPr lang="zh-CN" altLang="en-US" sz="1600" dirty="0">
                <a:solidFill>
                  <a:prstClr val="black"/>
                </a:solidFill>
                <a:cs typeface="+mn-ea"/>
                <a:sym typeface="+mn-lt"/>
              </a:rPr>
              <a:t>做数值运算（</a:t>
            </a:r>
            <a:r>
              <a:rPr lang="en-US" altLang="zh-CN" sz="1600" dirty="0">
                <a:solidFill>
                  <a:prstClr val="black"/>
                </a:solidFill>
                <a:cs typeface="+mn-ea"/>
                <a:sym typeface="+mn-lt"/>
              </a:rPr>
              <a:t>numba</a:t>
            </a:r>
            <a:r>
              <a:rPr lang="zh-CN" altLang="en-US" sz="1600" dirty="0">
                <a:solidFill>
                  <a:prstClr val="black"/>
                </a:solidFill>
                <a:cs typeface="+mn-ea"/>
                <a:sym typeface="+mn-lt"/>
              </a:rPr>
              <a:t>底层为</a:t>
            </a:r>
            <a:r>
              <a:rPr lang="en-US" altLang="zh-CN" sz="1600" dirty="0">
                <a:solidFill>
                  <a:prstClr val="black"/>
                </a:solidFill>
                <a:cs typeface="+mn-ea"/>
                <a:sym typeface="+mn-lt"/>
              </a:rPr>
              <a:t>C</a:t>
            </a:r>
            <a:r>
              <a:rPr lang="zh-CN" altLang="en-US" sz="1600" dirty="0">
                <a:solidFill>
                  <a:prstClr val="black"/>
                </a:solidFill>
                <a:cs typeface="+mn-ea"/>
                <a:sym typeface="+mn-lt"/>
              </a:rPr>
              <a:t>语言）</a:t>
            </a: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将</a:t>
            </a:r>
            <a:r>
              <a:rPr lang="en-US" altLang="zh-CN" sz="1600" dirty="0">
                <a:solidFill>
                  <a:prstClr val="black"/>
                </a:solidFill>
                <a:cs typeface="+mn-ea"/>
                <a:sym typeface="+mn-lt"/>
              </a:rPr>
              <a:t>python</a:t>
            </a:r>
            <a:r>
              <a:rPr lang="zh-CN" altLang="en-US" sz="1600" dirty="0">
                <a:solidFill>
                  <a:prstClr val="black"/>
                </a:solidFill>
                <a:cs typeface="+mn-ea"/>
                <a:sym typeface="+mn-lt"/>
              </a:rPr>
              <a:t>代码通过</a:t>
            </a:r>
            <a:r>
              <a:rPr lang="en-US" altLang="zh-CN" sz="1600" dirty="0" err="1">
                <a:solidFill>
                  <a:prstClr val="black"/>
                </a:solidFill>
                <a:cs typeface="+mn-ea"/>
                <a:sym typeface="+mn-lt"/>
              </a:rPr>
              <a:t>Cython</a:t>
            </a:r>
            <a:r>
              <a:rPr lang="zh-CN" altLang="en-US" sz="1600" dirty="0">
                <a:solidFill>
                  <a:prstClr val="black"/>
                </a:solidFill>
                <a:cs typeface="+mn-ea"/>
                <a:sym typeface="+mn-lt"/>
              </a:rPr>
              <a:t>编译成底层</a:t>
            </a:r>
            <a:r>
              <a:rPr lang="en-US" altLang="zh-CN" sz="1600" dirty="0">
                <a:solidFill>
                  <a:prstClr val="black"/>
                </a:solidFill>
                <a:cs typeface="+mn-ea"/>
                <a:sym typeface="+mn-lt"/>
              </a:rPr>
              <a:t>.so</a:t>
            </a:r>
            <a:r>
              <a:rPr lang="zh-CN" altLang="en-US" sz="1600" dirty="0">
                <a:solidFill>
                  <a:prstClr val="black"/>
                </a:solidFill>
                <a:cs typeface="+mn-ea"/>
                <a:sym typeface="+mn-lt"/>
              </a:rPr>
              <a:t>文件</a:t>
            </a: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并行化运算（</a:t>
            </a:r>
            <a:r>
              <a:rPr lang="en-US" altLang="zh-CN" sz="1600" dirty="0" err="1">
                <a:solidFill>
                  <a:prstClr val="black"/>
                </a:solidFill>
                <a:cs typeface="+mn-ea"/>
                <a:sym typeface="+mn-lt"/>
              </a:rPr>
              <a:t>Dask</a:t>
            </a:r>
            <a:r>
              <a:rPr lang="zh-CN" altLang="en-US" sz="1600" dirty="0">
                <a:solidFill>
                  <a:prstClr val="black"/>
                </a:solidFill>
                <a:cs typeface="+mn-ea"/>
                <a:sym typeface="+mn-lt"/>
              </a:rPr>
              <a:t>等库），充分利用</a:t>
            </a:r>
            <a:r>
              <a:rPr lang="en-US" altLang="zh-CN" sz="1600" dirty="0">
                <a:solidFill>
                  <a:prstClr val="black"/>
                </a:solidFill>
                <a:cs typeface="+mn-ea"/>
                <a:sym typeface="+mn-lt"/>
              </a:rPr>
              <a:t>CPU</a:t>
            </a:r>
            <a:r>
              <a:rPr lang="zh-CN" altLang="en-US" sz="1600" dirty="0">
                <a:solidFill>
                  <a:prstClr val="black"/>
                </a:solidFill>
                <a:cs typeface="+mn-ea"/>
                <a:sym typeface="+mn-lt"/>
              </a:rPr>
              <a:t>多核心</a:t>
            </a:r>
          </a:p>
          <a:p>
            <a:pPr marL="742950" lvl="1" indent="-285750">
              <a:spcAft>
                <a:spcPts val="50"/>
              </a:spcAft>
              <a:buFont typeface="Arial" panose="020B0604020202020204" pitchFamily="34" charset="0"/>
              <a:buChar char="•"/>
              <a:defRPr/>
            </a:pPr>
            <a:r>
              <a:rPr lang="zh-CN" altLang="en-US" sz="1600" dirty="0">
                <a:solidFill>
                  <a:prstClr val="black"/>
                </a:solidFill>
                <a:cs typeface="+mn-ea"/>
                <a:sym typeface="+mn-lt"/>
              </a:rPr>
              <a:t>通过</a:t>
            </a:r>
            <a:r>
              <a:rPr lang="en-US" altLang="zh-CN" sz="1600" dirty="0">
                <a:solidFill>
                  <a:prstClr val="black"/>
                </a:solidFill>
                <a:cs typeface="+mn-ea"/>
                <a:sym typeface="+mn-lt"/>
              </a:rPr>
              <a:t>CuPy</a:t>
            </a:r>
            <a:r>
              <a:rPr lang="zh-CN" altLang="en-US" sz="1600" dirty="0">
                <a:solidFill>
                  <a:prstClr val="black"/>
                </a:solidFill>
                <a:cs typeface="+mn-ea"/>
                <a:sym typeface="+mn-lt"/>
              </a:rPr>
              <a:t>库使用</a:t>
            </a:r>
            <a:r>
              <a:rPr lang="en-US" altLang="zh-CN" sz="1600" dirty="0">
                <a:solidFill>
                  <a:prstClr val="black"/>
                </a:solidFill>
                <a:cs typeface="+mn-ea"/>
                <a:sym typeface="+mn-lt"/>
              </a:rPr>
              <a:t>GPU</a:t>
            </a:r>
            <a:r>
              <a:rPr lang="zh-CN" altLang="en-US" sz="1600" dirty="0">
                <a:solidFill>
                  <a:prstClr val="black"/>
                </a:solidFill>
                <a:cs typeface="+mn-ea"/>
                <a:sym typeface="+mn-lt"/>
              </a:rPr>
              <a:t>对运算进行加速</a:t>
            </a:r>
          </a:p>
        </p:txBody>
      </p:sp>
      <p:sp>
        <p:nvSpPr>
          <p:cNvPr id="9" name="文本框 8"/>
          <p:cNvSpPr txBox="1"/>
          <p:nvPr/>
        </p:nvSpPr>
        <p:spPr>
          <a:xfrm>
            <a:off x="330780" y="4001102"/>
            <a:ext cx="1794164" cy="368300"/>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noProof="0" dirty="0">
                <a:solidFill>
                  <a:prstClr val="white"/>
                </a:solidFill>
                <a:cs typeface="+mn-ea"/>
                <a:sym typeface="+mn-lt"/>
              </a:rPr>
              <a:t>代码端优化方法</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a:latin typeface="+mn-lt"/>
                <a:ea typeface="+mn-ea"/>
                <a:cs typeface="+mn-ea"/>
                <a:sym typeface="+mn-lt"/>
              </a:rPr>
              <a:t>蒙特卡洛模拟</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fld id="{1EA6C56D-0CE0-47FB-86BA-7B1B4E55B176}" type="slidenum">
              <a:rPr lang="zh-CN" altLang="en-US" smtClean="0"/>
              <a:t>54</a:t>
            </a:fld>
            <a:endParaRPr lang="zh-CN" altLang="en-US" dirty="0"/>
          </a:p>
        </p:txBody>
      </p:sp>
      <p:sp>
        <p:nvSpPr>
          <p:cNvPr id="7" name="文本框 6"/>
          <p:cNvSpPr txBox="1"/>
          <p:nvPr/>
        </p:nvSpPr>
        <p:spPr>
          <a:xfrm>
            <a:off x="330780" y="1149090"/>
            <a:ext cx="11531600" cy="1102866"/>
          </a:xfrm>
          <a:prstGeom prst="rect">
            <a:avLst/>
          </a:prstGeom>
          <a:noFill/>
          <a:ln w="19050">
            <a:solidFill>
              <a:srgbClr val="972022"/>
            </a:solidFill>
            <a:prstDash val="sysDash"/>
          </a:ln>
        </p:spPr>
        <p:txBody>
          <a:bodyPr wrap="square" rtlCol="0">
            <a:spAutoFit/>
          </a:bodyPr>
          <a:lstStyle/>
          <a:p>
            <a:pPr lvl="0">
              <a:spcAft>
                <a:spcPts val="50"/>
              </a:spcAft>
              <a:defRPr/>
            </a:pPr>
            <a:r>
              <a:rPr lang="zh-CN" altLang="en-US" sz="1600" dirty="0">
                <a:solidFill>
                  <a:prstClr val="black"/>
                </a:solidFill>
                <a:cs typeface="+mn-ea"/>
                <a:sym typeface="+mn-lt"/>
              </a:rPr>
              <a:t>考虑如下一个看涨期权的</a:t>
            </a:r>
            <a:r>
              <a:rPr lang="zh-CN" altLang="en-US" sz="1600">
                <a:solidFill>
                  <a:prstClr val="black"/>
                </a:solidFill>
                <a:cs typeface="+mn-ea"/>
                <a:sym typeface="+mn-lt"/>
              </a:rPr>
              <a:t>价格：</a:t>
            </a:r>
            <a:endParaRPr lang="en-US" altLang="zh-CN" sz="1600" dirty="0">
              <a:solidFill>
                <a:prstClr val="black"/>
              </a:solidFill>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其中    参数设置为无风险收益率 </a:t>
            </a:r>
            <a:r>
              <a:rPr lang="en-US" altLang="zh-CN" sz="1600" dirty="0">
                <a:solidFill>
                  <a:prstClr val="black"/>
                </a:solidFill>
                <a:cs typeface="+mn-ea"/>
                <a:sym typeface="+mn-lt"/>
              </a:rPr>
              <a:t>r = 0.03 </a:t>
            </a:r>
            <a:r>
              <a:rPr lang="zh-CN" altLang="en-US" sz="1600" dirty="0">
                <a:solidFill>
                  <a:prstClr val="black"/>
                </a:solidFill>
                <a:cs typeface="+mn-ea"/>
                <a:sym typeface="+mn-lt"/>
              </a:rPr>
              <a:t>，股票历史波动率 </a:t>
            </a:r>
            <a:r>
              <a:rPr lang="en-US" altLang="zh-CN" sz="1600" dirty="0">
                <a:solidFill>
                  <a:prstClr val="black"/>
                </a:solidFill>
                <a:cs typeface="+mn-ea"/>
                <a:sym typeface="+mn-lt"/>
              </a:rPr>
              <a:t>sigma = 0.25 </a:t>
            </a:r>
            <a:r>
              <a:rPr lang="zh-CN" altLang="en-US" sz="1600" dirty="0">
                <a:solidFill>
                  <a:prstClr val="black"/>
                </a:solidFill>
                <a:cs typeface="+mn-ea"/>
                <a:sym typeface="+mn-lt"/>
              </a:rPr>
              <a:t>，资产初始价格 </a:t>
            </a:r>
            <a:r>
              <a:rPr lang="en-US" altLang="zh-CN" sz="1600" dirty="0">
                <a:solidFill>
                  <a:prstClr val="black"/>
                </a:solidFill>
                <a:cs typeface="+mn-ea"/>
                <a:sym typeface="+mn-lt"/>
              </a:rPr>
              <a:t>S0 = 100 </a:t>
            </a:r>
            <a:r>
              <a:rPr lang="zh-CN" altLang="en-US" sz="1600" dirty="0">
                <a:solidFill>
                  <a:prstClr val="black"/>
                </a:solidFill>
                <a:cs typeface="+mn-ea"/>
                <a:sym typeface="+mn-lt"/>
              </a:rPr>
              <a:t>，到期行权价格 </a:t>
            </a:r>
            <a:r>
              <a:rPr lang="en-US" altLang="zh-CN" sz="1600" dirty="0">
                <a:solidFill>
                  <a:prstClr val="black"/>
                </a:solidFill>
                <a:cs typeface="+mn-ea"/>
                <a:sym typeface="+mn-lt"/>
              </a:rPr>
              <a:t>K = 120 </a:t>
            </a:r>
            <a:r>
              <a:rPr lang="zh-CN" altLang="en-US" sz="1600" dirty="0">
                <a:solidFill>
                  <a:prstClr val="black"/>
                </a:solidFill>
                <a:cs typeface="+mn-ea"/>
                <a:sym typeface="+mn-lt"/>
              </a:rPr>
              <a:t>，期权持续时间 </a:t>
            </a:r>
            <a:r>
              <a:rPr lang="en-US" altLang="zh-CN" sz="1600" dirty="0">
                <a:solidFill>
                  <a:prstClr val="black"/>
                </a:solidFill>
                <a:cs typeface="+mn-ea"/>
                <a:sym typeface="+mn-lt"/>
              </a:rPr>
              <a:t>T = 1</a:t>
            </a:r>
          </a:p>
          <a:p>
            <a:pPr marL="285750" lvl="0" indent="-285750">
              <a:spcAft>
                <a:spcPts val="50"/>
              </a:spcAft>
              <a:buFont typeface="Arial" panose="020B0604020202020204" pitchFamily="34" charset="0"/>
              <a:buChar char="•"/>
              <a:defRPr/>
            </a:pPr>
            <a:r>
              <a:rPr lang="zh-CN" altLang="en-US" sz="1600" dirty="0">
                <a:solidFill>
                  <a:prstClr val="black"/>
                </a:solidFill>
                <a:cs typeface="+mn-ea"/>
                <a:sym typeface="+mn-lt"/>
              </a:rPr>
              <a:t>模拟路径</a:t>
            </a:r>
            <a:r>
              <a:rPr lang="en-US" altLang="zh-CN" sz="1600" dirty="0">
                <a:solidFill>
                  <a:prstClr val="black"/>
                </a:solidFill>
                <a:cs typeface="+mn-ea"/>
                <a:sym typeface="+mn-lt"/>
              </a:rPr>
              <a:t>1000</a:t>
            </a:r>
            <a:r>
              <a:rPr lang="zh-CN" altLang="en-US" sz="1600" dirty="0">
                <a:solidFill>
                  <a:prstClr val="black"/>
                </a:solidFill>
                <a:cs typeface="+mn-ea"/>
                <a:sym typeface="+mn-lt"/>
              </a:rPr>
              <a:t>次，最终得出看涨期权价格</a:t>
            </a:r>
            <a:r>
              <a:rPr lang="en-US" altLang="zh-CN" sz="1600" dirty="0">
                <a:solidFill>
                  <a:prstClr val="black"/>
                </a:solidFill>
                <a:cs typeface="+mn-ea"/>
                <a:sym typeface="+mn-lt"/>
              </a:rPr>
              <a:t>C</a:t>
            </a:r>
            <a:r>
              <a:rPr lang="zh-CN" altLang="en-US" sz="1600" dirty="0">
                <a:solidFill>
                  <a:prstClr val="black"/>
                </a:solidFill>
                <a:cs typeface="+mn-ea"/>
                <a:sym typeface="+mn-lt"/>
              </a:rPr>
              <a:t>为</a:t>
            </a:r>
            <a:r>
              <a:rPr lang="en-US" altLang="zh-CN" sz="1600" dirty="0">
                <a:solidFill>
                  <a:prstClr val="black"/>
                </a:solidFill>
                <a:cs typeface="+mn-ea"/>
                <a:sym typeface="+mn-lt"/>
              </a:rPr>
              <a:t>4.18</a:t>
            </a:r>
          </a:p>
        </p:txBody>
      </p:sp>
      <p:sp>
        <p:nvSpPr>
          <p:cNvPr id="8" name="文本框 7"/>
          <p:cNvSpPr txBox="1"/>
          <p:nvPr/>
        </p:nvSpPr>
        <p:spPr>
          <a:xfrm>
            <a:off x="330780" y="780790"/>
            <a:ext cx="1794164" cy="368300"/>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noProof="0" dirty="0">
                <a:solidFill>
                  <a:prstClr val="white"/>
                </a:solidFill>
                <a:cs typeface="+mn-ea"/>
                <a:sym typeface="+mn-lt"/>
              </a:rPr>
              <a:t>股票路径模拟</a:t>
            </a:r>
          </a:p>
        </p:txBody>
      </p:sp>
      <p:pic>
        <p:nvPicPr>
          <p:cNvPr id="5" name="图片 4"/>
          <p:cNvPicPr>
            <a:picLocks noChangeAspect="1"/>
          </p:cNvPicPr>
          <p:nvPr/>
        </p:nvPicPr>
        <p:blipFill>
          <a:blip r:embed="rId2"/>
          <a:stretch>
            <a:fillRect/>
          </a:stretch>
        </p:blipFill>
        <p:spPr>
          <a:xfrm>
            <a:off x="2607082" y="2682673"/>
            <a:ext cx="6321582" cy="367059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6240" y="1635760"/>
            <a:ext cx="11531600" cy="707886"/>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在对衍生产品标的变量的随机过程进行模拟的过程中，运用方差缩减的方法来减小变量方差，进而大大减少计算时间</a:t>
            </a:r>
            <a:endParaRPr lang="en-US" altLang="zh-CN" sz="2000" dirty="0"/>
          </a:p>
        </p:txBody>
      </p:sp>
      <p:sp>
        <p:nvSpPr>
          <p:cNvPr id="11" name="标题 10"/>
          <p:cNvSpPr>
            <a:spLocks noGrp="1"/>
          </p:cNvSpPr>
          <p:nvPr>
            <p:ph type="title"/>
          </p:nvPr>
        </p:nvSpPr>
        <p:spPr/>
        <p:txBody>
          <a:bodyPr/>
          <a:lstStyle/>
          <a:p>
            <a:r>
              <a:rPr lang="zh-CN" altLang="en-US"/>
              <a:t>方差缩减法</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55</a:t>
            </a:fld>
            <a:endParaRPr lang="zh-CN" altLang="en-US" dirty="0"/>
          </a:p>
        </p:txBody>
      </p:sp>
      <p:sp>
        <p:nvSpPr>
          <p:cNvPr id="20" name="文本框 19"/>
          <p:cNvSpPr txBox="1"/>
          <p:nvPr/>
        </p:nvSpPr>
        <p:spPr>
          <a:xfrm>
            <a:off x="375920" y="1230167"/>
            <a:ext cx="1076714" cy="400110"/>
          </a:xfrm>
          <a:prstGeom prst="rect">
            <a:avLst/>
          </a:prstGeom>
          <a:solidFill>
            <a:srgbClr val="9C0308"/>
          </a:solidFill>
        </p:spPr>
        <p:txBody>
          <a:bodyPr wrap="square" rtlCol="0">
            <a:spAutoFit/>
          </a:bodyPr>
          <a:lstStyle/>
          <a:p>
            <a:pPr algn="ctr"/>
            <a:r>
              <a:rPr lang="zh-CN" altLang="en-US" sz="2000">
                <a:solidFill>
                  <a:schemeClr val="bg1"/>
                </a:solidFill>
              </a:rPr>
              <a:t>简介</a:t>
            </a:r>
            <a:endParaRPr lang="zh-CN" altLang="en-US" sz="2000" dirty="0">
              <a:solidFill>
                <a:schemeClr val="bg1"/>
              </a:solidFill>
            </a:endParaRPr>
          </a:p>
        </p:txBody>
      </p:sp>
      <p:sp>
        <p:nvSpPr>
          <p:cNvPr id="2" name="文本框 1"/>
          <p:cNvSpPr txBox="1"/>
          <p:nvPr/>
        </p:nvSpPr>
        <p:spPr>
          <a:xfrm>
            <a:off x="396240" y="3130452"/>
            <a:ext cx="11531600" cy="1631216"/>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b="1"/>
              <a:t>控制变量技巧</a:t>
            </a:r>
            <a:endParaRPr lang="en-US" altLang="zh-CN" sz="2000" b="1"/>
          </a:p>
          <a:p>
            <a:pPr marL="342900" indent="-342900">
              <a:buFont typeface="Arial" panose="020B0604020202020204" pitchFamily="34" charset="0"/>
              <a:buChar char="•"/>
            </a:pPr>
            <a:r>
              <a:rPr lang="zh-CN" altLang="en-US" sz="2000" b="1"/>
              <a:t>重点抽样法</a:t>
            </a:r>
            <a:endParaRPr lang="en-US" altLang="zh-CN" sz="2000" b="1"/>
          </a:p>
          <a:p>
            <a:pPr marL="342900" indent="-342900">
              <a:buFont typeface="Arial" panose="020B0604020202020204" pitchFamily="34" charset="0"/>
              <a:buChar char="•"/>
            </a:pPr>
            <a:r>
              <a:rPr lang="zh-CN" altLang="en-US" sz="2000"/>
              <a:t>对偶变量技巧</a:t>
            </a:r>
            <a:endParaRPr lang="en-US" altLang="zh-CN" sz="2000"/>
          </a:p>
          <a:p>
            <a:pPr marL="342900" indent="-342900">
              <a:buFont typeface="Arial" panose="020B0604020202020204" pitchFamily="34" charset="0"/>
              <a:buChar char="•"/>
            </a:pPr>
            <a:r>
              <a:rPr lang="zh-CN" altLang="en-US" sz="2000"/>
              <a:t>间隔抽样法</a:t>
            </a:r>
            <a:endParaRPr lang="en-US" altLang="zh-CN" sz="2000"/>
          </a:p>
          <a:p>
            <a:pPr marL="342900" indent="-342900">
              <a:buFont typeface="Arial" panose="020B0604020202020204" pitchFamily="34" charset="0"/>
              <a:buChar char="•"/>
            </a:pPr>
            <a:r>
              <a:rPr lang="zh-CN" altLang="en-US" sz="2000"/>
              <a:t>矩匹配法</a:t>
            </a:r>
            <a:endParaRPr lang="en-US" altLang="zh-CN" sz="2000" dirty="0"/>
          </a:p>
        </p:txBody>
      </p:sp>
      <p:sp>
        <p:nvSpPr>
          <p:cNvPr id="4" name="文本框 3"/>
          <p:cNvSpPr txBox="1"/>
          <p:nvPr/>
        </p:nvSpPr>
        <p:spPr>
          <a:xfrm>
            <a:off x="375920" y="2724859"/>
            <a:ext cx="1076714" cy="400110"/>
          </a:xfrm>
          <a:prstGeom prst="rect">
            <a:avLst/>
          </a:prstGeom>
          <a:solidFill>
            <a:srgbClr val="9C0308"/>
          </a:solidFill>
        </p:spPr>
        <p:txBody>
          <a:bodyPr wrap="square" rtlCol="0">
            <a:spAutoFit/>
          </a:bodyPr>
          <a:lstStyle/>
          <a:p>
            <a:pPr algn="ctr"/>
            <a:r>
              <a:rPr lang="zh-CN" altLang="en-US" sz="2000">
                <a:solidFill>
                  <a:schemeClr val="bg1"/>
                </a:solidFill>
              </a:rPr>
              <a:t>分类</a:t>
            </a:r>
            <a:endParaRPr lang="zh-CN" altLang="en-US" sz="2000"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57904" y="1144215"/>
                <a:ext cx="11531600" cy="2692084"/>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假设有</a:t>
                </a:r>
                <a:r>
                  <a:rPr lang="en-US" altLang="zh-CN" sz="2000"/>
                  <a:t>A</a:t>
                </a:r>
                <a:r>
                  <a:rPr lang="zh-CN" altLang="en-US" sz="2000"/>
                  <a:t>、</a:t>
                </a:r>
                <a:r>
                  <a:rPr lang="en-US" altLang="zh-CN" sz="2000"/>
                  <a:t>B</a:t>
                </a:r>
                <a:r>
                  <a:rPr lang="zh-CN" altLang="en-US" sz="2000"/>
                  <a:t>两个相似的衍生产品</a:t>
                </a:r>
                <a:endParaRPr lang="en-US" altLang="zh-CN" sz="2000"/>
              </a:p>
              <a:p>
                <a:pPr marL="342900" indent="-342900">
                  <a:buFont typeface="Arial" panose="020B0604020202020204" pitchFamily="34" charset="0"/>
                  <a:buChar char="•"/>
                </a:pPr>
                <a:r>
                  <a:rPr lang="zh-CN" altLang="en-US" sz="2000" b="0"/>
                  <a:t>衍生品</a:t>
                </a:r>
                <a:r>
                  <a:rPr lang="en-US" altLang="zh-CN" sz="2000" b="0"/>
                  <a:t>A</a:t>
                </a:r>
                <a:r>
                  <a:rPr lang="zh-CN" altLang="en-US" sz="2000"/>
                  <a:t>为目标定价产品。</a:t>
                </a:r>
                <a:r>
                  <a:rPr lang="zh-CN" altLang="en-US" sz="2000">
                    <a:latin typeface="Cambria Math" panose="02040503050406030204" pitchFamily="18" charset="0"/>
                    <a:ea typeface="Cambria Math" panose="02040503050406030204" pitchFamily="18" charset="0"/>
                  </a:rPr>
                  <a:t>衍生品</a:t>
                </a:r>
                <a:r>
                  <a:rPr lang="en-US" altLang="zh-CN" sz="2000">
                    <a:latin typeface="Cambria Math" panose="02040503050406030204" pitchFamily="18" charset="0"/>
                    <a:ea typeface="Cambria Math" panose="02040503050406030204" pitchFamily="18" charset="0"/>
                  </a:rPr>
                  <a:t>B</a:t>
                </a:r>
                <a:r>
                  <a:rPr lang="zh-CN" altLang="en-US" sz="2000">
                    <a:latin typeface="Cambria Math" panose="02040503050406030204" pitchFamily="18" charset="0"/>
                    <a:ea typeface="Cambria Math" panose="02040503050406030204" pitchFamily="18" charset="0"/>
                  </a:rPr>
                  <a:t>与</a:t>
                </a:r>
                <a:r>
                  <a:rPr lang="en-US" altLang="zh-CN" sz="2000">
                    <a:latin typeface="Cambria Math" panose="02040503050406030204" pitchFamily="18" charset="0"/>
                    <a:ea typeface="Cambria Math" panose="02040503050406030204" pitchFamily="18" charset="0"/>
                  </a:rPr>
                  <a:t>A</a:t>
                </a:r>
                <a:r>
                  <a:rPr lang="zh-CN" altLang="en-US" sz="2000">
                    <a:latin typeface="Cambria Math" panose="02040503050406030204" pitchFamily="18" charset="0"/>
                    <a:ea typeface="Cambria Math" panose="02040503050406030204" pitchFamily="18" charset="0"/>
                  </a:rPr>
                  <a:t>相似，且有解析解</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𝑓</m:t>
                        </m:r>
                      </m:e>
                      <m:sub>
                        <m:r>
                          <a:rPr lang="en-US" altLang="zh-CN" sz="2000" b="0" i="1" smtClean="0">
                            <a:latin typeface="Cambria Math" panose="02040503050406030204" pitchFamily="18" charset="0"/>
                            <a:ea typeface="Cambria Math" panose="02040503050406030204" pitchFamily="18" charset="0"/>
                          </a:rPr>
                          <m:t>𝐵</m:t>
                        </m:r>
                      </m:sub>
                    </m:sSub>
                  </m:oMath>
                </a14:m>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在计算过程中，使用同样的随机样本和</a:t>
                </a:r>
                <a14:m>
                  <m:oMath xmlns:m="http://schemas.openxmlformats.org/officeDocument/2006/math">
                    <m:r>
                      <a:rPr lang="zh-CN" altLang="en-US"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𝑡</m:t>
                    </m:r>
                  </m:oMath>
                </a14:m>
                <a:r>
                  <a:rPr lang="zh-CN" altLang="en-US" sz="2000">
                    <a:latin typeface="Cambria Math" panose="02040503050406030204" pitchFamily="18" charset="0"/>
                    <a:ea typeface="Cambria Math" panose="02040503050406030204" pitchFamily="18" charset="0"/>
                  </a:rPr>
                  <a:t>来同时计算这两个产品的值。第一项模拟得到对于</a:t>
                </a:r>
                <a:r>
                  <a:rPr lang="en-US" altLang="zh-CN" sz="2000">
                    <a:latin typeface="Cambria Math" panose="02040503050406030204" pitchFamily="18" charset="0"/>
                    <a:ea typeface="Cambria Math" panose="02040503050406030204" pitchFamily="18" charset="0"/>
                  </a:rPr>
                  <a:t>A</a:t>
                </a:r>
                <a:r>
                  <a:rPr lang="zh-CN" altLang="en-US" sz="2000">
                    <a:latin typeface="Cambria Math" panose="02040503050406030204" pitchFamily="18" charset="0"/>
                    <a:ea typeface="Cambria Math" panose="02040503050406030204" pitchFamily="18" charset="0"/>
                  </a:rPr>
                  <a:t>的估计值</a:t>
                </a:r>
                <a14:m>
                  <m:oMath xmlns:m="http://schemas.openxmlformats.org/officeDocument/2006/math">
                    <m:sSubSup>
                      <m:sSubSupPr>
                        <m:ctrlPr>
                          <a:rPr lang="en-US" altLang="zh-CN" sz="2000" i="1" smtClean="0">
                            <a:latin typeface="Cambria Math" panose="02040503050406030204" pitchFamily="18" charset="0"/>
                            <a:ea typeface="Cambria Math" panose="02040503050406030204" pitchFamily="18" charset="0"/>
                          </a:rPr>
                        </m:ctrlPr>
                      </m:sSubSupPr>
                      <m:e>
                        <m:r>
                          <a:rPr lang="en-US" altLang="zh-CN" sz="2000" b="0" i="1" smtClean="0">
                            <a:latin typeface="Cambria Math" panose="02040503050406030204" pitchFamily="18" charset="0"/>
                            <a:ea typeface="Cambria Math" panose="02040503050406030204" pitchFamily="18" charset="0"/>
                          </a:rPr>
                          <m:t>𝑓</m:t>
                        </m:r>
                      </m:e>
                      <m:sub>
                        <m:r>
                          <a:rPr lang="en-US" altLang="zh-CN" sz="2000" b="0" i="1" smtClean="0">
                            <a:latin typeface="Cambria Math" panose="02040503050406030204" pitchFamily="18" charset="0"/>
                            <a:ea typeface="Cambria Math" panose="02040503050406030204" pitchFamily="18" charset="0"/>
                          </a:rPr>
                          <m:t>𝐴</m:t>
                        </m:r>
                      </m:sub>
                      <m:sup>
                        <m:r>
                          <a:rPr lang="en-US" altLang="zh-CN" sz="2000" i="1" smtClean="0">
                            <a:latin typeface="Cambria Math" panose="02040503050406030204" pitchFamily="18" charset="0"/>
                            <a:ea typeface="Cambria Math" panose="02040503050406030204" pitchFamily="18" charset="0"/>
                          </a:rPr>
                          <m:t>∗</m:t>
                        </m:r>
                      </m:sup>
                    </m:sSubSup>
                  </m:oMath>
                </a14:m>
                <a:r>
                  <a:rPr lang="zh-CN" altLang="en-US" sz="2000">
                    <a:latin typeface="Cambria Math" panose="02040503050406030204" pitchFamily="18" charset="0"/>
                    <a:ea typeface="Cambria Math" panose="02040503050406030204" pitchFamily="18" charset="0"/>
                  </a:rPr>
                  <a:t>，第二项模拟得到对于</a:t>
                </a:r>
                <a:r>
                  <a:rPr lang="en-US" altLang="zh-CN" sz="2000">
                    <a:latin typeface="Cambria Math" panose="02040503050406030204" pitchFamily="18" charset="0"/>
                    <a:ea typeface="Cambria Math" panose="02040503050406030204" pitchFamily="18" charset="0"/>
                  </a:rPr>
                  <a:t>B</a:t>
                </a:r>
                <a:r>
                  <a:rPr lang="zh-CN" altLang="en-US" sz="2000">
                    <a:latin typeface="Cambria Math" panose="02040503050406030204" pitchFamily="18" charset="0"/>
                    <a:ea typeface="Cambria Math" panose="02040503050406030204" pitchFamily="18" charset="0"/>
                  </a:rPr>
                  <a:t>的估计值</a:t>
                </a:r>
                <a14:m>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b="0" i="1" smtClean="0">
                            <a:latin typeface="Cambria Math" panose="02040503050406030204" pitchFamily="18" charset="0"/>
                            <a:ea typeface="Cambria Math" panose="02040503050406030204" pitchFamily="18" charset="0"/>
                          </a:rPr>
                          <m:t>𝐵</m:t>
                        </m:r>
                      </m:sub>
                      <m:sup>
                        <m:r>
                          <a:rPr lang="en-US" altLang="zh-CN" sz="2000" i="1">
                            <a:latin typeface="Cambria Math" panose="02040503050406030204" pitchFamily="18" charset="0"/>
                            <a:ea typeface="Cambria Math" panose="02040503050406030204" pitchFamily="18" charset="0"/>
                          </a:rPr>
                          <m:t>∗</m:t>
                        </m:r>
                      </m:sup>
                    </m:sSubSup>
                    <m:r>
                      <a:rPr lang="en-US" altLang="zh-CN" sz="2000" i="1">
                        <a:latin typeface="Cambria Math" panose="02040503050406030204" pitchFamily="18" charset="0"/>
                        <a:ea typeface="Cambria Math" panose="02040503050406030204" pitchFamily="18" charset="0"/>
                      </a:rPr>
                      <m:t> </m:t>
                    </m:r>
                    <m:r>
                      <a:rPr lang="zh-CN" altLang="en-US" sz="2000" i="1" smtClean="0">
                        <a:latin typeface="Cambria Math" panose="02040503050406030204" pitchFamily="18" charset="0"/>
                        <a:ea typeface="Cambria Math" panose="02040503050406030204" pitchFamily="18" charset="0"/>
                      </a:rPr>
                      <m:t>。</m:t>
                    </m:r>
                  </m:oMath>
                </a14:m>
                <a:r>
                  <a:rPr lang="zh-CN" altLang="en-US" sz="2000">
                    <a:latin typeface="Cambria Math" panose="02040503050406030204" pitchFamily="18" charset="0"/>
                    <a:ea typeface="Cambria Math" panose="02040503050406030204" pitchFamily="18" charset="0"/>
                  </a:rPr>
                  <a:t>则我们得到</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𝑓</m:t>
                        </m:r>
                      </m:e>
                      <m:sub>
                        <m:r>
                          <a:rPr lang="en-US" altLang="zh-CN" sz="2000" b="0" i="1" smtClean="0">
                            <a:latin typeface="Cambria Math" panose="02040503050406030204" pitchFamily="18" charset="0"/>
                            <a:ea typeface="Cambria Math" panose="02040503050406030204" pitchFamily="18" charset="0"/>
                          </a:rPr>
                          <m:t>𝐴</m:t>
                        </m:r>
                      </m:sub>
                    </m:sSub>
                  </m:oMath>
                </a14:m>
                <a:r>
                  <a:rPr lang="zh-CN" altLang="en-US" sz="2000">
                    <a:latin typeface="Cambria Math" panose="02040503050406030204" pitchFamily="18" charset="0"/>
                    <a:ea typeface="Cambria Math" panose="02040503050406030204" pitchFamily="18" charset="0"/>
                  </a:rPr>
                  <a:t>的估计：</a:t>
                </a:r>
                <a:endParaRPr lang="en-US" altLang="zh-CN" sz="2000">
                  <a:latin typeface="Cambria Math" panose="02040503050406030204" pitchFamily="18" charset="0"/>
                  <a:ea typeface="Cambria Math" panose="02040503050406030204" pitchFamily="18" charset="0"/>
                </a:endParaRPr>
              </a:p>
              <a:p>
                <a:r>
                  <a:rPr lang="en-US" altLang="zh-CN" sz="2000">
                    <a:ea typeface="Cambria Math" panose="02040503050406030204" pitchFamily="18" charset="0"/>
                  </a:rPr>
                  <a:t>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𝐴</m:t>
                        </m:r>
                      </m:sub>
                    </m:sSub>
                  </m:oMath>
                </a14:m>
                <a:r>
                  <a:rPr lang="en-US" altLang="zh-CN" sz="2000">
                    <a:latin typeface="Cambria Math" panose="02040503050406030204" pitchFamily="18" charset="0"/>
                    <a:ea typeface="Cambria Math" panose="02040503050406030204" pitchFamily="18" charset="0"/>
                  </a:rPr>
                  <a:t>=</a:t>
                </a:r>
                <a:r>
                  <a:rPr lang="en-US" altLang="zh-CN" sz="2000">
                    <a:ea typeface="Cambria Math" panose="02040503050406030204" pitchFamily="18" charset="0"/>
                  </a:rPr>
                  <a:t> </a:t>
                </a:r>
                <a14:m>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𝐴</m:t>
                        </m:r>
                      </m:sub>
                      <m:sup>
                        <m:r>
                          <a:rPr lang="en-US" altLang="zh-CN" sz="2000" i="1">
                            <a:latin typeface="Cambria Math" panose="02040503050406030204" pitchFamily="18" charset="0"/>
                            <a:ea typeface="Cambria Math" panose="02040503050406030204" pitchFamily="18" charset="0"/>
                          </a:rPr>
                          <m:t>∗</m:t>
                        </m:r>
                      </m:sup>
                    </m:sSubSup>
                  </m:oMath>
                </a14:m>
                <a:r>
                  <a:rPr lang="en-US" altLang="zh-CN" sz="2000">
                    <a:latin typeface="Cambria Math" panose="02040503050406030204" pitchFamily="18" charset="0"/>
                    <a:ea typeface="Cambria Math" panose="02040503050406030204" pitchFamily="18" charset="0"/>
                  </a:rPr>
                  <a:t>-</a:t>
                </a:r>
                <a14:m>
                  <m:oMath xmlns:m="http://schemas.openxmlformats.org/officeDocument/2006/math">
                    <m:f>
                      <m:fPr>
                        <m:ctrlPr>
                          <a:rPr lang="en-US" altLang="zh-CN" sz="200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𝐶𝑜𝑣</m:t>
                        </m:r>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𝐴</m:t>
                            </m:r>
                          </m:sub>
                          <m:sup>
                            <m:r>
                              <a:rPr lang="en-US" altLang="zh-CN" sz="2000" i="1">
                                <a:latin typeface="Cambria Math" panose="02040503050406030204" pitchFamily="18" charset="0"/>
                                <a:ea typeface="Cambria Math" panose="02040503050406030204" pitchFamily="18" charset="0"/>
                              </a:rPr>
                              <m:t>∗</m:t>
                            </m:r>
                          </m:sup>
                        </m:sSubSup>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𝐵</m:t>
                            </m:r>
                          </m:sub>
                          <m:sup>
                            <m:r>
                              <a:rPr lang="en-US" altLang="zh-CN" sz="2000" i="1">
                                <a:latin typeface="Cambria Math" panose="02040503050406030204" pitchFamily="18" charset="0"/>
                                <a:ea typeface="Cambria Math" panose="02040503050406030204" pitchFamily="18" charset="0"/>
                              </a:rPr>
                              <m:t>∗</m:t>
                            </m:r>
                          </m:sup>
                        </m:sSubSup>
                        <m:r>
                          <a:rPr lang="en-US" altLang="zh-CN" sz="2000" b="0" i="1" smtClean="0">
                            <a:latin typeface="Cambria Math" panose="02040503050406030204" pitchFamily="18" charset="0"/>
                            <a:ea typeface="Cambria Math" panose="02040503050406030204" pitchFamily="18" charset="0"/>
                          </a:rPr>
                          <m:t>)</m:t>
                        </m:r>
                      </m:num>
                      <m:den>
                        <m:r>
                          <a:rPr lang="en-US" altLang="zh-CN" sz="2000" b="0" i="1" smtClean="0">
                            <a:latin typeface="Cambria Math" panose="02040503050406030204" pitchFamily="18" charset="0"/>
                            <a:ea typeface="Cambria Math" panose="02040503050406030204" pitchFamily="18" charset="0"/>
                          </a:rPr>
                          <m:t>𝑉𝑎𝑟</m:t>
                        </m:r>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𝐵</m:t>
                            </m:r>
                          </m:sub>
                          <m:sup>
                            <m:r>
                              <a:rPr lang="en-US" altLang="zh-CN" sz="2000" i="1">
                                <a:latin typeface="Cambria Math" panose="02040503050406030204" pitchFamily="18" charset="0"/>
                                <a:ea typeface="Cambria Math" panose="02040503050406030204" pitchFamily="18" charset="0"/>
                              </a:rPr>
                              <m:t>∗</m:t>
                            </m:r>
                          </m:sup>
                        </m:sSubSup>
                        <m:r>
                          <a:rPr lang="en-US" altLang="zh-CN" sz="2000" b="0" i="1" smtClean="0">
                            <a:latin typeface="Cambria Math" panose="02040503050406030204" pitchFamily="18" charset="0"/>
                            <a:ea typeface="Cambria Math" panose="02040503050406030204" pitchFamily="18" charset="0"/>
                          </a:rPr>
                          <m:t>)</m:t>
                        </m:r>
                      </m:den>
                    </m:f>
                  </m:oMath>
                </a14:m>
                <a:r>
                  <a:rPr lang="en-US" altLang="zh-CN" sz="2000">
                    <a:ea typeface="Cambria Math" panose="02040503050406030204" pitchFamily="18" charset="0"/>
                  </a:rPr>
                  <a:t> (</a:t>
                </a:r>
                <a14:m>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𝐵</m:t>
                        </m:r>
                      </m:sub>
                      <m:sup>
                        <m:r>
                          <a:rPr lang="en-US" altLang="zh-CN" sz="2000" i="1">
                            <a:latin typeface="Cambria Math" panose="02040503050406030204" pitchFamily="18" charset="0"/>
                            <a:ea typeface="Cambria Math" panose="02040503050406030204" pitchFamily="18" charset="0"/>
                          </a:rPr>
                          <m:t>∗</m:t>
                        </m:r>
                      </m:sup>
                    </m:sSubSup>
                    <m:r>
                      <a:rPr lang="en-US" altLang="zh-CN" sz="2000" i="1">
                        <a:latin typeface="Cambria Math" panose="02040503050406030204" pitchFamily="18" charset="0"/>
                        <a:ea typeface="Cambria Math" panose="02040503050406030204" pitchFamily="18" charset="0"/>
                      </a:rPr>
                      <m:t> </m:t>
                    </m:r>
                  </m:oMath>
                </a14:m>
                <a:r>
                  <a:rPr lang="en-US" altLang="zh-CN" sz="2000">
                    <a:ea typeface="Cambria Math" panose="02040503050406030204" pitchFamily="18" charset="0"/>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𝐵</m:t>
                        </m:r>
                      </m:sub>
                    </m:sSub>
                  </m:oMath>
                </a14:m>
                <a:r>
                  <a:rPr lang="en-US" altLang="zh-CN" sz="2000">
                    <a:latin typeface="Cambria Math" panose="02040503050406030204" pitchFamily="18" charset="0"/>
                    <a:ea typeface="Cambria Math" panose="02040503050406030204" pitchFamily="18" charset="0"/>
                  </a:rPr>
                  <a:t>)</a:t>
                </a: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且该估计的方差在两个产品近似时远低于原方差：</a:t>
                </a:r>
                <a:endParaRPr lang="en-US" altLang="zh-CN" sz="2000">
                  <a:latin typeface="Cambria Math" panose="02040503050406030204" pitchFamily="18" charset="0"/>
                  <a:ea typeface="Cambria Math" panose="02040503050406030204" pitchFamily="18" charset="0"/>
                </a:endParaRPr>
              </a:p>
              <a:p>
                <a:pPr algn="ctr"/>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𝑉𝑎𝑟</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𝐴</m:t>
                        </m:r>
                      </m:sub>
                    </m:sSub>
                    <m:r>
                      <a:rPr lang="en-US" altLang="zh-CN" sz="2000" b="0" i="1" smtClean="0">
                        <a:latin typeface="Cambria Math" panose="02040503050406030204" pitchFamily="18" charset="0"/>
                        <a:ea typeface="Cambria Math" panose="02040503050406030204" pitchFamily="18" charset="0"/>
                      </a:rPr>
                      <m:t>)</m:t>
                    </m:r>
                  </m:oMath>
                </a14:m>
                <a:r>
                  <a:rPr lang="en-US" altLang="zh-CN" sz="2000">
                    <a:latin typeface="Cambria Math" panose="02040503050406030204" pitchFamily="18" charset="0"/>
                    <a:ea typeface="Cambria Math" panose="02040503050406030204" pitchFamily="18" charset="0"/>
                  </a:rPr>
                  <a:t>=</a:t>
                </a:r>
                <a14:m>
                  <m:oMath xmlns:m="http://schemas.openxmlformats.org/officeDocument/2006/math">
                    <m:r>
                      <a:rPr lang="en-US" altLang="zh-CN" sz="2000" i="1">
                        <a:latin typeface="Cambria Math" panose="02040503050406030204" pitchFamily="18" charset="0"/>
                        <a:ea typeface="Cambria Math" panose="02040503050406030204" pitchFamily="18" charset="0"/>
                      </a:rPr>
                      <m:t>𝑉𝑎𝑟</m:t>
                    </m:r>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𝐴</m:t>
                        </m:r>
                      </m:sub>
                      <m:sup>
                        <m:r>
                          <a:rPr lang="en-US" altLang="zh-CN" sz="2000" i="1">
                            <a:latin typeface="Cambria Math" panose="02040503050406030204" pitchFamily="18" charset="0"/>
                            <a:ea typeface="Cambria Math" panose="02040503050406030204" pitchFamily="18" charset="0"/>
                          </a:rPr>
                          <m:t>∗</m:t>
                        </m:r>
                      </m:sup>
                    </m:sSubSup>
                    <m:r>
                      <a:rPr lang="en-US" altLang="zh-CN" sz="2000" i="1">
                        <a:latin typeface="Cambria Math" panose="02040503050406030204" pitchFamily="18" charset="0"/>
                        <a:ea typeface="Cambria Math" panose="02040503050406030204" pitchFamily="18" charset="0"/>
                      </a:rPr>
                      <m:t>)</m:t>
                    </m:r>
                  </m:oMath>
                </a14:m>
                <a:r>
                  <a:rPr lang="en-US" altLang="zh-CN" sz="2000">
                    <a:latin typeface="Cambria Math" panose="02040503050406030204" pitchFamily="18" charset="0"/>
                    <a:ea typeface="Cambria Math" panose="02040503050406030204" pitchFamily="18" charset="0"/>
                  </a:rPr>
                  <a:t>-</a:t>
                </a:r>
                <a:r>
                  <a:rPr lang="en-US" altLang="zh-CN" sz="2000">
                    <a:ea typeface="Cambria Math" panose="02040503050406030204" pitchFamily="18" charset="0"/>
                  </a:rPr>
                  <a:t> </a:t>
                </a:r>
                <a14:m>
                  <m:oMath xmlns:m="http://schemas.openxmlformats.org/officeDocument/2006/math">
                    <m:f>
                      <m:fPr>
                        <m:ctrlPr>
                          <a:rPr lang="en-US" altLang="zh-CN" sz="2000" i="1" smtClean="0">
                            <a:latin typeface="Cambria Math" panose="02040503050406030204" pitchFamily="18" charset="0"/>
                            <a:ea typeface="Cambria Math" panose="02040503050406030204" pitchFamily="18" charset="0"/>
                          </a:rPr>
                        </m:ctrlPr>
                      </m:fPr>
                      <m:num>
                        <m:sSup>
                          <m:sSupPr>
                            <m:ctrlPr>
                              <a:rPr lang="en-US" altLang="zh-CN" sz="2000" i="1" smtClean="0">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𝐶𝑜𝑣</m:t>
                            </m:r>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𝐴</m:t>
                                </m:r>
                              </m:sub>
                              <m:sup>
                                <m:r>
                                  <a:rPr lang="en-US" altLang="zh-CN" sz="2000" i="1">
                                    <a:latin typeface="Cambria Math" panose="02040503050406030204" pitchFamily="18" charset="0"/>
                                    <a:ea typeface="Cambria Math" panose="02040503050406030204" pitchFamily="18" charset="0"/>
                                  </a:rPr>
                                  <m:t>∗</m:t>
                                </m:r>
                              </m:sup>
                            </m:sSubSup>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𝐵</m:t>
                                </m:r>
                              </m:sub>
                              <m:sup>
                                <m:r>
                                  <a:rPr lang="en-US" altLang="zh-CN" sz="2000" i="1">
                                    <a:latin typeface="Cambria Math" panose="02040503050406030204" pitchFamily="18" charset="0"/>
                                    <a:ea typeface="Cambria Math" panose="02040503050406030204" pitchFamily="18" charset="0"/>
                                  </a:rPr>
                                  <m:t>∗</m:t>
                                </m:r>
                              </m:sup>
                            </m:sSubSup>
                            <m:r>
                              <a:rPr lang="en-US" altLang="zh-CN" sz="2000" i="1">
                                <a:latin typeface="Cambria Math" panose="02040503050406030204" pitchFamily="18" charset="0"/>
                                <a:ea typeface="Cambria Math" panose="02040503050406030204" pitchFamily="18" charset="0"/>
                              </a:rPr>
                              <m:t>)</m:t>
                            </m:r>
                          </m:e>
                          <m:sup>
                            <m:r>
                              <a:rPr lang="en-US" altLang="zh-CN" sz="2000" b="0" i="1" smtClean="0">
                                <a:latin typeface="Cambria Math" panose="02040503050406030204" pitchFamily="18" charset="0"/>
                                <a:ea typeface="Cambria Math" panose="02040503050406030204" pitchFamily="18" charset="0"/>
                              </a:rPr>
                              <m:t>2</m:t>
                            </m:r>
                          </m:sup>
                        </m:sSup>
                      </m:num>
                      <m:den>
                        <m:r>
                          <a:rPr lang="en-US" altLang="zh-CN" sz="2000" i="1">
                            <a:latin typeface="Cambria Math" panose="02040503050406030204" pitchFamily="18" charset="0"/>
                            <a:ea typeface="Cambria Math" panose="02040503050406030204" pitchFamily="18" charset="0"/>
                          </a:rPr>
                          <m:t>𝑉𝑎𝑟</m:t>
                        </m:r>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𝐵</m:t>
                            </m:r>
                          </m:sub>
                          <m:sup>
                            <m:r>
                              <a:rPr lang="en-US" altLang="zh-CN" sz="2000" i="1">
                                <a:latin typeface="Cambria Math" panose="02040503050406030204" pitchFamily="18" charset="0"/>
                                <a:ea typeface="Cambria Math" panose="02040503050406030204" pitchFamily="18" charset="0"/>
                              </a:rPr>
                              <m:t>∗</m:t>
                            </m:r>
                          </m:sup>
                        </m:sSubSup>
                        <m:r>
                          <a:rPr lang="en-US" altLang="zh-CN" sz="2000" i="1">
                            <a:latin typeface="Cambria Math" panose="02040503050406030204" pitchFamily="18" charset="0"/>
                            <a:ea typeface="Cambria Math" panose="02040503050406030204" pitchFamily="18" charset="0"/>
                          </a:rPr>
                          <m:t>)</m:t>
                        </m:r>
                      </m:den>
                    </m:f>
                  </m:oMath>
                </a14:m>
                <a:r>
                  <a:rPr lang="en-US" altLang="zh-CN" sz="2000">
                    <a:latin typeface="Cambria Math" panose="02040503050406030204" pitchFamily="18" charset="0"/>
                    <a:ea typeface="Cambria Math" panose="02040503050406030204" pitchFamily="18" charset="0"/>
                  </a:rPr>
                  <a:t>=[1-</a:t>
                </a:r>
                <a14:m>
                  <m:oMath xmlns:m="http://schemas.openxmlformats.org/officeDocument/2006/math">
                    <m:sSup>
                      <m:sSupPr>
                        <m:ctrlPr>
                          <a:rPr lang="en-US" altLang="zh-CN" sz="200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𝐶𝑜𝑟𝑟</m:t>
                        </m:r>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𝐴</m:t>
                            </m:r>
                          </m:sub>
                          <m:sup>
                            <m:r>
                              <a:rPr lang="en-US" altLang="zh-CN" sz="2000" i="1">
                                <a:latin typeface="Cambria Math" panose="02040503050406030204" pitchFamily="18" charset="0"/>
                                <a:ea typeface="Cambria Math" panose="02040503050406030204" pitchFamily="18" charset="0"/>
                              </a:rPr>
                              <m:t>∗</m:t>
                            </m:r>
                          </m:sup>
                        </m:sSubSup>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𝐵</m:t>
                            </m:r>
                          </m:sub>
                          <m:sup>
                            <m:r>
                              <a:rPr lang="en-US" altLang="zh-CN" sz="2000" i="1">
                                <a:latin typeface="Cambria Math" panose="02040503050406030204" pitchFamily="18" charset="0"/>
                                <a:ea typeface="Cambria Math" panose="02040503050406030204" pitchFamily="18" charset="0"/>
                              </a:rPr>
                              <m:t>∗</m:t>
                            </m:r>
                          </m:sup>
                        </m:sSubSup>
                        <m:r>
                          <a:rPr lang="en-US" altLang="zh-CN" sz="2000" b="0" i="1" smtClean="0">
                            <a:latin typeface="Cambria Math" panose="02040503050406030204" pitchFamily="18" charset="0"/>
                            <a:ea typeface="Cambria Math" panose="02040503050406030204" pitchFamily="18" charset="0"/>
                          </a:rPr>
                          <m:t>)</m:t>
                        </m:r>
                      </m:e>
                      <m:sup>
                        <m:r>
                          <a:rPr lang="en-US" altLang="zh-CN" sz="2000" b="0" i="1" smtClean="0">
                            <a:latin typeface="Cambria Math" panose="02040503050406030204" pitchFamily="18" charset="0"/>
                            <a:ea typeface="Cambria Math" panose="02040503050406030204" pitchFamily="18" charset="0"/>
                          </a:rPr>
                          <m:t>2</m:t>
                        </m:r>
                      </m:sup>
                    </m:sSup>
                    <m:r>
                      <a:rPr lang="en-US" altLang="zh-CN" sz="2000" b="0" i="0" smtClean="0">
                        <a:latin typeface="Cambria Math" panose="02040503050406030204" pitchFamily="18" charset="0"/>
                        <a:ea typeface="Cambria Math" panose="02040503050406030204" pitchFamily="18" charset="0"/>
                      </a:rPr>
                      <m:t>]</m:t>
                    </m:r>
                  </m:oMath>
                </a14:m>
                <a:r>
                  <a:rPr lang="en-US" altLang="zh-CN" sz="200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𝑉𝑎𝑟</m:t>
                    </m:r>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𝐴</m:t>
                        </m:r>
                      </m:sub>
                      <m:sup>
                        <m:r>
                          <a:rPr lang="en-US" altLang="zh-CN" sz="2000" i="1">
                            <a:latin typeface="Cambria Math" panose="02040503050406030204" pitchFamily="18" charset="0"/>
                            <a:ea typeface="Cambria Math" panose="02040503050406030204" pitchFamily="18" charset="0"/>
                          </a:rPr>
                          <m:t>∗</m:t>
                        </m:r>
                      </m:sup>
                    </m:sSubSup>
                    <m:r>
                      <a:rPr lang="en-US" altLang="zh-CN" sz="2000" i="1">
                        <a:latin typeface="Cambria Math" panose="02040503050406030204" pitchFamily="18" charset="0"/>
                        <a:ea typeface="Cambria Math" panose="02040503050406030204" pitchFamily="18" charset="0"/>
                      </a:rPr>
                      <m:t>)</m:t>
                    </m:r>
                  </m:oMath>
                </a14:m>
                <a:endParaRPr lang="en-US" altLang="zh-CN" sz="2000">
                  <a:latin typeface="Cambria Math" panose="02040503050406030204" pitchFamily="18" charset="0"/>
                  <a:ea typeface="Cambria Math" panose="020405030504060302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57904" y="1144215"/>
                <a:ext cx="11531600" cy="2692084"/>
              </a:xfrm>
              <a:prstGeom prst="rect">
                <a:avLst/>
              </a:prstGeom>
              <a:blipFill rotWithShape="1">
                <a:blip r:embed="rId4"/>
                <a:stretch>
                  <a:fillRect l="-86" t="-375" r="-79" b="-344"/>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r>
              <a:rPr lang="zh-CN" altLang="en-US"/>
              <a:t>方差缩减法</a:t>
            </a:r>
            <a:endParaRPr lang="zh-CN" altLang="en-US" dirty="0"/>
          </a:p>
        </p:txBody>
      </p:sp>
      <p:sp>
        <p:nvSpPr>
          <p:cNvPr id="20" name="文本框 19"/>
          <p:cNvSpPr txBox="1"/>
          <p:nvPr/>
        </p:nvSpPr>
        <p:spPr>
          <a:xfrm>
            <a:off x="357904" y="744188"/>
            <a:ext cx="1998003" cy="400110"/>
          </a:xfrm>
          <a:prstGeom prst="rect">
            <a:avLst/>
          </a:prstGeom>
          <a:solidFill>
            <a:srgbClr val="9C0308"/>
          </a:solidFill>
        </p:spPr>
        <p:txBody>
          <a:bodyPr wrap="square" rtlCol="0">
            <a:spAutoFit/>
          </a:bodyPr>
          <a:lstStyle/>
          <a:p>
            <a:pPr algn="ctr"/>
            <a:r>
              <a:rPr lang="zh-CN" altLang="en-US" sz="2000">
                <a:solidFill>
                  <a:schemeClr val="bg1"/>
                </a:solidFill>
              </a:rPr>
              <a:t>控制变量技巧</a:t>
            </a:r>
          </a:p>
        </p:txBody>
      </p:sp>
      <mc:AlternateContent xmlns:mc="http://schemas.openxmlformats.org/markup-compatibility/2006" xmlns:a14="http://schemas.microsoft.com/office/drawing/2010/main">
        <mc:Choice Requires="a14">
          <p:sp>
            <p:nvSpPr>
              <p:cNvPr id="5" name="文本框 4"/>
              <p:cNvSpPr txBox="1"/>
              <p:nvPr/>
            </p:nvSpPr>
            <p:spPr>
              <a:xfrm>
                <a:off x="372363" y="4324574"/>
                <a:ext cx="11531600" cy="1938992"/>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亚式看涨期权定价：</a:t>
                </a: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altLang="zh-CN" sz="2000">
                    <a:latin typeface="Cambria Math" panose="02040503050406030204" pitchFamily="18" charset="0"/>
                    <a:ea typeface="Cambria Math" panose="02040503050406030204" pitchFamily="18" charset="0"/>
                  </a:rPr>
                  <a:t>S</a:t>
                </a:r>
                <a:r>
                  <a:rPr lang="zh-CN" altLang="en-US" sz="2000">
                    <a:latin typeface="Cambria Math" panose="02040503050406030204" pitchFamily="18" charset="0"/>
                    <a:ea typeface="Cambria Math" panose="02040503050406030204" pitchFamily="18" charset="0"/>
                  </a:rPr>
                  <a:t>满足对数正态分布</a:t>
                </a: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无法得出算数平均亚式期权定价的解析解</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𝐴</m:t>
                        </m:r>
                      </m:sub>
                    </m:sSub>
                  </m:oMath>
                </a14:m>
                <a:r>
                  <a:rPr lang="zh-CN" altLang="en-US" sz="2000">
                    <a:latin typeface="Cambria Math" panose="02040503050406030204" pitchFamily="18" charset="0"/>
                    <a:ea typeface="Cambria Math" panose="02040503050406030204" pitchFamily="18" charset="0"/>
                  </a:rPr>
                  <a:t>，可得出几何平均亚式期权定价的解析解</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𝐵</m:t>
                        </m:r>
                      </m:sub>
                    </m:sSub>
                  </m:oMath>
                </a14:m>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对算数平均的亚式期权进行定价：用蒙特卡洛模拟得到算数平均亚式期权定价的估计值</a:t>
                </a:r>
                <a14:m>
                  <m:oMath xmlns:m="http://schemas.openxmlformats.org/officeDocument/2006/math">
                    <m:sSubSup>
                      <m:sSubSupPr>
                        <m:ctrlPr>
                          <a:rPr lang="en-US" altLang="zh-CN" sz="2000" i="1" smtClean="0">
                            <a:latin typeface="Cambria Math" panose="02040503050406030204" pitchFamily="18" charset="0"/>
                            <a:ea typeface="Cambria Math" panose="02040503050406030204" pitchFamily="18" charset="0"/>
                          </a:rPr>
                        </m:ctrlPr>
                      </m:sSubSupPr>
                      <m:e>
                        <m:r>
                          <a:rPr lang="en-US" altLang="zh-CN" sz="2000" b="0" i="1" smtClean="0">
                            <a:latin typeface="Cambria Math" panose="02040503050406030204" pitchFamily="18" charset="0"/>
                            <a:ea typeface="Cambria Math" panose="02040503050406030204" pitchFamily="18" charset="0"/>
                          </a:rPr>
                          <m:t>𝑓</m:t>
                        </m:r>
                      </m:e>
                      <m:sub>
                        <m:r>
                          <a:rPr lang="en-US" altLang="zh-CN" sz="2000" b="0" i="1" smtClean="0">
                            <a:latin typeface="Cambria Math" panose="02040503050406030204" pitchFamily="18" charset="0"/>
                            <a:ea typeface="Cambria Math" panose="02040503050406030204" pitchFamily="18" charset="0"/>
                          </a:rPr>
                          <m:t>𝐴</m:t>
                        </m:r>
                      </m:sub>
                      <m:sup>
                        <m:r>
                          <a:rPr lang="en-US" altLang="zh-CN" sz="2000" i="1" smtClean="0">
                            <a:latin typeface="Cambria Math" panose="02040503050406030204" pitchFamily="18" charset="0"/>
                            <a:ea typeface="Cambria Math" panose="02040503050406030204" pitchFamily="18" charset="0"/>
                          </a:rPr>
                          <m:t>∗</m:t>
                        </m:r>
                      </m:sup>
                    </m:sSubSup>
                  </m:oMath>
                </a14:m>
                <a:r>
                  <a:rPr lang="zh-CN" altLang="en-US" sz="2000">
                    <a:latin typeface="Cambria Math" panose="02040503050406030204" pitchFamily="18" charset="0"/>
                    <a:ea typeface="Cambria Math" panose="02040503050406030204" pitchFamily="18" charset="0"/>
                  </a:rPr>
                  <a:t>以及几何平均亚式期权定价的估计值</a:t>
                </a:r>
                <a14:m>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𝐵</m:t>
                        </m:r>
                      </m:sub>
                      <m:sup>
                        <m:r>
                          <a:rPr lang="en-US" altLang="zh-CN" sz="2000" i="1">
                            <a:latin typeface="Cambria Math" panose="02040503050406030204" pitchFamily="18" charset="0"/>
                            <a:ea typeface="Cambria Math" panose="02040503050406030204" pitchFamily="18" charset="0"/>
                          </a:rPr>
                          <m:t>∗</m:t>
                        </m:r>
                      </m:sup>
                    </m:sSubSup>
                  </m:oMath>
                </a14:m>
                <a:r>
                  <a:rPr lang="zh-CN" altLang="en-US" sz="2000">
                    <a:latin typeface="Cambria Math" panose="02040503050406030204" pitchFamily="18" charset="0"/>
                    <a:ea typeface="Cambria Math" panose="02040503050406030204" pitchFamily="18" charset="0"/>
                  </a:rPr>
                  <a:t>，且已知几何平均亚式期权定价的解析解</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𝐵</m:t>
                        </m:r>
                      </m:sub>
                    </m:sSub>
                  </m:oMath>
                </a14:m>
                <a:r>
                  <a:rPr lang="zh-CN" altLang="en-US" sz="2000">
                    <a:latin typeface="Cambria Math" panose="02040503050406030204" pitchFamily="18" charset="0"/>
                    <a:ea typeface="Cambria Math" panose="02040503050406030204" pitchFamily="18" charset="0"/>
                  </a:rPr>
                  <a:t>，则可用控制变量技巧得到</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𝑓</m:t>
                        </m:r>
                      </m:e>
                      <m:sub>
                        <m:r>
                          <a:rPr lang="en-US" altLang="zh-CN" sz="2000" i="1">
                            <a:latin typeface="Cambria Math" panose="02040503050406030204" pitchFamily="18" charset="0"/>
                            <a:ea typeface="Cambria Math" panose="02040503050406030204" pitchFamily="18" charset="0"/>
                          </a:rPr>
                          <m:t>𝐴</m:t>
                        </m:r>
                      </m:sub>
                    </m:sSub>
                  </m:oMath>
                </a14:m>
                <a:r>
                  <a:rPr lang="zh-CN" altLang="en-US" sz="2000">
                    <a:latin typeface="Cambria Math" panose="02040503050406030204" pitchFamily="18" charset="0"/>
                    <a:ea typeface="Cambria Math" panose="02040503050406030204" pitchFamily="18" charset="0"/>
                  </a:rPr>
                  <a:t>的估计值</a:t>
                </a:r>
                <a:endParaRPr lang="en-US" altLang="zh-CN" sz="2000">
                  <a:latin typeface="Cambria Math" panose="02040503050406030204" pitchFamily="18" charset="0"/>
                  <a:ea typeface="Cambria Math" panose="020405030504060302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72363" y="4324574"/>
                <a:ext cx="11531600" cy="1938992"/>
              </a:xfrm>
              <a:prstGeom prst="rect">
                <a:avLst/>
              </a:prstGeom>
              <a:blipFill rotWithShape="1">
                <a:blip r:embed="rId5"/>
                <a:stretch>
                  <a:fillRect l="-85" t="-503" r="-80" b="-462"/>
                </a:stretch>
              </a:blipFill>
              <a:ln w="19050">
                <a:solidFill>
                  <a:srgbClr val="972022"/>
                </a:solidFill>
                <a:prstDash val="sysDash"/>
              </a:ln>
            </p:spPr>
            <p:txBody>
              <a:bodyPr/>
              <a:lstStyle/>
              <a:p>
                <a:r>
                  <a:rPr lang="zh-CN" altLang="en-US">
                    <a:noFill/>
                  </a:rPr>
                  <a:t> </a:t>
                </a:r>
              </a:p>
            </p:txBody>
          </p:sp>
        </mc:Fallback>
      </mc:AlternateContent>
      <p:sp>
        <p:nvSpPr>
          <p:cNvPr id="7" name="文本框 6"/>
          <p:cNvSpPr txBox="1"/>
          <p:nvPr/>
        </p:nvSpPr>
        <p:spPr>
          <a:xfrm>
            <a:off x="357904" y="3924464"/>
            <a:ext cx="3085514" cy="400110"/>
          </a:xfrm>
          <a:prstGeom prst="rect">
            <a:avLst/>
          </a:prstGeom>
          <a:solidFill>
            <a:srgbClr val="9C0308"/>
          </a:solidFill>
        </p:spPr>
        <p:txBody>
          <a:bodyPr wrap="square" rtlCol="0">
            <a:spAutoFit/>
          </a:bodyPr>
          <a:lstStyle/>
          <a:p>
            <a:pPr algn="ctr"/>
            <a:r>
              <a:rPr lang="zh-CN" altLang="en-US" sz="2000">
                <a:solidFill>
                  <a:schemeClr val="bg1"/>
                </a:solidFill>
              </a:rPr>
              <a:t>案例：亚式看涨期权定价</a:t>
            </a:r>
          </a:p>
        </p:txBody>
      </p:sp>
      <p:pic>
        <p:nvPicPr>
          <p:cNvPr id="12" name="图片 11" descr="\documentclass{article}&#10;\usepackage{amsmath,amssymb,amsfonts}&#10;\pagestyle{empty}&#10;\begin{document}&#10;&#10;&#10;$$&#10; C=e^{-rT}\mathbb{E}[(\overline{S}-K)^{+}]&#10; $$&#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10911" y="4472675"/>
            <a:ext cx="2415237" cy="28952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a:t>方差缩减法</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57</a:t>
            </a:fld>
            <a:endParaRPr lang="zh-CN" altLang="en-US" dirty="0"/>
          </a:p>
        </p:txBody>
      </p:sp>
      <p:sp>
        <p:nvSpPr>
          <p:cNvPr id="2" name="文本框 1"/>
          <p:cNvSpPr txBox="1"/>
          <p:nvPr/>
        </p:nvSpPr>
        <p:spPr>
          <a:xfrm>
            <a:off x="416561" y="1375709"/>
            <a:ext cx="11531600" cy="4093428"/>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以执行价格为</a:t>
            </a:r>
            <a:r>
              <a:rPr lang="en-US" altLang="zh-CN" sz="2000"/>
              <a:t>K</a:t>
            </a:r>
            <a:r>
              <a:rPr lang="zh-CN" altLang="en-US" sz="2000"/>
              <a:t>、期限为</a:t>
            </a:r>
            <a:r>
              <a:rPr lang="en-US" altLang="zh-CN" sz="2000"/>
              <a:t>T</a:t>
            </a:r>
            <a:r>
              <a:rPr lang="zh-CN" altLang="en-US" sz="2000"/>
              <a:t>的深度虚值欧式看涨期权的定价为例</a:t>
            </a: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传统方法的缺陷：对标的资产价格在</a:t>
            </a:r>
            <a:r>
              <a:rPr lang="en-US" altLang="zh-CN" sz="2000"/>
              <a:t>T</a:t>
            </a:r>
            <a:r>
              <a:rPr lang="zh-CN" altLang="en-US" sz="2000"/>
              <a:t>时</a:t>
            </a:r>
            <a:r>
              <a:rPr lang="zh-CN" altLang="en-US" sz="2000">
                <a:latin typeface="Cambria Math" panose="02040503050406030204" pitchFamily="18" charset="0"/>
                <a:ea typeface="Cambria Math" panose="02040503050406030204" pitchFamily="18" charset="0"/>
              </a:rPr>
              <a:t>的值进行抽样，则到期日大于</a:t>
            </a:r>
            <a:r>
              <a:rPr lang="en-US" altLang="zh-CN" sz="2000">
                <a:latin typeface="Cambria Math" panose="02040503050406030204" pitchFamily="18" charset="0"/>
                <a:ea typeface="Cambria Math" panose="02040503050406030204" pitchFamily="18" charset="0"/>
              </a:rPr>
              <a:t>K</a:t>
            </a:r>
            <a:r>
              <a:rPr lang="zh-CN" altLang="en-US" sz="2000">
                <a:latin typeface="Cambria Math" panose="02040503050406030204" pitchFamily="18" charset="0"/>
                <a:ea typeface="Cambria Math" panose="02040503050406030204" pitchFamily="18" charset="0"/>
              </a:rPr>
              <a:t>的概率低，大部分路径的终端值为</a:t>
            </a:r>
            <a:r>
              <a:rPr lang="en-US" altLang="zh-CN" sz="2000">
                <a:latin typeface="Cambria Math" panose="02040503050406030204" pitchFamily="18" charset="0"/>
                <a:ea typeface="Cambria Math" panose="02040503050406030204" pitchFamily="18" charset="0"/>
              </a:rPr>
              <a:t>0</a:t>
            </a:r>
            <a:r>
              <a:rPr lang="zh-CN" altLang="en-US" sz="2000">
                <a:latin typeface="Cambria Math" panose="02040503050406030204" pitchFamily="18" charset="0"/>
                <a:ea typeface="Cambria Math" panose="02040503050406030204" pitchFamily="18" charset="0"/>
              </a:rPr>
              <a:t>，造成计算时间的浪费。</a:t>
            </a: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思路：运用测度变换</a:t>
            </a:r>
            <a:r>
              <a:rPr lang="en-US" altLang="zh-CN" sz="2000">
                <a:latin typeface="Cambria Math" panose="02040503050406030204" pitchFamily="18" charset="0"/>
                <a:ea typeface="Cambria Math" panose="02040503050406030204" pitchFamily="18" charset="0"/>
              </a:rPr>
              <a:t>g</a:t>
            </a:r>
            <a:r>
              <a:rPr lang="zh-CN" altLang="en-US" sz="2000">
                <a:latin typeface="Cambria Math" panose="02040503050406030204" pitchFamily="18" charset="0"/>
                <a:ea typeface="Cambria Math" panose="02040503050406030204" pitchFamily="18" charset="0"/>
              </a:rPr>
              <a:t>将股价在到期日大于</a:t>
            </a:r>
            <a:r>
              <a:rPr lang="en-US" altLang="zh-CN" sz="2000">
                <a:latin typeface="Cambria Math" panose="02040503050406030204" pitchFamily="18" charset="0"/>
                <a:ea typeface="Cambria Math" panose="02040503050406030204" pitchFamily="18" charset="0"/>
              </a:rPr>
              <a:t>K</a:t>
            </a:r>
            <a:r>
              <a:rPr lang="zh-CN" altLang="en-US" sz="2000">
                <a:latin typeface="Cambria Math" panose="02040503050406030204" pitchFamily="18" charset="0"/>
                <a:ea typeface="Cambria Math" panose="02040503050406030204" pitchFamily="18" charset="0"/>
              </a:rPr>
              <a:t>的情况给予更高的概率权重，增加抽样效率。</a:t>
            </a: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原先的计算方式：</a:t>
            </a: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重点抽样法：</a:t>
            </a: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zh-CN" altLang="en-US"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altLang="zh-CN" sz="2000">
              <a:latin typeface="Cambria Math" panose="02040503050406030204" pitchFamily="18" charset="0"/>
              <a:ea typeface="Cambria Math" panose="02040503050406030204" pitchFamily="18" charset="0"/>
            </a:endParaRPr>
          </a:p>
        </p:txBody>
      </p:sp>
      <p:sp>
        <p:nvSpPr>
          <p:cNvPr id="3" name="文本框 2"/>
          <p:cNvSpPr txBox="1"/>
          <p:nvPr/>
        </p:nvSpPr>
        <p:spPr>
          <a:xfrm>
            <a:off x="396240" y="970116"/>
            <a:ext cx="1998003" cy="400110"/>
          </a:xfrm>
          <a:prstGeom prst="rect">
            <a:avLst/>
          </a:prstGeom>
          <a:solidFill>
            <a:srgbClr val="9C0308"/>
          </a:solidFill>
        </p:spPr>
        <p:txBody>
          <a:bodyPr wrap="square" rtlCol="0">
            <a:spAutoFit/>
          </a:bodyPr>
          <a:lstStyle/>
          <a:p>
            <a:pPr algn="ctr"/>
            <a:r>
              <a:rPr lang="zh-CN" altLang="en-US" sz="2000">
                <a:solidFill>
                  <a:schemeClr val="bg1"/>
                </a:solidFill>
              </a:rPr>
              <a:t>重点抽样法</a:t>
            </a:r>
          </a:p>
        </p:txBody>
      </p:sp>
      <p:pic>
        <p:nvPicPr>
          <p:cNvPr id="5" name="图片 4" descr="\documentclass{article}&#10;\usepackage{amsmath,amssymb,amsfonts}&#10;\pagestyle{empty}&#10;\begin{document}&#10;&#10;$$&#10; A=\mathbb{E}[h(X)]=\int h(x)f(x) dx \implies \hat{A}(n)=\frac{1}{N}\sum_{i=1}^{N}h(X_i)&#10; $$&#10;&#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011947" y="3017010"/>
            <a:ext cx="6204952" cy="737524"/>
          </a:xfrm>
          <a:prstGeom prst="rect">
            <a:avLst/>
          </a:prstGeom>
        </p:spPr>
      </p:pic>
      <p:pic>
        <p:nvPicPr>
          <p:cNvPr id="8" name="图片 7" descr="\documentclass{article}&#10;\usepackage{amsmath,amssymb,amsfonts}&#10;\pagestyle{empty}&#10;\begin{document}&#10;&#10;$$&#10; A=\int h(x)\frac{f(x)}{g(x)}g(x) dx=\widetilde{\mathbb{E}}[h(X)\frac{f(X)}{g(X)}] \implies \hat{A}(n)=\frac{1}{N}\sum_{i=1}^{N}h(X_i) \frac{f(X_i)}{g(X_i)}&#10; $$&#10;&#10;&#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77851" y="4386383"/>
            <a:ext cx="8073143" cy="73752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6240" y="1223914"/>
            <a:ext cx="11531600" cy="707886"/>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定义：将衍生品价格所满足的微分方程转换成一组差分方程，通过迭代的方式来求出差分方程的解。</a:t>
            </a:r>
          </a:p>
          <a:p>
            <a:pPr marL="342900" indent="-342900">
              <a:buFont typeface="Arial" panose="020B0604020202020204" pitchFamily="34" charset="0"/>
              <a:buChar char="•"/>
            </a:pPr>
            <a:r>
              <a:rPr lang="zh-CN" altLang="en-US" sz="2000"/>
              <a:t>讲解案例：以对一</a:t>
            </a:r>
            <a:r>
              <a:rPr lang="zh-CN" altLang="en-US" sz="2000" b="1"/>
              <a:t>个股息收益率为</a:t>
            </a:r>
            <a:r>
              <a:rPr lang="en-US" altLang="zh-CN" sz="2000" b="1"/>
              <a:t>q</a:t>
            </a:r>
            <a:r>
              <a:rPr lang="zh-CN" altLang="en-US" sz="2000" b="1"/>
              <a:t>的股票所对应的美式看跌期权</a:t>
            </a:r>
            <a:r>
              <a:rPr lang="zh-CN" altLang="en-US" sz="2000"/>
              <a:t>进行定价为例</a:t>
            </a:r>
            <a:endParaRPr lang="en-US" altLang="zh-CN" sz="2000" dirty="0"/>
          </a:p>
        </p:txBody>
      </p:sp>
      <p:sp>
        <p:nvSpPr>
          <p:cNvPr id="11" name="标题 10"/>
          <p:cNvSpPr>
            <a:spLocks noGrp="1"/>
          </p:cNvSpPr>
          <p:nvPr>
            <p:ph type="title"/>
          </p:nvPr>
        </p:nvSpPr>
        <p:spPr/>
        <p:txBody>
          <a:bodyPr/>
          <a:lstStyle/>
          <a:p>
            <a:r>
              <a:rPr lang="zh-CN" altLang="en-US"/>
              <a:t>有限差分法</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58</a:t>
            </a:fld>
            <a:endParaRPr lang="zh-CN" altLang="en-US" dirty="0"/>
          </a:p>
        </p:txBody>
      </p:sp>
      <p:sp>
        <p:nvSpPr>
          <p:cNvPr id="20" name="文本框 19"/>
          <p:cNvSpPr txBox="1"/>
          <p:nvPr/>
        </p:nvSpPr>
        <p:spPr>
          <a:xfrm>
            <a:off x="375920" y="818321"/>
            <a:ext cx="1076714" cy="400110"/>
          </a:xfrm>
          <a:prstGeom prst="rect">
            <a:avLst/>
          </a:prstGeom>
          <a:solidFill>
            <a:srgbClr val="9C0308"/>
          </a:solidFill>
        </p:spPr>
        <p:txBody>
          <a:bodyPr wrap="square" rtlCol="0">
            <a:spAutoFit/>
          </a:bodyPr>
          <a:lstStyle/>
          <a:p>
            <a:pPr algn="ctr"/>
            <a:r>
              <a:rPr lang="zh-CN" altLang="en-US" sz="2000">
                <a:solidFill>
                  <a:schemeClr val="bg1"/>
                </a:solidFill>
              </a:rPr>
              <a:t>简介</a:t>
            </a:r>
            <a:endParaRPr lang="zh-CN" altLang="en-US" sz="2000" dirty="0">
              <a:solidFill>
                <a:schemeClr val="bg1"/>
              </a:solidFill>
            </a:endParaRPr>
          </a:p>
        </p:txBody>
      </p:sp>
      <mc:AlternateContent xmlns:mc="http://schemas.openxmlformats.org/markup-compatibility/2006" xmlns:a14="http://schemas.microsoft.com/office/drawing/2010/main">
        <mc:Choice Requires="a14">
          <p:sp>
            <p:nvSpPr>
              <p:cNvPr id="2" name="文本框 1"/>
              <p:cNvSpPr txBox="1"/>
              <p:nvPr/>
            </p:nvSpPr>
            <p:spPr>
              <a:xfrm>
                <a:off x="416560" y="2407751"/>
                <a:ext cx="11531600" cy="1323439"/>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期权价格满足微分方程：</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r>
                  <a:rPr lang="zh-CN" altLang="en-US" sz="2000"/>
                  <a:t>期权的期限为</a:t>
                </a:r>
                <a:r>
                  <a:rPr lang="en-US" altLang="zh-CN" sz="2000"/>
                  <a:t>T</a:t>
                </a:r>
                <a:r>
                  <a:rPr lang="zh-CN" altLang="en-US" sz="2000"/>
                  <a:t>；</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m:rPr>
                            <m:sty m:val="p"/>
                          </m:rPr>
                          <a:rPr lang="en-US" altLang="zh-CN" sz="2000" i="1">
                            <a:latin typeface="Cambria Math" panose="02040503050406030204" pitchFamily="18" charset="0"/>
                          </a:rPr>
                          <m:t>max</m:t>
                        </m:r>
                      </m:sub>
                    </m:sSub>
                    <m:r>
                      <a:rPr lang="zh-CN" altLang="en-US" sz="2000" i="1">
                        <a:latin typeface="Cambria Math" panose="02040503050406030204" pitchFamily="18" charset="0"/>
                      </a:rPr>
                      <m:t>为</m:t>
                    </m:r>
                  </m:oMath>
                </a14:m>
                <a:r>
                  <a:rPr lang="zh-CN" altLang="en-US" sz="2000"/>
                  <a:t>足够大的股票价格（假设股票价格为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m:rPr>
                            <m:sty m:val="p"/>
                          </m:rPr>
                          <a:rPr lang="en-US" altLang="zh-CN" sz="2000" i="1">
                            <a:latin typeface="Cambria Math" panose="02040503050406030204" pitchFamily="18" charset="0"/>
                          </a:rPr>
                          <m:t>max</m:t>
                        </m:r>
                      </m:sub>
                    </m:sSub>
                  </m:oMath>
                </a14:m>
                <a:r>
                  <a:rPr lang="zh-CN" altLang="en-US" sz="2000"/>
                  <a:t>时看跌期权价值为</a:t>
                </a:r>
                <a:r>
                  <a:rPr lang="en-US" altLang="zh-CN" sz="2000"/>
                  <a:t>0</a:t>
                </a:r>
                <a:r>
                  <a:rPr lang="zh-CN" altLang="en-US" sz="2000"/>
                  <a:t>）</a:t>
                </a:r>
                <a:endParaRPr lang="en-US" altLang="zh-CN" sz="2000"/>
              </a:p>
            </p:txBody>
          </p:sp>
        </mc:Choice>
        <mc:Fallback xmlns="">
          <p:sp>
            <p:nvSpPr>
              <p:cNvPr id="2" name="文本框 1"/>
              <p:cNvSpPr txBox="1">
                <a:spLocks noRot="1" noChangeAspect="1" noMove="1" noResize="1" noEditPoints="1" noAdjustHandles="1" noChangeArrowheads="1" noChangeShapeType="1" noTextEdit="1"/>
              </p:cNvSpPr>
              <p:nvPr/>
            </p:nvSpPr>
            <p:spPr>
              <a:xfrm>
                <a:off x="416560" y="2407751"/>
                <a:ext cx="11531600" cy="1323439"/>
              </a:xfrm>
              <a:prstGeom prst="rect">
                <a:avLst/>
              </a:prstGeom>
              <a:blipFill rotWithShape="1">
                <a:blip r:embed="rId4"/>
                <a:stretch>
                  <a:fillRect l="-83" t="-755" r="-83" b="-677"/>
                </a:stretch>
              </a:blipFill>
              <a:ln w="19050">
                <a:solidFill>
                  <a:srgbClr val="972022"/>
                </a:solidFill>
                <a:prstDash val="sysDash"/>
              </a:ln>
            </p:spPr>
            <p:txBody>
              <a:bodyPr/>
              <a:lstStyle/>
              <a:p>
                <a:r>
                  <a:rPr lang="zh-CN" altLang="en-US">
                    <a:noFill/>
                  </a:rPr>
                  <a:t> </a:t>
                </a:r>
              </a:p>
            </p:txBody>
          </p:sp>
        </mc:Fallback>
      </mc:AlternateContent>
      <p:sp>
        <p:nvSpPr>
          <p:cNvPr id="4" name="文本框 3"/>
          <p:cNvSpPr txBox="1"/>
          <p:nvPr/>
        </p:nvSpPr>
        <p:spPr>
          <a:xfrm>
            <a:off x="396240" y="2002158"/>
            <a:ext cx="1076714" cy="400110"/>
          </a:xfrm>
          <a:prstGeom prst="rect">
            <a:avLst/>
          </a:prstGeom>
          <a:solidFill>
            <a:srgbClr val="9C0308"/>
          </a:solidFill>
        </p:spPr>
        <p:txBody>
          <a:bodyPr wrap="square" rtlCol="0">
            <a:spAutoFit/>
          </a:bodyPr>
          <a:lstStyle/>
          <a:p>
            <a:pPr algn="ctr"/>
            <a:r>
              <a:rPr lang="zh-CN" altLang="en-US" sz="2000">
                <a:solidFill>
                  <a:schemeClr val="bg1"/>
                </a:solidFill>
              </a:rPr>
              <a:t>案例</a:t>
            </a:r>
            <a:endParaRPr lang="zh-CN" altLang="en-US" sz="2000" dirty="0">
              <a:solidFill>
                <a:schemeClr val="bg1"/>
              </a:solidFill>
            </a:endParaRPr>
          </a:p>
        </p:txBody>
      </p:sp>
      <p:pic>
        <p:nvPicPr>
          <p:cNvPr id="5" name="图片 4" descr="\documentclass{article}&#10;\usepackage{amsmath}&#10;\pagestyle{empty}&#10;\begin{document}&#10;&#10;$$&#10; \frac{\partial f}{\partial t}+(r-q)S\frac{\partial f}{\partial S}+\frac{1}{2} \sigma^2 S^2 \frac{\partial^2 f}{S^2} =r f&#10; $$&#10;&#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154169" y="2706299"/>
            <a:ext cx="4056381" cy="560762"/>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436880" y="4207141"/>
                <a:ext cx="11531600" cy="2220736"/>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时间：将期限</a:t>
                </a:r>
                <a:r>
                  <a:rPr lang="en-US" altLang="zh-CN" sz="2000"/>
                  <a:t>T</a:t>
                </a:r>
                <a:r>
                  <a:rPr lang="zh-CN" altLang="en-US" sz="2000"/>
                  <a:t>分为</a:t>
                </a:r>
                <a:r>
                  <a:rPr lang="en-US" altLang="zh-CN" sz="2000"/>
                  <a:t>N</a:t>
                </a:r>
                <a:r>
                  <a:rPr lang="zh-CN" altLang="en-US" sz="2000"/>
                  <a:t>个等间隔、长度为</a:t>
                </a:r>
                <a14:m>
                  <m:oMath xmlns:m="http://schemas.openxmlformats.org/officeDocument/2006/math">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𝑇</m:t>
                        </m:r>
                      </m:num>
                      <m:den>
                        <m:r>
                          <a:rPr lang="en-US" altLang="zh-CN" sz="2000" b="0" i="1" smtClean="0">
                            <a:latin typeface="Cambria Math" panose="02040503050406030204" pitchFamily="18" charset="0"/>
                          </a:rPr>
                          <m:t>𝑁</m:t>
                        </m:r>
                      </m:den>
                    </m:f>
                    <m:r>
                      <a:rPr lang="en-US" altLang="zh-CN" sz="2000" b="0" i="1" smtClean="0">
                        <a:latin typeface="Cambria Math" panose="02040503050406030204" pitchFamily="18" charset="0"/>
                      </a:rPr>
                      <m:t> </m:t>
                    </m:r>
                    <m:r>
                      <a:rPr lang="zh-CN" altLang="en-US" sz="2000" i="1">
                        <a:latin typeface="Cambria Math" panose="02040503050406030204" pitchFamily="18" charset="0"/>
                      </a:rPr>
                      <m:t>的</m:t>
                    </m:r>
                  </m:oMath>
                </a14:m>
                <a:r>
                  <a:rPr lang="zh-CN" altLang="en-US" sz="2000"/>
                  <a:t>时间区间，故考虑</a:t>
                </a:r>
                <a:r>
                  <a:rPr lang="en-US" altLang="zh-CN" sz="2000"/>
                  <a:t>N+1</a:t>
                </a:r>
                <a:r>
                  <a:rPr lang="zh-CN" altLang="en-US" sz="2000"/>
                  <a:t>个时间点：</a:t>
                </a:r>
                <a:endParaRPr lang="en-US" altLang="zh-CN" sz="2000"/>
              </a:p>
              <a:p>
                <a:pPr algn="ctr"/>
                <a:r>
                  <a:rPr lang="en-US" altLang="zh-CN" sz="2000"/>
                  <a:t>0, </a:t>
                </a:r>
                <a14:m>
                  <m:oMath xmlns:m="http://schemas.openxmlformats.org/officeDocument/2006/math">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𝑡</m:t>
                    </m:r>
                  </m:oMath>
                </a14:m>
                <a:r>
                  <a:rPr lang="en-US" altLang="zh-CN" sz="2000"/>
                  <a:t>, 2</a:t>
                </a:r>
                <a14:m>
                  <m:oMath xmlns:m="http://schemas.openxmlformats.org/officeDocument/2006/math">
                    <m:r>
                      <a:rPr lang="zh-CN" altLang="en-US" sz="2000" i="1">
                        <a:latin typeface="Cambria Math" panose="02040503050406030204" pitchFamily="18" charset="0"/>
                      </a:rPr>
                      <m:t>∆</m:t>
                    </m:r>
                    <m:r>
                      <a:rPr lang="en-US" altLang="zh-CN" sz="2000" i="1">
                        <a:latin typeface="Cambria Math" panose="02040503050406030204" pitchFamily="18" charset="0"/>
                      </a:rPr>
                      <m:t>𝑡</m:t>
                    </m:r>
                  </m:oMath>
                </a14:m>
                <a:r>
                  <a:rPr lang="en-US" altLang="zh-CN" sz="2000"/>
                  <a:t>, … , T</a:t>
                </a:r>
              </a:p>
              <a:p>
                <a:pPr marL="342900" indent="-342900">
                  <a:buFont typeface="Arial" panose="020B0604020202020204" pitchFamily="34" charset="0"/>
                  <a:buChar char="•"/>
                </a:pPr>
                <a:r>
                  <a:rPr lang="zh-CN" altLang="en-US" sz="2000"/>
                  <a:t>股票价格：定义</a:t>
                </a:r>
                <a14:m>
                  <m:oMath xmlns:m="http://schemas.openxmlformats.org/officeDocument/2006/math">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m:rPr>
                                <m:sty m:val="p"/>
                              </m:rPr>
                              <a:rPr lang="en-US" altLang="zh-CN" sz="2000" i="1">
                                <a:latin typeface="Cambria Math" panose="02040503050406030204" pitchFamily="18" charset="0"/>
                              </a:rPr>
                              <m:t>max</m:t>
                            </m:r>
                          </m:sub>
                        </m:sSub>
                      </m:num>
                      <m:den>
                        <m:r>
                          <a:rPr lang="en-US" altLang="zh-CN" sz="2000" b="0" i="1" smtClean="0">
                            <a:latin typeface="Cambria Math" panose="02040503050406030204" pitchFamily="18" charset="0"/>
                          </a:rPr>
                          <m:t>𝑀</m:t>
                        </m:r>
                      </m:den>
                    </m:f>
                    <m:r>
                      <a:rPr lang="en-US" altLang="zh-CN" sz="2000" b="0" i="1" smtClean="0">
                        <a:latin typeface="Cambria Math" panose="02040503050406030204" pitchFamily="18" charset="0"/>
                      </a:rPr>
                      <m:t> </m:t>
                    </m:r>
                  </m:oMath>
                </a14:m>
                <a:r>
                  <a:rPr lang="zh-CN" altLang="en-US" sz="2000"/>
                  <a:t>，考虑</a:t>
                </a:r>
                <a:r>
                  <a:rPr lang="en-US" altLang="zh-CN" sz="2000"/>
                  <a:t>M+1</a:t>
                </a:r>
                <a:r>
                  <a:rPr lang="zh-CN" altLang="en-US" sz="2000"/>
                  <a:t>个具有同样间隔的股票价格：</a:t>
                </a:r>
                <a:endParaRPr lang="en-US" altLang="zh-CN" sz="2000"/>
              </a:p>
              <a:p>
                <a:pPr algn="ctr"/>
                <a:r>
                  <a:rPr lang="en-US" altLang="zh-CN" sz="2000"/>
                  <a:t>0, </a:t>
                </a:r>
                <a14:m>
                  <m:oMath xmlns:m="http://schemas.openxmlformats.org/officeDocument/2006/math">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0" smtClean="0">
                        <a:latin typeface="Cambria Math" panose="02040503050406030204" pitchFamily="18" charset="0"/>
                      </a:rPr>
                      <m:t>,</m:t>
                    </m:r>
                  </m:oMath>
                </a14:m>
                <a:r>
                  <a:rPr lang="en-US" altLang="zh-CN" sz="2000"/>
                  <a:t> 2</a:t>
                </a:r>
                <a14:m>
                  <m:oMath xmlns:m="http://schemas.openxmlformats.org/officeDocument/2006/math">
                    <m:r>
                      <a:rPr lang="zh-CN" altLang="en-US" sz="2000" i="1">
                        <a:latin typeface="Cambria Math" panose="02040503050406030204" pitchFamily="18" charset="0"/>
                      </a:rPr>
                      <m:t>∆</m:t>
                    </m:r>
                    <m:r>
                      <a:rPr lang="en-US" altLang="zh-CN" sz="2000" b="0" i="1" smtClean="0">
                        <a:latin typeface="Cambria Math" panose="02040503050406030204" pitchFamily="18" charset="0"/>
                      </a:rPr>
                      <m:t>𝑆</m:t>
                    </m:r>
                  </m:oMath>
                </a14:m>
                <a:r>
                  <a:rPr lang="en-US" altLang="zh-CN" sz="2000"/>
                  <a:t>, … ,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m:rPr>
                            <m:sty m:val="p"/>
                          </m:rPr>
                          <a:rPr lang="en-US" altLang="zh-CN" sz="2000" i="1">
                            <a:latin typeface="Cambria Math" panose="02040503050406030204" pitchFamily="18" charset="0"/>
                          </a:rPr>
                          <m:t>max</m:t>
                        </m:r>
                      </m:sub>
                    </m:sSub>
                  </m:oMath>
                </a14:m>
                <a:endParaRPr lang="en-US" altLang="zh-CN" sz="2000"/>
              </a:p>
              <a:p>
                <a:pPr marL="342900" indent="-342900">
                  <a:buFont typeface="Arial" panose="020B0604020202020204" pitchFamily="34" charset="0"/>
                  <a:buChar char="•"/>
                </a:pPr>
                <a:r>
                  <a:rPr lang="zh-CN" altLang="en-US" sz="2000"/>
                  <a:t>“股票价格</a:t>
                </a:r>
                <a:r>
                  <a:rPr lang="en-US" altLang="zh-CN" sz="2000"/>
                  <a:t>*</a:t>
                </a:r>
                <a:r>
                  <a:rPr lang="zh-CN" altLang="en-US" sz="2000"/>
                  <a:t>时间”构成 </a:t>
                </a:r>
                <a:r>
                  <a:rPr lang="en-US" altLang="zh-CN" sz="2000"/>
                  <a:t>(M+1)*(N+1)</a:t>
                </a:r>
                <a:r>
                  <a:rPr lang="zh-CN" altLang="en-US" sz="2000"/>
                  <a:t>个点的网格，网格上的</a:t>
                </a:r>
                <a:r>
                  <a:rPr lang="en-US" altLang="zh-CN" sz="2000"/>
                  <a:t>(i,j)</a:t>
                </a:r>
                <a:r>
                  <a:rPr lang="zh-CN" altLang="en-US" sz="2000"/>
                  <a:t>对应的时间为</a:t>
                </a:r>
                <a:r>
                  <a:rPr lang="en-US" altLang="zh-CN" sz="2000"/>
                  <a:t>i∆</a:t>
                </a:r>
                <a:r>
                  <a:rPr lang="zh-CN" altLang="en-US" sz="2000"/>
                  <a:t>𝑡，股票价格为</a:t>
                </a:r>
                <a:r>
                  <a:rPr lang="en-US" altLang="zh-CN" sz="2000"/>
                  <a:t>j∆</a:t>
                </a:r>
                <a:r>
                  <a:rPr lang="zh-CN" altLang="en-US" sz="2000"/>
                  <a:t>𝑆</a:t>
                </a:r>
                <a:endParaRPr lang="en-US" altLang="zh-CN" sz="2000"/>
              </a:p>
              <a:p>
                <a:pPr marL="342900" indent="-342900">
                  <a:buFont typeface="Arial" panose="020B0604020202020204" pitchFamily="34" charset="0"/>
                  <a:buChar char="•"/>
                </a:pPr>
                <a14:m>
                  <m:oMath xmlns:m="http://schemas.openxmlformats.org/officeDocument/2006/math">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i</m:t>
                    </m:r>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j</m:t>
                    </m:r>
                    <m:r>
                      <a:rPr lang="en-US" altLang="zh-CN" sz="2000" b="0" i="0" smtClean="0">
                        <a:latin typeface="Cambria Math" panose="02040503050406030204" pitchFamily="18" charset="0"/>
                      </a:rPr>
                      <m:t>)</m:t>
                    </m:r>
                    <m:r>
                      <a:rPr lang="zh-CN" altLang="en-US" sz="2000" i="1">
                        <a:latin typeface="Cambria Math" panose="02040503050406030204" pitchFamily="18" charset="0"/>
                      </a:rPr>
                      <m:t>点</m:t>
                    </m:r>
                  </m:oMath>
                </a14:m>
                <a:r>
                  <a:rPr lang="zh-CN" altLang="en-US" sz="2000"/>
                  <a:t>的期权价格：</a:t>
                </a:r>
                <a:r>
                  <a:rPr lang="en-US" altLang="zh-CN" sz="200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sub>
                    </m:sSub>
                  </m:oMath>
                </a14:m>
                <a:endParaRPr lang="en-US" altLang="zh-CN" sz="2000"/>
              </a:p>
            </p:txBody>
          </p:sp>
        </mc:Choice>
        <mc:Fallback xmlns="">
          <p:sp>
            <p:nvSpPr>
              <p:cNvPr id="13" name="文本框 12"/>
              <p:cNvSpPr txBox="1">
                <a:spLocks noRot="1" noChangeAspect="1" noMove="1" noResize="1" noEditPoints="1" noAdjustHandles="1" noChangeArrowheads="1" noChangeShapeType="1" noTextEdit="1"/>
              </p:cNvSpPr>
              <p:nvPr/>
            </p:nvSpPr>
            <p:spPr>
              <a:xfrm>
                <a:off x="436880" y="4207141"/>
                <a:ext cx="11531600" cy="2220736"/>
              </a:xfrm>
              <a:prstGeom prst="rect">
                <a:avLst/>
              </a:prstGeom>
              <a:blipFill rotWithShape="1">
                <a:blip r:embed="rId6"/>
                <a:stretch>
                  <a:fillRect l="-83" t="-441" r="-83" b="-12163"/>
                </a:stretch>
              </a:blipFill>
              <a:ln w="19050">
                <a:solidFill>
                  <a:srgbClr val="972022"/>
                </a:solidFill>
                <a:prstDash val="sysDash"/>
              </a:ln>
            </p:spPr>
            <p:txBody>
              <a:bodyPr/>
              <a:lstStyle/>
              <a:p>
                <a:r>
                  <a:rPr lang="zh-CN" altLang="en-US">
                    <a:noFill/>
                  </a:rPr>
                  <a:t> </a:t>
                </a:r>
              </a:p>
            </p:txBody>
          </p:sp>
        </mc:Fallback>
      </mc:AlternateContent>
      <p:sp>
        <p:nvSpPr>
          <p:cNvPr id="15" name="文本框 14"/>
          <p:cNvSpPr txBox="1"/>
          <p:nvPr/>
        </p:nvSpPr>
        <p:spPr>
          <a:xfrm>
            <a:off x="416560" y="3801548"/>
            <a:ext cx="2505222" cy="400110"/>
          </a:xfrm>
          <a:prstGeom prst="rect">
            <a:avLst/>
          </a:prstGeom>
          <a:solidFill>
            <a:srgbClr val="9C0308"/>
          </a:solidFill>
        </p:spPr>
        <p:txBody>
          <a:bodyPr wrap="square" rtlCol="0">
            <a:spAutoFit/>
          </a:bodyPr>
          <a:lstStyle/>
          <a:p>
            <a:pPr algn="ctr"/>
            <a:r>
              <a:rPr lang="zh-CN" altLang="en-US" sz="2000">
                <a:solidFill>
                  <a:schemeClr val="bg1"/>
                </a:solidFill>
              </a:rPr>
              <a:t>构建有限差分网络</a:t>
            </a:r>
            <a:endParaRPr lang="zh-CN" altLang="en-US" sz="2000"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75919" y="1218431"/>
                <a:ext cx="5204266" cy="5189498"/>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时刻为</a:t>
                </a:r>
                <a:r>
                  <a:rPr lang="en-US" altLang="zh-CN" sz="2000"/>
                  <a:t>T</a:t>
                </a:r>
                <a:r>
                  <a:rPr lang="zh-CN" altLang="en-US" sz="2000"/>
                  <a:t>时：</a:t>
                </a:r>
                <a:endParaRPr lang="en-US" altLang="zh-CN" sz="2000"/>
              </a:p>
              <a:p>
                <a:endParaRPr lang="en-US" altLang="zh-CN" sz="2000"/>
              </a:p>
              <a:p>
                <a:pPr marL="342900" indent="-342900">
                  <a:buFont typeface="Arial" panose="020B0604020202020204" pitchFamily="34" charset="0"/>
                  <a:buChar char="•"/>
                </a:pPr>
                <a:r>
                  <a:rPr lang="zh-CN" altLang="en-US" sz="2000"/>
                  <a:t>股票价格为</a:t>
                </a:r>
                <a:r>
                  <a:rPr lang="en-US" altLang="zh-CN" sz="2000"/>
                  <a:t>0</a:t>
                </a:r>
                <a:r>
                  <a:rPr lang="zh-CN" altLang="en-US" sz="2000"/>
                  <a:t>时：</a:t>
                </a:r>
                <a:endParaRPr lang="en-US" altLang="zh-CN" sz="2000"/>
              </a:p>
              <a:p>
                <a:endParaRPr lang="en-US" altLang="zh-CN" sz="2000"/>
              </a:p>
              <a:p>
                <a:pPr marL="342900" indent="-342900">
                  <a:buFont typeface="Arial" panose="020B0604020202020204" pitchFamily="34" charset="0"/>
                  <a:buChar char="•"/>
                </a:pPr>
                <a:r>
                  <a:rPr lang="zh-CN" altLang="en-US" sz="2000"/>
                  <a:t>股票价格为</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𝑆</m:t>
                        </m:r>
                      </m:e>
                      <m:sub>
                        <m:r>
                          <m:rPr>
                            <m:sty m:val="p"/>
                          </m:rPr>
                          <a:rPr lang="en-US" altLang="zh-CN" sz="2000" i="1">
                            <a:latin typeface="Cambria Math" panose="02040503050406030204" pitchFamily="18" charset="0"/>
                          </a:rPr>
                          <m:t>max</m:t>
                        </m:r>
                      </m:sub>
                    </m:sSub>
                    <m:r>
                      <a:rPr lang="en-US" altLang="zh-CN" sz="2000" i="1">
                        <a:latin typeface="Cambria Math" panose="02040503050406030204" pitchFamily="18" charset="0"/>
                      </a:rPr>
                      <m:t> </m:t>
                    </m:r>
                  </m:oMath>
                </a14:m>
                <a:r>
                  <a:rPr lang="zh-CN" altLang="en-US" sz="2000"/>
                  <a:t>时：</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r>
                  <a:rPr lang="zh-CN" altLang="en-US" sz="2000"/>
                  <a:t>将</a:t>
                </a:r>
                <a14:m>
                  <m:oMath xmlns:m="http://schemas.openxmlformats.org/officeDocument/2006/math">
                    <m:f>
                      <m:fPr>
                        <m:ctrlPr>
                          <a:rPr lang="en-US" altLang="zh-CN" sz="2000" i="1" smtClean="0">
                            <a:latin typeface="Cambria Math" panose="02040503050406030204" pitchFamily="18" charset="0"/>
                          </a:rPr>
                        </m:ctrlPr>
                      </m:fPr>
                      <m:num>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𝑓</m:t>
                        </m:r>
                      </m:num>
                      <m:den>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𝑆</m:t>
                        </m:r>
                      </m:den>
                    </m:f>
                    <m:r>
                      <a:rPr lang="en-US" altLang="zh-CN" sz="2000" b="0" i="1" smtClean="0">
                        <a:latin typeface="Cambria Math" panose="02040503050406030204" pitchFamily="18" charset="0"/>
                      </a:rPr>
                      <m:t>,</m:t>
                    </m:r>
                    <m:f>
                      <m:fPr>
                        <m:ctrlPr>
                          <a:rPr lang="en-US" altLang="zh-CN" sz="2000" i="1" smtClean="0">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𝑓</m:t>
                        </m:r>
                      </m:num>
                      <m:den>
                        <m:r>
                          <a:rPr lang="zh-CN" altLang="en-US"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den>
                    </m:f>
                  </m:oMath>
                </a14:m>
                <a:r>
                  <a:rPr lang="en-US" altLang="zh-CN" sz="2000"/>
                  <a:t>, </a:t>
                </a:r>
                <a14:m>
                  <m:oMath xmlns:m="http://schemas.openxmlformats.org/officeDocument/2006/math">
                    <m:f>
                      <m:fPr>
                        <m:ctrlPr>
                          <a:rPr lang="en-US" altLang="zh-CN" sz="2000" i="1" smtClean="0">
                            <a:solidFill>
                              <a:schemeClr val="tx1"/>
                            </a:solidFill>
                            <a:latin typeface="Cambria Math" panose="02040503050406030204" pitchFamily="18" charset="0"/>
                          </a:rPr>
                        </m:ctrlPr>
                      </m:fPr>
                      <m:num>
                        <m:sSup>
                          <m:sSupPr>
                            <m:ctrlPr>
                              <a:rPr lang="en-US" altLang="zh-CN"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m:t>
                            </m:r>
                          </m:e>
                          <m:sup>
                            <m:r>
                              <a:rPr lang="en-US" altLang="zh-CN" sz="2000" i="1">
                                <a:solidFill>
                                  <a:schemeClr val="tx1"/>
                                </a:solidFill>
                                <a:latin typeface="Cambria Math" panose="02040503050406030204" pitchFamily="18" charset="0"/>
                              </a:rPr>
                              <m:t>2</m:t>
                            </m:r>
                          </m:sup>
                        </m:sSup>
                        <m:r>
                          <a:rPr lang="en-US" altLang="zh-CN" sz="2000" i="1">
                            <a:solidFill>
                              <a:schemeClr val="tx1"/>
                            </a:solidFill>
                            <a:latin typeface="Cambria Math" panose="02040503050406030204" pitchFamily="18" charset="0"/>
                          </a:rPr>
                          <m:t>𝑓</m:t>
                        </m:r>
                      </m:num>
                      <m:den>
                        <m:r>
                          <a:rPr lang="zh-CN" altLang="en-US" sz="2000" i="1">
                            <a:solidFill>
                              <a:schemeClr val="tx1"/>
                            </a:solidFill>
                            <a:latin typeface="Cambria Math" panose="02040503050406030204" pitchFamily="18" charset="0"/>
                          </a:rPr>
                          <m:t>𝜕</m:t>
                        </m:r>
                        <m:sSup>
                          <m:sSupPr>
                            <m:ctrlPr>
                              <a:rPr lang="en-US" altLang="zh-CN" sz="2000" i="1">
                                <a:solidFill>
                                  <a:schemeClr val="tx1"/>
                                </a:solidFill>
                                <a:latin typeface="Cambria Math" panose="02040503050406030204" pitchFamily="18" charset="0"/>
                              </a:rPr>
                            </m:ctrlPr>
                          </m:sSupPr>
                          <m:e>
                            <m:r>
                              <a:rPr lang="en-US" altLang="zh-CN" sz="2000" i="1">
                                <a:solidFill>
                                  <a:schemeClr val="tx1"/>
                                </a:solidFill>
                                <a:latin typeface="Cambria Math" panose="02040503050406030204" pitchFamily="18" charset="0"/>
                              </a:rPr>
                              <m:t>𝑆</m:t>
                            </m:r>
                          </m:e>
                          <m:sup>
                            <m:r>
                              <a:rPr lang="en-US" altLang="zh-CN" sz="2000" i="1">
                                <a:solidFill>
                                  <a:schemeClr val="tx1"/>
                                </a:solidFill>
                                <a:latin typeface="Cambria Math" panose="02040503050406030204" pitchFamily="18" charset="0"/>
                              </a:rPr>
                              <m:t>2</m:t>
                            </m:r>
                          </m:sup>
                        </m:sSup>
                      </m:den>
                    </m:f>
                    <m:r>
                      <a:rPr lang="en-US" altLang="zh-CN" sz="2000" i="1">
                        <a:solidFill>
                          <a:schemeClr val="tx1"/>
                        </a:solidFill>
                        <a:latin typeface="Cambria Math" panose="02040503050406030204" pitchFamily="18" charset="0"/>
                      </a:rPr>
                      <m:t> </m:t>
                    </m:r>
                    <m:r>
                      <a:rPr lang="zh-CN" altLang="en-US" sz="2000" i="1">
                        <a:latin typeface="Cambria Math" panose="02040503050406030204" pitchFamily="18" charset="0"/>
                      </a:rPr>
                      <m:t>进行</m:t>
                    </m:r>
                  </m:oMath>
                </a14:m>
                <a:r>
                  <a:rPr lang="zh-CN" altLang="en-US" sz="2000"/>
                  <a:t>差分近似：</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p:txBody>
          </p:sp>
        </mc:Choice>
        <mc:Fallback xmlns="">
          <p:sp>
            <p:nvSpPr>
              <p:cNvPr id="6" name="文本框 5"/>
              <p:cNvSpPr txBox="1">
                <a:spLocks noRot="1" noChangeAspect="1" noMove="1" noResize="1" noEditPoints="1" noAdjustHandles="1" noChangeArrowheads="1" noChangeShapeType="1" noTextEdit="1"/>
              </p:cNvSpPr>
              <p:nvPr/>
            </p:nvSpPr>
            <p:spPr>
              <a:xfrm>
                <a:off x="375919" y="1218431"/>
                <a:ext cx="5204266" cy="5189498"/>
              </a:xfrm>
              <a:prstGeom prst="rect">
                <a:avLst/>
              </a:prstGeom>
              <a:blipFill rotWithShape="1">
                <a:blip r:embed="rId9"/>
                <a:stretch>
                  <a:fillRect l="-195" t="-193" r="-175" b="-181"/>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r>
              <a:rPr lang="zh-CN" altLang="en-US"/>
              <a:t>隐式有限差分法</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59</a:t>
            </a:fld>
            <a:endParaRPr lang="zh-CN" altLang="en-US" dirty="0"/>
          </a:p>
        </p:txBody>
      </p:sp>
      <p:sp>
        <p:nvSpPr>
          <p:cNvPr id="20" name="文本框 19"/>
          <p:cNvSpPr txBox="1"/>
          <p:nvPr/>
        </p:nvSpPr>
        <p:spPr>
          <a:xfrm>
            <a:off x="375919" y="818321"/>
            <a:ext cx="2686258" cy="400110"/>
          </a:xfrm>
          <a:prstGeom prst="rect">
            <a:avLst/>
          </a:prstGeom>
          <a:solidFill>
            <a:srgbClr val="9C0308"/>
          </a:solidFill>
        </p:spPr>
        <p:txBody>
          <a:bodyPr wrap="square" rtlCol="0">
            <a:spAutoFit/>
          </a:bodyPr>
          <a:lstStyle/>
          <a:p>
            <a:pPr algn="ctr"/>
            <a:r>
              <a:rPr lang="zh-CN" altLang="en-US" sz="2000">
                <a:solidFill>
                  <a:schemeClr val="bg1"/>
                </a:solidFill>
              </a:rPr>
              <a:t>边值条件与差分近似</a:t>
            </a:r>
            <a:endParaRPr lang="zh-CN" altLang="en-US" sz="2000" dirty="0">
              <a:solidFill>
                <a:schemeClr val="bg1"/>
              </a:solidFill>
            </a:endParaRPr>
          </a:p>
        </p:txBody>
      </p:sp>
      <p:pic>
        <p:nvPicPr>
          <p:cNvPr id="7" name="图片 6" descr="\documentclass{article}&#10;\usepackage{amsmath}&#10;\pagestyle{empty}&#10;\begin{document}&#10;&#10;$$&#10; f_{N,j}=max(K-j\Delta S,0), j=0,1,\cdots,M&#10; $$&#10;&#10;&#10;\end{document}" title="IguanaTex Bitmap Display"/>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87129" y="1587317"/>
            <a:ext cx="4550095" cy="265143"/>
          </a:xfrm>
          <a:prstGeom prst="rect">
            <a:avLst/>
          </a:prstGeom>
        </p:spPr>
      </p:pic>
      <p:pic>
        <p:nvPicPr>
          <p:cNvPr id="12" name="图片 11" descr="\documentclass{article}&#10;\usepackage{amsmath}&#10;\pagestyle{empty}&#10;\begin{document}&#10;&#10;$$&#10; f_{t,0}=K,t=0,1,\cdots,N&#10; $$&#10;&#10;&#10;\end{document}" title="IguanaTex Bitmap Display"/>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05415" y="2226104"/>
            <a:ext cx="2652952" cy="251429"/>
          </a:xfrm>
          <a:prstGeom prst="rect">
            <a:avLst/>
          </a:prstGeom>
        </p:spPr>
      </p:pic>
      <p:pic>
        <p:nvPicPr>
          <p:cNvPr id="16" name="图片 15" descr="\documentclass{article}&#10;\usepackage{amsmath}&#10;\pagestyle{empty}&#10;\begin{document}&#10;&#10;$$&#10; f_{t,M}=0,t=0,1,\cdots,N&#10; $$&#10;&#10;&#10;\end{document}" title="IguanaTex Bitmap Display"/>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87129" y="2878763"/>
            <a:ext cx="2671238" cy="251429"/>
          </a:xfrm>
          <a:prstGeom prst="rect">
            <a:avLst/>
          </a:prstGeom>
        </p:spPr>
      </p:pic>
      <p:pic>
        <p:nvPicPr>
          <p:cNvPr id="4" name="图片 3" descr="\documentclass{article}&#10;\usepackage{amsmath}&#10;\pagestyle{empty}&#10;\begin{document}&#10;&#10;$$&#10; \frac{\partial f}{\partial S}=\frac{f_{t,j+1}-f_{t,j}}{\Delta S}&#10; $$&#10;&#10;&#10;\end{document}" title="IguanaTex Bitmap Display"/>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87129" y="3987588"/>
            <a:ext cx="2016000" cy="531809"/>
          </a:xfrm>
          <a:prstGeom prst="rect">
            <a:avLst/>
          </a:prstGeom>
        </p:spPr>
      </p:pic>
      <p:pic>
        <p:nvPicPr>
          <p:cNvPr id="5" name="图片 4" descr="\documentclass{article}&#10;\usepackage{amsmath}&#10;\pagestyle{empty}&#10;\begin{document}&#10;&#10;$$&#10; \frac{\partial f}{\partial t}=\frac{f_{t+1,j}-f_{t,j}}{\Delta t}&#10; $$&#10;&#10;&#10;\end{document}" title="IguanaTex Bitmap Display"/>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174" y="5409071"/>
            <a:ext cx="1996190" cy="531809"/>
          </a:xfrm>
          <a:prstGeom prst="rect">
            <a:avLst/>
          </a:prstGeom>
        </p:spPr>
      </p:pic>
      <p:pic>
        <p:nvPicPr>
          <p:cNvPr id="8" name="图片 7" descr="\documentclass{article}&#10;\usepackage{amsmath}&#10;\pagestyle{empty}&#10;\begin{document}&#10;&#10; $$&#10; \frac{\partial^2 f}{S^2}=\frac{f_{t,j+1}+f_{t,j-1}-2f_{t,j}}{\Delta S^2}&#10; $$&#10;&#10;&#10;\end{document}" title="IguanaTex Bitmap Display"/>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63174" y="4681778"/>
            <a:ext cx="3172571" cy="560762"/>
          </a:xfrm>
          <a:prstGeom prst="rect">
            <a:avLst/>
          </a:prstGeom>
        </p:spPr>
      </p:pic>
      <p:graphicFrame>
        <p:nvGraphicFramePr>
          <p:cNvPr id="27" name="图表 26"/>
          <p:cNvGraphicFramePr/>
          <p:nvPr>
            <p:extLst>
              <p:ext uri="{D42A27DB-BD31-4B8C-83A1-F6EECF244321}">
                <p14:modId xmlns:p14="http://schemas.microsoft.com/office/powerpoint/2010/main" val="3141272621"/>
              </p:ext>
            </p:extLst>
          </p:nvPr>
        </p:nvGraphicFramePr>
        <p:xfrm>
          <a:off x="5991395" y="1945036"/>
          <a:ext cx="5824686" cy="3895783"/>
        </p:xfrm>
        <a:graphic>
          <a:graphicData uri="http://schemas.openxmlformats.org/drawingml/2006/chart">
            <c:chart xmlns:c="http://schemas.openxmlformats.org/drawingml/2006/chart" xmlns:r="http://schemas.openxmlformats.org/officeDocument/2006/relationships" r:id="rId16"/>
          </a:graphicData>
        </a:graphic>
      </p:graphicFrame>
      <mc:AlternateContent xmlns:mc="http://schemas.openxmlformats.org/markup-compatibility/2006" xmlns:a14="http://schemas.microsoft.com/office/drawing/2010/main">
        <mc:Choice Requires="a14">
          <p:sp>
            <p:nvSpPr>
              <p:cNvPr id="29" name="文本框 28"/>
              <p:cNvSpPr txBox="1"/>
              <p:nvPr/>
            </p:nvSpPr>
            <p:spPr>
              <a:xfrm>
                <a:off x="5794744" y="2920700"/>
                <a:ext cx="60251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𝑆</m:t>
                          </m:r>
                        </m:e>
                        <m:sub>
                          <m:r>
                            <m:rPr>
                              <m:sty m:val="p"/>
                            </m:rPr>
                            <a:rPr lang="en-US" altLang="zh-CN" sz="1200" i="1">
                              <a:latin typeface="Cambria Math" panose="02040503050406030204" pitchFamily="18" charset="0"/>
                            </a:rPr>
                            <m:t>max</m:t>
                          </m:r>
                        </m:sub>
                      </m:sSub>
                    </m:oMath>
                  </m:oMathPara>
                </a14:m>
                <a:endParaRPr lang="zh-CN" altLang="en-US" sz="1200"/>
              </a:p>
            </p:txBody>
          </p:sp>
        </mc:Choice>
        <mc:Fallback xmlns="">
          <p:sp>
            <p:nvSpPr>
              <p:cNvPr id="29" name="文本框 28"/>
              <p:cNvSpPr txBox="1">
                <a:spLocks noRot="1" noChangeAspect="1" noMove="1" noResize="1" noEditPoints="1" noAdjustHandles="1" noChangeArrowheads="1" noChangeShapeType="1" noTextEdit="1"/>
              </p:cNvSpPr>
              <p:nvPr/>
            </p:nvSpPr>
            <p:spPr>
              <a:xfrm>
                <a:off x="5794744" y="2920700"/>
                <a:ext cx="602512" cy="276999"/>
              </a:xfrm>
              <a:prstGeom prst="rect">
                <a:avLst/>
              </a:prstGeom>
              <a:blipFill rotWithShape="1">
                <a:blip r:embed="rId17"/>
                <a:stretch>
                  <a:fillRect l="-61" t="-121" r="44" b="171"/>
                </a:stretch>
              </a:blipFill>
            </p:spPr>
            <p:txBody>
              <a:bodyPr/>
              <a:lstStyle/>
              <a:p>
                <a:r>
                  <a:rPr lang="zh-CN" altLang="en-US">
                    <a:noFill/>
                  </a:rPr>
                  <a:t> </a:t>
                </a:r>
              </a:p>
            </p:txBody>
          </p:sp>
        </mc:Fallback>
      </mc:AlternateContent>
      <p:sp>
        <p:nvSpPr>
          <p:cNvPr id="31" name="文本框 30"/>
          <p:cNvSpPr txBox="1"/>
          <p:nvPr/>
        </p:nvSpPr>
        <p:spPr>
          <a:xfrm>
            <a:off x="10639646" y="5490309"/>
            <a:ext cx="233916" cy="369332"/>
          </a:xfrm>
          <a:prstGeom prst="rect">
            <a:avLst/>
          </a:prstGeom>
          <a:noFill/>
        </p:spPr>
        <p:txBody>
          <a:bodyPr wrap="square">
            <a:spAutoFit/>
          </a:bodyPr>
          <a:lstStyle/>
          <a:p>
            <a:r>
              <a:rPr lang="en-US" altLang="zh-CN" sz="1800"/>
              <a:t>T</a:t>
            </a:r>
            <a:endParaRPr lang="zh-CN" altLang="en-US"/>
          </a:p>
        </p:txBody>
      </p:sp>
      <p:cxnSp>
        <p:nvCxnSpPr>
          <p:cNvPr id="49" name="直接连接符 48"/>
          <p:cNvCxnSpPr>
            <a:cxnSpLocks/>
          </p:cNvCxnSpPr>
          <p:nvPr/>
        </p:nvCxnSpPr>
        <p:spPr>
          <a:xfrm>
            <a:off x="6464060" y="5373047"/>
            <a:ext cx="435230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1" name="直接连接符 50"/>
          <p:cNvCxnSpPr>
            <a:cxnSpLocks/>
          </p:cNvCxnSpPr>
          <p:nvPr/>
        </p:nvCxnSpPr>
        <p:spPr>
          <a:xfrm>
            <a:off x="10806599" y="3077199"/>
            <a:ext cx="0" cy="22958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991395" y="5414097"/>
            <a:ext cx="568569" cy="276999"/>
          </a:xfrm>
          <a:prstGeom prst="rect">
            <a:avLst/>
          </a:prstGeom>
          <a:noFill/>
        </p:spPr>
        <p:txBody>
          <a:bodyPr wrap="square">
            <a:spAutoFit/>
          </a:bodyPr>
          <a:lstStyle/>
          <a:p>
            <a:r>
              <a:rPr lang="en-US" altLang="zh-CN" sz="1200"/>
              <a:t>(0,0)</a:t>
            </a:r>
            <a:endParaRPr lang="zh-CN" altLang="en-US"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期权</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6</a:t>
            </a:fld>
            <a:endParaRPr lang="zh-CN" altLang="en-US" dirty="0"/>
          </a:p>
        </p:txBody>
      </p:sp>
      <p:sp>
        <p:nvSpPr>
          <p:cNvPr id="4" name="文本框 3"/>
          <p:cNvSpPr txBox="1"/>
          <p:nvPr/>
        </p:nvSpPr>
        <p:spPr>
          <a:xfrm>
            <a:off x="375919" y="1327956"/>
            <a:ext cx="11531600" cy="1805623"/>
          </a:xfrm>
          <a:prstGeom prst="rect">
            <a:avLst/>
          </a:prstGeom>
          <a:noFill/>
          <a:ln w="19050">
            <a:solidFill>
              <a:srgbClr val="972022"/>
            </a:solidFill>
            <a:prstDash val="sysDash"/>
          </a:ln>
        </p:spPr>
        <p:txBody>
          <a:bodyPr wrap="square" rtlCol="0">
            <a:spAutoFit/>
          </a:bodyPr>
          <a:lstStyle/>
          <a:p>
            <a:pPr>
              <a:spcAft>
                <a:spcPts val="50"/>
              </a:spcAft>
              <a:defRPr/>
            </a:pPr>
            <a:r>
              <a:rPr lang="zh-CN" altLang="en-US" dirty="0">
                <a:solidFill>
                  <a:prstClr val="black"/>
                </a:solidFill>
                <a:cs typeface="+mn-ea"/>
                <a:sym typeface="+mn-lt"/>
              </a:rPr>
              <a:t>给予持有人在</a:t>
            </a:r>
            <a:r>
              <a:rPr kumimoji="0" lang="zh-CN" altLang="en-US" b="1" i="0" u="none" strike="noStrike" kern="1200" cap="none" spc="0" normalizeH="0" baseline="0" noProof="0" dirty="0">
                <a:ln>
                  <a:noFill/>
                </a:ln>
                <a:solidFill>
                  <a:prstClr val="black"/>
                </a:solidFill>
                <a:effectLst/>
                <a:uLnTx/>
                <a:uFillTx/>
                <a:cs typeface="+mn-ea"/>
                <a:sym typeface="+mn-lt"/>
              </a:rPr>
              <a:t>未来某一时间</a:t>
            </a:r>
            <a:r>
              <a:rPr kumimoji="0" lang="zh-CN" altLang="en-US" b="0" i="0" u="none" strike="noStrike" kern="1200" cap="none" spc="0" normalizeH="0" baseline="0" noProof="0" dirty="0">
                <a:ln>
                  <a:noFill/>
                </a:ln>
                <a:solidFill>
                  <a:prstClr val="black"/>
                </a:solidFill>
                <a:effectLst/>
                <a:uLnTx/>
                <a:uFillTx/>
                <a:cs typeface="+mn-ea"/>
                <a:sym typeface="+mn-lt"/>
              </a:rPr>
              <a:t>以</a:t>
            </a:r>
            <a:r>
              <a:rPr kumimoji="0" lang="zh-CN" altLang="en-US" b="1" i="0" u="none" strike="noStrike" kern="1200" cap="none" spc="0" normalizeH="0" baseline="0" noProof="0" dirty="0">
                <a:ln>
                  <a:noFill/>
                </a:ln>
                <a:solidFill>
                  <a:prstClr val="black"/>
                </a:solidFill>
                <a:effectLst/>
                <a:uLnTx/>
                <a:uFillTx/>
                <a:cs typeface="+mn-ea"/>
                <a:sym typeface="+mn-lt"/>
              </a:rPr>
              <a:t>约定的价格</a:t>
            </a:r>
            <a:r>
              <a:rPr lang="zh-CN" altLang="en-US" dirty="0">
                <a:solidFill>
                  <a:prstClr val="black"/>
                </a:solidFill>
                <a:cs typeface="+mn-ea"/>
              </a:rPr>
              <a:t>购进或售出一种资产</a:t>
            </a:r>
            <a:r>
              <a:rPr lang="zh-CN" altLang="en-US" dirty="0">
                <a:solidFill>
                  <a:prstClr val="black"/>
                </a:solidFill>
                <a:cs typeface="+mn-ea"/>
                <a:sym typeface="+mn-lt"/>
              </a:rPr>
              <a:t>的</a:t>
            </a:r>
            <a:r>
              <a:rPr lang="zh-CN" altLang="en-US" b="1" dirty="0">
                <a:solidFill>
                  <a:prstClr val="black"/>
                </a:solidFill>
                <a:cs typeface="+mn-ea"/>
                <a:sym typeface="+mn-lt"/>
              </a:rPr>
              <a:t>权利。</a:t>
            </a:r>
            <a:r>
              <a:rPr lang="zh-CN" altLang="en-US" dirty="0">
                <a:solidFill>
                  <a:prstClr val="black"/>
                </a:solidFill>
                <a:cs typeface="+mn-ea"/>
                <a:sym typeface="+mn-lt"/>
              </a:rPr>
              <a:t>（</a:t>
            </a:r>
            <a:r>
              <a:rPr lang="zh-CN" altLang="en-US" b="0" i="0" dirty="0">
                <a:solidFill>
                  <a:srgbClr val="333333"/>
                </a:solidFill>
                <a:effectLst/>
                <a:latin typeface="Helvetica Neue"/>
              </a:rPr>
              <a:t>股票、政府债券、货币、股票指数、商品期货</a:t>
            </a:r>
            <a:r>
              <a:rPr lang="zh-CN" altLang="en-US" dirty="0">
                <a:solidFill>
                  <a:prstClr val="black"/>
                </a:solidFill>
                <a:cs typeface="+mn-ea"/>
                <a:sym typeface="+mn-lt"/>
              </a:rPr>
              <a:t>）</a:t>
            </a:r>
            <a:endParaRPr lang="en-US" altLang="zh-CN" dirty="0">
              <a:solidFill>
                <a:prstClr val="black"/>
              </a:solidFill>
              <a:cs typeface="+mn-ea"/>
              <a:sym typeface="+mn-lt"/>
            </a:endParaRPr>
          </a:p>
          <a:p>
            <a:pPr>
              <a:spcAft>
                <a:spcPts val="50"/>
              </a:spcAft>
              <a:defRPr/>
            </a:pPr>
            <a:r>
              <a:rPr lang="zh-CN" altLang="en-US" dirty="0">
                <a:solidFill>
                  <a:prstClr val="black"/>
                </a:solidFill>
                <a:cs typeface="+mn-ea"/>
                <a:sym typeface="+mn-lt"/>
              </a:rPr>
              <a:t>持有人享有权利但没有行权的义务，即权责不相等，因此买方需向卖方支付期权费。</a:t>
            </a:r>
            <a:endParaRPr lang="en-US" altLang="zh-CN" dirty="0">
              <a:solidFill>
                <a:prstClr val="black"/>
              </a:solidFill>
              <a:cs typeface="+mn-ea"/>
              <a:sym typeface="+mn-lt"/>
            </a:endParaRPr>
          </a:p>
          <a:p>
            <a:pPr marL="285750" indent="-285750">
              <a:spcAft>
                <a:spcPts val="50"/>
              </a:spcAft>
              <a:buFont typeface="Arial" panose="020B0604020202020204" pitchFamily="34" charset="0"/>
              <a:buChar char="•"/>
              <a:defRPr/>
            </a:pPr>
            <a:r>
              <a:rPr lang="zh-CN" altLang="en-US" dirty="0">
                <a:solidFill>
                  <a:prstClr val="black"/>
                </a:solidFill>
                <a:cs typeface="+mn-ea"/>
                <a:sym typeface="+mn-lt"/>
              </a:rPr>
              <a:t>行权时间</a:t>
            </a:r>
            <a:endParaRPr lang="en-US" altLang="zh-CN" dirty="0">
              <a:solidFill>
                <a:prstClr val="black"/>
              </a:solidFill>
              <a:cs typeface="+mn-ea"/>
              <a:sym typeface="+mn-lt"/>
            </a:endParaRPr>
          </a:p>
          <a:p>
            <a:pPr marL="800100" lvl="1" indent="-342900">
              <a:spcAft>
                <a:spcPts val="50"/>
              </a:spcAft>
              <a:buFont typeface="Arial" panose="020B0604020202020204" pitchFamily="34" charset="0"/>
              <a:buChar char="•"/>
              <a:defRPr/>
            </a:pPr>
            <a:r>
              <a:rPr kumimoji="0" lang="zh-CN" altLang="en-US" i="0" u="none" strike="noStrike" kern="1200" cap="none" spc="0" normalizeH="0" baseline="0" noProof="0" dirty="0">
                <a:ln>
                  <a:noFill/>
                </a:ln>
                <a:solidFill>
                  <a:prstClr val="black"/>
                </a:solidFill>
                <a:effectLst/>
                <a:uLnTx/>
                <a:uFillTx/>
                <a:cs typeface="+mn-ea"/>
                <a:sym typeface="+mn-lt"/>
              </a:rPr>
              <a:t>欧式期权（</a:t>
            </a:r>
            <a:r>
              <a:rPr kumimoji="0" lang="en-US" altLang="zh-CN" i="0" u="none" strike="noStrike" kern="1200" cap="none" spc="0" normalizeH="0" baseline="0" noProof="0" dirty="0">
                <a:ln>
                  <a:noFill/>
                </a:ln>
                <a:solidFill>
                  <a:prstClr val="black"/>
                </a:solidFill>
                <a:effectLst/>
                <a:uLnTx/>
                <a:uFillTx/>
                <a:cs typeface="+mn-ea"/>
                <a:sym typeface="+mn-lt"/>
              </a:rPr>
              <a:t>European option</a:t>
            </a:r>
            <a:r>
              <a:rPr kumimoji="0" lang="zh-CN" altLang="en-US" i="0" u="none" strike="noStrike" kern="1200" cap="none" spc="0" normalizeH="0" baseline="0" noProof="0" dirty="0">
                <a:ln>
                  <a:noFill/>
                </a:ln>
                <a:solidFill>
                  <a:prstClr val="black"/>
                </a:solidFill>
                <a:effectLst/>
                <a:uLnTx/>
                <a:uFillTx/>
                <a:cs typeface="+mn-ea"/>
                <a:sym typeface="+mn-lt"/>
              </a:rPr>
              <a:t>）：只能在到期日执行的期权。</a:t>
            </a:r>
            <a:endParaRPr kumimoji="0" lang="en-US" altLang="zh-CN" i="0" u="none" strike="noStrike" kern="1200" cap="none" spc="0" normalizeH="0" baseline="0" noProof="0" dirty="0">
              <a:ln>
                <a:noFill/>
              </a:ln>
              <a:solidFill>
                <a:prstClr val="black"/>
              </a:solidFill>
              <a:effectLst/>
              <a:uLnTx/>
              <a:uFillTx/>
              <a:cs typeface="+mn-ea"/>
              <a:sym typeface="+mn-lt"/>
            </a:endParaRPr>
          </a:p>
          <a:p>
            <a:pPr marL="800100" lvl="1" indent="-342900">
              <a:spcAft>
                <a:spcPts val="50"/>
              </a:spcAft>
              <a:buFont typeface="Arial" panose="020B0604020202020204" pitchFamily="34" charset="0"/>
              <a:buChar char="•"/>
              <a:defRPr/>
            </a:pPr>
            <a:r>
              <a:rPr kumimoji="0" lang="zh-CN" altLang="en-US" i="0" u="none" strike="noStrike" kern="1200" cap="none" spc="0" normalizeH="0" baseline="0" noProof="0" dirty="0">
                <a:ln>
                  <a:noFill/>
                </a:ln>
                <a:solidFill>
                  <a:prstClr val="black"/>
                </a:solidFill>
                <a:effectLst/>
                <a:uLnTx/>
                <a:uFillTx/>
                <a:cs typeface="+mn-ea"/>
                <a:sym typeface="+mn-lt"/>
              </a:rPr>
              <a:t>美式期权（</a:t>
            </a:r>
            <a:r>
              <a:rPr kumimoji="0" lang="en-US" altLang="zh-CN" i="0" u="none" strike="noStrike" kern="1200" cap="none" spc="0" normalizeH="0" baseline="0" noProof="0" dirty="0">
                <a:ln>
                  <a:noFill/>
                </a:ln>
                <a:solidFill>
                  <a:prstClr val="black"/>
                </a:solidFill>
                <a:effectLst/>
                <a:uLnTx/>
                <a:uFillTx/>
                <a:cs typeface="+mn-ea"/>
                <a:sym typeface="+mn-lt"/>
              </a:rPr>
              <a:t>American option</a:t>
            </a:r>
            <a:r>
              <a:rPr kumimoji="0" lang="zh-CN" altLang="en-US" i="0" u="none" strike="noStrike" kern="1200" cap="none" spc="0" normalizeH="0" baseline="0" noProof="0" dirty="0">
                <a:ln>
                  <a:noFill/>
                </a:ln>
                <a:solidFill>
                  <a:prstClr val="black"/>
                </a:solidFill>
                <a:effectLst/>
                <a:uLnTx/>
                <a:uFillTx/>
                <a:cs typeface="+mn-ea"/>
                <a:sym typeface="+mn-lt"/>
              </a:rPr>
              <a:t>）：在到期日之前的任何时间均可执行的期权。</a:t>
            </a:r>
            <a:endParaRPr kumimoji="0" lang="en-US" altLang="zh-CN" i="0" u="none" strike="noStrike" kern="1200" cap="none" spc="0" normalizeH="0" baseline="0" noProof="0" dirty="0">
              <a:ln>
                <a:noFill/>
              </a:ln>
              <a:solidFill>
                <a:prstClr val="black"/>
              </a:solidFill>
              <a:effectLst/>
              <a:uLnTx/>
              <a:uFillTx/>
              <a:cs typeface="+mn-ea"/>
              <a:sym typeface="+mn-lt"/>
            </a:endParaRPr>
          </a:p>
        </p:txBody>
      </p:sp>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11" name="文本框 10"/>
          <p:cNvSpPr txBox="1"/>
          <p:nvPr/>
        </p:nvSpPr>
        <p:spPr>
          <a:xfrm>
            <a:off x="375918" y="3917287"/>
            <a:ext cx="11531600" cy="1528624"/>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spcAft>
                <a:spcPts val="50"/>
              </a:spcAft>
              <a:buClrTx/>
              <a:buSzTx/>
              <a:defRPr/>
            </a:pPr>
            <a:r>
              <a:rPr lang="zh-CN" altLang="en-US" dirty="0"/>
              <a:t>期权类型（按标的资产）：</a:t>
            </a: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dirty="0"/>
              <a:t>股票期权</a:t>
            </a: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dirty="0"/>
              <a:t>货币期权</a:t>
            </a: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dirty="0"/>
              <a:t>指数期权</a:t>
            </a: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dirty="0"/>
              <a:t>期货期权</a:t>
            </a:r>
            <a:endParaRPr lang="en-US" altLang="zh-CN" dirty="0"/>
          </a:p>
        </p:txBody>
      </p:sp>
      <p:sp>
        <p:nvSpPr>
          <p:cNvPr id="12" name="文本框 11"/>
          <p:cNvSpPr txBox="1"/>
          <p:nvPr/>
        </p:nvSpPr>
        <p:spPr>
          <a:xfrm>
            <a:off x="366393" y="3547955"/>
            <a:ext cx="1855995"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lang="zh-CN" altLang="en-US" dirty="0">
                <a:solidFill>
                  <a:prstClr val="white"/>
                </a:solidFill>
                <a:cs typeface="+mn-ea"/>
                <a:sym typeface="+mn-lt"/>
              </a:rPr>
              <a:t>期权类型与头寸</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75919" y="1218431"/>
                <a:ext cx="11531600" cy="4881721"/>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将</a:t>
                </a:r>
                <a14:m>
                  <m:oMath xmlns:m="http://schemas.openxmlformats.org/officeDocument/2006/math">
                    <m:f>
                      <m:fPr>
                        <m:ctrlPr>
                          <a:rPr lang="en-US" altLang="zh-CN" sz="2000" i="1" smtClean="0">
                            <a:latin typeface="Cambria Math" panose="02040503050406030204" pitchFamily="18" charset="0"/>
                          </a:rPr>
                        </m:ctrlPr>
                      </m:fPr>
                      <m:num>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𝑓</m:t>
                        </m:r>
                      </m:num>
                      <m:den>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𝑆</m:t>
                        </m:r>
                      </m:den>
                    </m:f>
                    <m:r>
                      <a:rPr lang="en-US" altLang="zh-CN" sz="2000" b="0" i="1" smtClean="0">
                        <a:latin typeface="Cambria Math" panose="02040503050406030204" pitchFamily="18" charset="0"/>
                      </a:rPr>
                      <m:t>,</m:t>
                    </m:r>
                    <m:f>
                      <m:fPr>
                        <m:ctrlPr>
                          <a:rPr lang="en-US" altLang="zh-CN" sz="2000" i="1" smtClean="0">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𝑓</m:t>
                        </m:r>
                      </m:num>
                      <m:den>
                        <m:r>
                          <a:rPr lang="zh-CN" altLang="en-US"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den>
                    </m:f>
                  </m:oMath>
                </a14:m>
                <a:r>
                  <a:rPr lang="en-US" altLang="zh-CN" sz="2000"/>
                  <a:t>, </a:t>
                </a:r>
                <a14:m>
                  <m:oMath xmlns:m="http://schemas.openxmlformats.org/officeDocument/2006/math">
                    <m:f>
                      <m:fPr>
                        <m:ctrlPr>
                          <a:rPr lang="en-US" altLang="zh-CN" sz="2000" i="1" smtClean="0">
                            <a:solidFill>
                              <a:schemeClr val="tx1"/>
                            </a:solidFill>
                            <a:latin typeface="Cambria Math" panose="02040503050406030204" pitchFamily="18" charset="0"/>
                          </a:rPr>
                        </m:ctrlPr>
                      </m:fPr>
                      <m:num>
                        <m:sSup>
                          <m:sSupPr>
                            <m:ctrlPr>
                              <a:rPr lang="en-US" altLang="zh-CN"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m:t>
                            </m:r>
                          </m:e>
                          <m:sup>
                            <m:r>
                              <a:rPr lang="en-US" altLang="zh-CN" sz="2000" i="1">
                                <a:solidFill>
                                  <a:schemeClr val="tx1"/>
                                </a:solidFill>
                                <a:latin typeface="Cambria Math" panose="02040503050406030204" pitchFamily="18" charset="0"/>
                              </a:rPr>
                              <m:t>2</m:t>
                            </m:r>
                          </m:sup>
                        </m:sSup>
                        <m:r>
                          <a:rPr lang="en-US" altLang="zh-CN" sz="2000" i="1">
                            <a:solidFill>
                              <a:schemeClr val="tx1"/>
                            </a:solidFill>
                            <a:latin typeface="Cambria Math" panose="02040503050406030204" pitchFamily="18" charset="0"/>
                          </a:rPr>
                          <m:t>𝑓</m:t>
                        </m:r>
                      </m:num>
                      <m:den>
                        <m:r>
                          <a:rPr lang="zh-CN" altLang="en-US" sz="2000" i="1">
                            <a:solidFill>
                              <a:schemeClr val="tx1"/>
                            </a:solidFill>
                            <a:latin typeface="Cambria Math" panose="02040503050406030204" pitchFamily="18" charset="0"/>
                          </a:rPr>
                          <m:t>𝜕</m:t>
                        </m:r>
                        <m:sSup>
                          <m:sSupPr>
                            <m:ctrlPr>
                              <a:rPr lang="en-US" altLang="zh-CN" sz="2000" i="1">
                                <a:solidFill>
                                  <a:schemeClr val="tx1"/>
                                </a:solidFill>
                                <a:latin typeface="Cambria Math" panose="02040503050406030204" pitchFamily="18" charset="0"/>
                              </a:rPr>
                            </m:ctrlPr>
                          </m:sSupPr>
                          <m:e>
                            <m:r>
                              <a:rPr lang="en-US" altLang="zh-CN" sz="2000" i="1">
                                <a:solidFill>
                                  <a:schemeClr val="tx1"/>
                                </a:solidFill>
                                <a:latin typeface="Cambria Math" panose="02040503050406030204" pitchFamily="18" charset="0"/>
                              </a:rPr>
                              <m:t>𝑆</m:t>
                            </m:r>
                          </m:e>
                          <m:sup>
                            <m:r>
                              <a:rPr lang="en-US" altLang="zh-CN" sz="2000" i="1">
                                <a:solidFill>
                                  <a:schemeClr val="tx1"/>
                                </a:solidFill>
                                <a:latin typeface="Cambria Math" panose="02040503050406030204" pitchFamily="18" charset="0"/>
                              </a:rPr>
                              <m:t>2</m:t>
                            </m:r>
                          </m:sup>
                        </m:sSup>
                      </m:den>
                    </m:f>
                    <m:r>
                      <a:rPr lang="en-US" altLang="zh-CN" sz="2000" i="1">
                        <a:solidFill>
                          <a:schemeClr val="tx1"/>
                        </a:solidFill>
                        <a:latin typeface="Cambria Math" panose="02040503050406030204" pitchFamily="18" charset="0"/>
                      </a:rPr>
                      <m:t> </m:t>
                    </m:r>
                  </m:oMath>
                </a14:m>
                <a:r>
                  <a:rPr lang="zh-CN" altLang="en-US" sz="2000"/>
                  <a:t>代入原微分方程，有：</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endParaRPr lang="en-US" altLang="zh-CN" sz="2000"/>
              </a:p>
              <a:p>
                <a:endParaRPr lang="en-US" altLang="zh-CN" sz="2000"/>
              </a:p>
              <a:p>
                <a:endParaRPr lang="en-US" altLang="zh-CN" sz="2000"/>
              </a:p>
              <a:p>
                <a:pPr marL="342900" indent="-342900">
                  <a:buFont typeface="Arial" panose="020B0604020202020204" pitchFamily="34" charset="0"/>
                  <a:buChar char="•"/>
                </a:pPr>
                <a:r>
                  <a:rPr lang="en-US" altLang="zh-CN" sz="2000"/>
                  <a:t>t</a:t>
                </a:r>
                <a:r>
                  <a:rPr lang="zh-CN" altLang="en-US" sz="2000"/>
                  <a:t>期与</a:t>
                </a:r>
                <a:r>
                  <a:rPr lang="en-US" altLang="zh-CN" sz="2000"/>
                  <a:t>t+1</a:t>
                </a:r>
                <a:r>
                  <a:rPr lang="zh-CN" altLang="en-US" sz="2000"/>
                  <a:t>期期权价格的关系：</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r>
                  <a:rPr lang="zh-CN" altLang="en-US" sz="2000"/>
                  <a:t>其中：</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p:txBody>
          </p:sp>
        </mc:Choice>
        <mc:Fallback xmlns="">
          <p:sp>
            <p:nvSpPr>
              <p:cNvPr id="6" name="文本框 5"/>
              <p:cNvSpPr txBox="1">
                <a:spLocks noRot="1" noChangeAspect="1" noMove="1" noResize="1" noEditPoints="1" noAdjustHandles="1" noChangeArrowheads="1" noChangeShapeType="1" noTextEdit="1"/>
              </p:cNvSpPr>
              <p:nvPr/>
            </p:nvSpPr>
            <p:spPr>
              <a:xfrm>
                <a:off x="375919" y="1218431"/>
                <a:ext cx="11531600" cy="4881721"/>
              </a:xfrm>
              <a:prstGeom prst="rect">
                <a:avLst/>
              </a:prstGeom>
              <a:blipFill rotWithShape="1">
                <a:blip r:embed="rId7"/>
                <a:stretch>
                  <a:fillRect l="-88" t="-205" r="-77" b="-188"/>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r>
              <a:rPr lang="zh-CN" altLang="en-US"/>
              <a:t>隐式有限差分法</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60</a:t>
            </a:fld>
            <a:endParaRPr lang="zh-CN" altLang="en-US" dirty="0"/>
          </a:p>
        </p:txBody>
      </p:sp>
      <p:sp>
        <p:nvSpPr>
          <p:cNvPr id="20" name="文本框 19"/>
          <p:cNvSpPr txBox="1"/>
          <p:nvPr/>
        </p:nvSpPr>
        <p:spPr>
          <a:xfrm>
            <a:off x="375919" y="818321"/>
            <a:ext cx="3331300" cy="400110"/>
          </a:xfrm>
          <a:prstGeom prst="rect">
            <a:avLst/>
          </a:prstGeom>
          <a:solidFill>
            <a:srgbClr val="9C0308"/>
          </a:solidFill>
        </p:spPr>
        <p:txBody>
          <a:bodyPr wrap="square" rtlCol="0">
            <a:spAutoFit/>
          </a:bodyPr>
          <a:lstStyle/>
          <a:p>
            <a:pPr algn="ctr"/>
            <a:r>
              <a:rPr lang="zh-CN" altLang="en-US" sz="2000">
                <a:solidFill>
                  <a:schemeClr val="bg1"/>
                </a:solidFill>
              </a:rPr>
              <a:t>将微分方程转为差分方程</a:t>
            </a:r>
            <a:endParaRPr lang="zh-CN" altLang="en-US" sz="2000" dirty="0">
              <a:solidFill>
                <a:schemeClr val="bg1"/>
              </a:solidFill>
            </a:endParaRPr>
          </a:p>
        </p:txBody>
      </p:sp>
      <p:pic>
        <p:nvPicPr>
          <p:cNvPr id="4" name="图片 3" descr="\documentclass{article}&#10;\usepackage{amsmath}&#10;\pagestyle{empty}&#10;\begin{document}&#10;&#10;$$&#10; \frac{f_{t+1,j}-f_{t,j}}{\Delta t}+(r-q)j \Delta S \frac{f_{t,j+1}-f_{t,j-1}}{2\Delta S} +\frac{1}{2}\sigma^2 j^2 \Delta S^2 \frac{f_{t,j+1}+f_{t,j-1}-2f_{t,j}}{\Delta S^2}=r f_{t,j}&#10; $$&#10;&#10;&#10;\end{document}" title="IguanaTex Bitmap Display"/>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41569" y="1907089"/>
            <a:ext cx="8874666" cy="528762"/>
          </a:xfrm>
          <a:prstGeom prst="rect">
            <a:avLst/>
          </a:prstGeom>
        </p:spPr>
      </p:pic>
      <p:pic>
        <p:nvPicPr>
          <p:cNvPr id="8" name="图片 7" descr="\documentclass{article}&#10;\usepackage{amsmath}&#10;\pagestyle{empty}&#10;\begin{document}&#10;&#10;$$&#10; \begin{aligned}&#10;  j&amp;=1,2,\cdots,M-1\\&#10;  i&amp;=1,2,\cdots,N-1&#10; \end{aligned}&#10; $$&#10;&#10;&#10;\end{document}" title="IguanaTex Bitmap Display"/>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81909" y="2682794"/>
            <a:ext cx="2119619" cy="600381"/>
          </a:xfrm>
          <a:prstGeom prst="rect">
            <a:avLst/>
          </a:prstGeom>
        </p:spPr>
      </p:pic>
      <p:pic>
        <p:nvPicPr>
          <p:cNvPr id="10" name="图片 9" descr="\documentclass{article}&#10;\usepackage{amsmath}&#10;\pagestyle{empty}&#10;\begin{document}&#10;&#10;&#10;$$&#10; a_j f_{t,j-1} +b_j f_{t,j}+c_j f_{t,j+1}=f_{t+1,j}&#10; $$&#10;&#10;\end{document}" title="IguanaTex Bitmap Display"/>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228575" y="3679860"/>
            <a:ext cx="3826286" cy="252952"/>
          </a:xfrm>
          <a:prstGeom prst="rect">
            <a:avLst/>
          </a:prstGeom>
        </p:spPr>
      </p:pic>
      <p:pic>
        <p:nvPicPr>
          <p:cNvPr id="15" name="图片 14" descr="\documentclass{article}&#10;\usepackage{amsmath}&#10;\pagestyle{empty}&#10;\begin{document}&#10;&#10;$$&#10; \begin{aligned}&#10;  a_j&amp;=\frac{1}{2}(r-q)j \Delta t -\frac{1}{2} \sigma^2 j^2 \Delta t\\&#10;  b_j&amp;=1+\sigma^2 j^2 \Delta t + r \Delta t\\&#10;  c_j&amp;=-\frac{1}{2}(r-q)j \Delta t -\frac{1}{2} \sigma^2 j^2 \Delta t&#10; \end{aligned}  &#10; $$&#10;&#10;&#10;\end{document}" title="IguanaTex Bitmap Display"/>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35813" y="4329497"/>
            <a:ext cx="3411809" cy="1532952"/>
          </a:xfrm>
          <a:prstGeom prst="rect">
            <a:avLst/>
          </a:prstGeom>
        </p:spPr>
      </p:pic>
      <p:sp>
        <p:nvSpPr>
          <p:cNvPr id="2" name="矩形 1"/>
          <p:cNvSpPr/>
          <p:nvPr/>
        </p:nvSpPr>
        <p:spPr>
          <a:xfrm>
            <a:off x="4447537" y="3657603"/>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443889" y="3657603"/>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496488" y="3663594"/>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605635" y="3662909"/>
            <a:ext cx="419927" cy="322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5919" y="1218431"/>
            <a:ext cx="11531600" cy="5632311"/>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对于</a:t>
            </a:r>
            <a:r>
              <a:rPr lang="en-US" altLang="zh-CN" sz="2000"/>
              <a:t>t</a:t>
            </a:r>
            <a:r>
              <a:rPr lang="zh-CN" altLang="en-US" sz="2000"/>
              <a:t>期与</a:t>
            </a:r>
            <a:r>
              <a:rPr lang="en-US" altLang="zh-CN" sz="2000"/>
              <a:t>t+1</a:t>
            </a:r>
            <a:r>
              <a:rPr lang="zh-CN" altLang="en-US" sz="2000"/>
              <a:t>期期权价格的关系：</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r>
              <a:rPr lang="zh-CN" altLang="en-US" sz="2000"/>
              <a:t>在有限差分网络中的直观表示为：</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p:txBody>
      </p:sp>
      <p:sp>
        <p:nvSpPr>
          <p:cNvPr id="11" name="标题 10"/>
          <p:cNvSpPr>
            <a:spLocks noGrp="1"/>
          </p:cNvSpPr>
          <p:nvPr>
            <p:ph type="title"/>
          </p:nvPr>
        </p:nvSpPr>
        <p:spPr/>
        <p:txBody>
          <a:bodyPr/>
          <a:lstStyle/>
          <a:p>
            <a:r>
              <a:rPr lang="zh-CN" altLang="en-US"/>
              <a:t>隐式有限差分法</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61</a:t>
            </a:fld>
            <a:endParaRPr lang="zh-CN" altLang="en-US" dirty="0"/>
          </a:p>
        </p:txBody>
      </p:sp>
      <p:sp>
        <p:nvSpPr>
          <p:cNvPr id="20" name="文本框 19"/>
          <p:cNvSpPr txBox="1"/>
          <p:nvPr/>
        </p:nvSpPr>
        <p:spPr>
          <a:xfrm>
            <a:off x="375919" y="818321"/>
            <a:ext cx="3331300" cy="400110"/>
          </a:xfrm>
          <a:prstGeom prst="rect">
            <a:avLst/>
          </a:prstGeom>
          <a:solidFill>
            <a:srgbClr val="9C0308"/>
          </a:solidFill>
        </p:spPr>
        <p:txBody>
          <a:bodyPr wrap="square" rtlCol="0">
            <a:spAutoFit/>
          </a:bodyPr>
          <a:lstStyle/>
          <a:p>
            <a:pPr algn="ctr"/>
            <a:r>
              <a:rPr lang="zh-CN" altLang="en-US" sz="2000">
                <a:solidFill>
                  <a:schemeClr val="bg1"/>
                </a:solidFill>
              </a:rPr>
              <a:t>隐式有限差分法的直观表示</a:t>
            </a:r>
            <a:endParaRPr lang="zh-CN" altLang="en-US" sz="2000" dirty="0">
              <a:solidFill>
                <a:schemeClr val="bg1"/>
              </a:solidFill>
            </a:endParaRPr>
          </a:p>
        </p:txBody>
      </p:sp>
      <p:pic>
        <p:nvPicPr>
          <p:cNvPr id="10" name="图片 9" descr="\documentclass{article}&#10;\usepackage{amsmath}&#10;\pagestyle{empty}&#10;\begin{document}&#10;&#10;&#10;$$&#10; a_j f_{t,j-1} +b_j f_{t,j}+c_j f_{t,j+1}=f_{t+1,j}&#10; $$&#10;&#10;\end{document}" title="IguanaTex Bitmap Display"/>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82037" y="1669351"/>
            <a:ext cx="3826286" cy="252952"/>
          </a:xfrm>
          <a:prstGeom prst="rect">
            <a:avLst/>
          </a:prstGeom>
        </p:spPr>
      </p:pic>
      <p:sp>
        <p:nvSpPr>
          <p:cNvPr id="2" name="矩形 1"/>
          <p:cNvSpPr/>
          <p:nvPr/>
        </p:nvSpPr>
        <p:spPr>
          <a:xfrm>
            <a:off x="4300999" y="1647094"/>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297351" y="1647094"/>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49950" y="1653085"/>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59097" y="1652400"/>
            <a:ext cx="419927" cy="322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图表 8"/>
          <p:cNvGraphicFramePr/>
          <p:nvPr>
            <p:extLst>
              <p:ext uri="{D42A27DB-BD31-4B8C-83A1-F6EECF244321}">
                <p14:modId xmlns:p14="http://schemas.microsoft.com/office/powerpoint/2010/main" val="2530038643"/>
              </p:ext>
            </p:extLst>
          </p:nvPr>
        </p:nvGraphicFramePr>
        <p:xfrm>
          <a:off x="3347681" y="2446806"/>
          <a:ext cx="5824686" cy="3895783"/>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12" name="文本框 11"/>
              <p:cNvSpPr txBox="1"/>
              <p:nvPr/>
            </p:nvSpPr>
            <p:spPr>
              <a:xfrm>
                <a:off x="3151030" y="3422470"/>
                <a:ext cx="60251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𝑆</m:t>
                          </m:r>
                        </m:e>
                        <m:sub>
                          <m:r>
                            <m:rPr>
                              <m:sty m:val="p"/>
                            </m:rPr>
                            <a:rPr lang="en-US" altLang="zh-CN" sz="1200" i="1">
                              <a:latin typeface="Cambria Math" panose="02040503050406030204" pitchFamily="18" charset="0"/>
                            </a:rPr>
                            <m:t>max</m:t>
                          </m:r>
                        </m:sub>
                      </m:sSub>
                    </m:oMath>
                  </m:oMathPara>
                </a14:m>
                <a:endParaRPr lang="zh-CN" altLang="en-US" sz="1200"/>
              </a:p>
            </p:txBody>
          </p:sp>
        </mc:Choice>
        <mc:Fallback xmlns="">
          <p:sp>
            <p:nvSpPr>
              <p:cNvPr id="12" name="文本框 11"/>
              <p:cNvSpPr txBox="1">
                <a:spLocks noRot="1" noChangeAspect="1" noMove="1" noResize="1" noEditPoints="1" noAdjustHandles="1" noChangeArrowheads="1" noChangeShapeType="1" noTextEdit="1"/>
              </p:cNvSpPr>
              <p:nvPr/>
            </p:nvSpPr>
            <p:spPr>
              <a:xfrm>
                <a:off x="3151030" y="3422470"/>
                <a:ext cx="602512" cy="276999"/>
              </a:xfrm>
              <a:prstGeom prst="rect">
                <a:avLst/>
              </a:prstGeom>
              <a:blipFill rotWithShape="1">
                <a:blip r:embed="rId6"/>
                <a:stretch>
                  <a:fillRect l="-27" t="-164" r="9" b="214"/>
                </a:stretch>
              </a:blipFill>
            </p:spPr>
            <p:txBody>
              <a:bodyPr/>
              <a:lstStyle/>
              <a:p>
                <a:r>
                  <a:rPr lang="zh-CN" altLang="en-US">
                    <a:noFill/>
                  </a:rPr>
                  <a:t> </a:t>
                </a:r>
              </a:p>
            </p:txBody>
          </p:sp>
        </mc:Fallback>
      </mc:AlternateContent>
      <p:sp>
        <p:nvSpPr>
          <p:cNvPr id="13" name="文本框 12"/>
          <p:cNvSpPr txBox="1"/>
          <p:nvPr/>
        </p:nvSpPr>
        <p:spPr>
          <a:xfrm>
            <a:off x="7995932" y="5992079"/>
            <a:ext cx="233916" cy="369332"/>
          </a:xfrm>
          <a:prstGeom prst="rect">
            <a:avLst/>
          </a:prstGeom>
          <a:noFill/>
        </p:spPr>
        <p:txBody>
          <a:bodyPr wrap="square">
            <a:spAutoFit/>
          </a:bodyPr>
          <a:lstStyle/>
          <a:p>
            <a:r>
              <a:rPr lang="en-US" altLang="zh-CN" sz="1800"/>
              <a:t>T</a:t>
            </a:r>
            <a:endParaRPr lang="zh-CN" altLang="en-US"/>
          </a:p>
        </p:txBody>
      </p:sp>
      <p:cxnSp>
        <p:nvCxnSpPr>
          <p:cNvPr id="16" name="直接连接符 15"/>
          <p:cNvCxnSpPr>
            <a:cxnSpLocks/>
          </p:cNvCxnSpPr>
          <p:nvPr/>
        </p:nvCxnSpPr>
        <p:spPr>
          <a:xfrm>
            <a:off x="3807125" y="5877059"/>
            <a:ext cx="435576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直接连接符 16"/>
          <p:cNvCxnSpPr>
            <a:cxnSpLocks/>
          </p:cNvCxnSpPr>
          <p:nvPr/>
        </p:nvCxnSpPr>
        <p:spPr>
          <a:xfrm>
            <a:off x="8162885" y="3578969"/>
            <a:ext cx="0" cy="22639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347681" y="5915867"/>
            <a:ext cx="568569" cy="276999"/>
          </a:xfrm>
          <a:prstGeom prst="rect">
            <a:avLst/>
          </a:prstGeom>
          <a:noFill/>
        </p:spPr>
        <p:txBody>
          <a:bodyPr wrap="square">
            <a:spAutoFit/>
          </a:bodyPr>
          <a:lstStyle/>
          <a:p>
            <a:r>
              <a:rPr lang="en-US" altLang="zh-CN" sz="1200"/>
              <a:t>(0,0)</a:t>
            </a:r>
            <a:endParaRPr lang="zh-CN" altLang="en-US" sz="1200"/>
          </a:p>
        </p:txBody>
      </p:sp>
      <p:cxnSp>
        <p:nvCxnSpPr>
          <p:cNvPr id="21" name="直接箭头连接符 20"/>
          <p:cNvCxnSpPr/>
          <p:nvPr/>
        </p:nvCxnSpPr>
        <p:spPr>
          <a:xfrm flipH="1" flipV="1">
            <a:off x="6394938" y="4015707"/>
            <a:ext cx="902413" cy="4806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直接箭头连接符 24"/>
          <p:cNvCxnSpPr/>
          <p:nvPr/>
        </p:nvCxnSpPr>
        <p:spPr>
          <a:xfrm flipH="1">
            <a:off x="6394938" y="4496353"/>
            <a:ext cx="9024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p:nvPr/>
        </p:nvCxnSpPr>
        <p:spPr>
          <a:xfrm flipH="1">
            <a:off x="6394938" y="4496353"/>
            <a:ext cx="902413" cy="4720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75919" y="1218431"/>
                <a:ext cx="11531600" cy="5527282"/>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隐式有限差分法的缺陷：由</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𝑗</m:t>
                        </m:r>
                      </m:sub>
                    </m:sSub>
                    <m:r>
                      <a:rPr lang="zh-CN" altLang="en-US" sz="2000" i="1">
                        <a:latin typeface="Cambria Math" panose="02040503050406030204" pitchFamily="18" charset="0"/>
                      </a:rPr>
                      <m:t>计算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𝑗</m:t>
                        </m:r>
                      </m:sub>
                    </m:sSub>
                  </m:oMath>
                </a14:m>
                <a:r>
                  <a:rPr lang="zh-CN" altLang="en-US" sz="2000"/>
                  <a:t>时必须对</a:t>
                </a:r>
                <a:r>
                  <a:rPr lang="en-US" altLang="zh-CN" sz="2000"/>
                  <a:t>M-1</a:t>
                </a:r>
                <a:r>
                  <a:rPr lang="zh-CN" altLang="en-US" sz="2000"/>
                  <a:t>个方程求解</a:t>
                </a:r>
                <a:endParaRPr lang="en-US" altLang="zh-CN" sz="2000"/>
              </a:p>
              <a:p>
                <a:pPr marL="342900" indent="-342900">
                  <a:buFont typeface="Arial" panose="020B0604020202020204" pitchFamily="34" charset="0"/>
                  <a:buChar char="•"/>
                </a:pPr>
                <a:r>
                  <a:rPr lang="zh-CN" altLang="en-US" sz="2000"/>
                  <a:t>假设：</a:t>
                </a:r>
                <a:r>
                  <a:rPr lang="en-US" altLang="zh-CN" sz="2000"/>
                  <a:t> </a:t>
                </a:r>
                <a14:m>
                  <m:oMath xmlns:m="http://schemas.openxmlformats.org/officeDocument/2006/math">
                    <m:f>
                      <m:fPr>
                        <m:ctrlPr>
                          <a:rPr lang="en-US" altLang="zh-CN" sz="2000" i="1" smtClean="0">
                            <a:latin typeface="Cambria Math" panose="02040503050406030204" pitchFamily="18" charset="0"/>
                          </a:rPr>
                        </m:ctrlPr>
                      </m:fPr>
                      <m:num>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𝑓</m:t>
                        </m:r>
                      </m:num>
                      <m:den>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𝑆</m:t>
                        </m:r>
                      </m:den>
                    </m:f>
                  </m:oMath>
                </a14:m>
                <a:r>
                  <a:rPr lang="en-US" altLang="zh-CN" sz="2000"/>
                  <a:t>, </a:t>
                </a:r>
                <a14:m>
                  <m:oMath xmlns:m="http://schemas.openxmlformats.org/officeDocument/2006/math">
                    <m:f>
                      <m:fPr>
                        <m:ctrlPr>
                          <a:rPr lang="en-US" altLang="zh-CN" sz="2000" i="1" smtClean="0">
                            <a:solidFill>
                              <a:schemeClr val="tx1"/>
                            </a:solidFill>
                            <a:latin typeface="Cambria Math" panose="02040503050406030204" pitchFamily="18" charset="0"/>
                          </a:rPr>
                        </m:ctrlPr>
                      </m:fPr>
                      <m:num>
                        <m:sSup>
                          <m:sSupPr>
                            <m:ctrlPr>
                              <a:rPr lang="en-US" altLang="zh-CN"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m:t>
                            </m:r>
                          </m:e>
                          <m:sup>
                            <m:r>
                              <a:rPr lang="en-US" altLang="zh-CN" sz="2000" i="1">
                                <a:solidFill>
                                  <a:schemeClr val="tx1"/>
                                </a:solidFill>
                                <a:latin typeface="Cambria Math" panose="02040503050406030204" pitchFamily="18" charset="0"/>
                              </a:rPr>
                              <m:t>2</m:t>
                            </m:r>
                          </m:sup>
                        </m:sSup>
                        <m:r>
                          <a:rPr lang="en-US" altLang="zh-CN" sz="2000" i="1">
                            <a:solidFill>
                              <a:schemeClr val="tx1"/>
                            </a:solidFill>
                            <a:latin typeface="Cambria Math" panose="02040503050406030204" pitchFamily="18" charset="0"/>
                          </a:rPr>
                          <m:t>𝑓</m:t>
                        </m:r>
                      </m:num>
                      <m:den>
                        <m:r>
                          <a:rPr lang="zh-CN" altLang="en-US" sz="2000" i="1">
                            <a:solidFill>
                              <a:schemeClr val="tx1"/>
                            </a:solidFill>
                            <a:latin typeface="Cambria Math" panose="02040503050406030204" pitchFamily="18" charset="0"/>
                          </a:rPr>
                          <m:t>𝜕</m:t>
                        </m:r>
                        <m:sSup>
                          <m:sSupPr>
                            <m:ctrlPr>
                              <a:rPr lang="en-US" altLang="zh-CN" sz="2000" i="1">
                                <a:solidFill>
                                  <a:schemeClr val="tx1"/>
                                </a:solidFill>
                                <a:latin typeface="Cambria Math" panose="02040503050406030204" pitchFamily="18" charset="0"/>
                              </a:rPr>
                            </m:ctrlPr>
                          </m:sSupPr>
                          <m:e>
                            <m:r>
                              <a:rPr lang="en-US" altLang="zh-CN" sz="2000" i="1">
                                <a:solidFill>
                                  <a:schemeClr val="tx1"/>
                                </a:solidFill>
                                <a:latin typeface="Cambria Math" panose="02040503050406030204" pitchFamily="18" charset="0"/>
                              </a:rPr>
                              <m:t>𝑆</m:t>
                            </m:r>
                          </m:e>
                          <m:sup>
                            <m:r>
                              <a:rPr lang="en-US" altLang="zh-CN" sz="2000" i="1">
                                <a:solidFill>
                                  <a:schemeClr val="tx1"/>
                                </a:solidFill>
                                <a:latin typeface="Cambria Math" panose="02040503050406030204" pitchFamily="18" charset="0"/>
                              </a:rPr>
                              <m:t>2</m:t>
                            </m:r>
                          </m:sup>
                        </m:sSup>
                      </m:den>
                    </m:f>
                  </m:oMath>
                </a14:m>
                <a:r>
                  <a:rPr lang="zh-CN" altLang="en-US" sz="2000"/>
                  <a:t>的值在</a:t>
                </a:r>
                <a:r>
                  <a:rPr lang="en-US" altLang="zh-CN" sz="2000"/>
                  <a:t>(i,j)</a:t>
                </a:r>
                <a:r>
                  <a:rPr lang="zh-CN" altLang="en-US" sz="2000"/>
                  <a:t>和</a:t>
                </a:r>
                <a:r>
                  <a:rPr lang="en-US" altLang="zh-CN" sz="2000"/>
                  <a:t>(i+1,j)</a:t>
                </a:r>
                <a:r>
                  <a:rPr lang="zh-CN" altLang="en-US" sz="2000"/>
                  <a:t>上相等时，可进行如下差分化：</a:t>
                </a:r>
                <a:endParaRPr lang="en-US" altLang="zh-CN" sz="2000"/>
              </a:p>
              <a:p>
                <a:pPr marL="342900" indent="-342900">
                  <a:buFont typeface="Arial" panose="020B0604020202020204" pitchFamily="34" charset="0"/>
                  <a:buChar char="•"/>
                </a:pPr>
                <a:endParaRPr lang="en-US" altLang="zh-CN" sz="2000"/>
              </a:p>
              <a:p>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r>
                  <a:rPr lang="zh-CN" altLang="en-US" sz="2000"/>
                  <a:t>代入微分方程，有：</a:t>
                </a:r>
                <a:endParaRPr lang="en-US" altLang="zh-CN" sz="2000"/>
              </a:p>
              <a:p>
                <a:pPr marL="342900" indent="-342900">
                  <a:buFont typeface="Arial" panose="020B0604020202020204" pitchFamily="34" charset="0"/>
                  <a:buChar char="•"/>
                </a:pPr>
                <a:endParaRPr lang="en-US" altLang="zh-CN" sz="2000"/>
              </a:p>
              <a:p>
                <a:endParaRPr lang="en-US" altLang="zh-CN" sz="2000"/>
              </a:p>
              <a:p>
                <a:pPr marL="342900" indent="-342900">
                  <a:buFont typeface="Arial" panose="020B0604020202020204" pitchFamily="34" charset="0"/>
                  <a:buChar char="•"/>
                </a:pPr>
                <a:r>
                  <a:rPr lang="en-US" altLang="zh-CN" sz="2000"/>
                  <a:t>t</a:t>
                </a:r>
                <a:r>
                  <a:rPr lang="zh-CN" altLang="en-US" sz="2000"/>
                  <a:t>期与</a:t>
                </a:r>
                <a:r>
                  <a:rPr lang="en-US" altLang="zh-CN" sz="2000"/>
                  <a:t>t+1</a:t>
                </a:r>
                <a:r>
                  <a:rPr lang="zh-CN" altLang="en-US" sz="2000"/>
                  <a:t>期期权价格的关系：</a:t>
                </a:r>
                <a:endParaRPr lang="en-US" altLang="zh-CN" sz="2000"/>
              </a:p>
              <a:p>
                <a:pPr marL="342900" indent="-342900">
                  <a:buFont typeface="Arial" panose="020B0604020202020204" pitchFamily="34" charset="0"/>
                  <a:buChar char="•"/>
                </a:pPr>
                <a:endParaRPr lang="en-US" altLang="zh-CN" sz="2000"/>
              </a:p>
              <a:p>
                <a:endParaRPr lang="en-US" altLang="zh-CN" sz="2000"/>
              </a:p>
              <a:p>
                <a:pPr marL="342900" indent="-342900">
                  <a:buFont typeface="Arial" panose="020B0604020202020204" pitchFamily="34" charset="0"/>
                  <a:buChar char="•"/>
                </a:pPr>
                <a:r>
                  <a:rPr lang="zh-CN" altLang="en-US" sz="2000"/>
                  <a:t>其中：</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p:txBody>
          </p:sp>
        </mc:Choice>
        <mc:Fallback xmlns="">
          <p:sp>
            <p:nvSpPr>
              <p:cNvPr id="6" name="文本框 5"/>
              <p:cNvSpPr txBox="1">
                <a:spLocks noRot="1" noChangeAspect="1" noMove="1" noResize="1" noEditPoints="1" noAdjustHandles="1" noChangeArrowheads="1" noChangeShapeType="1" noTextEdit="1"/>
              </p:cNvSpPr>
              <p:nvPr/>
            </p:nvSpPr>
            <p:spPr>
              <a:xfrm>
                <a:off x="375919" y="1218431"/>
                <a:ext cx="11531600" cy="5527282"/>
              </a:xfrm>
              <a:prstGeom prst="rect">
                <a:avLst/>
              </a:prstGeom>
              <a:blipFill rotWithShape="1">
                <a:blip r:embed="rId8"/>
                <a:stretch>
                  <a:fillRect l="-88" t="-181" r="-77" b="-170"/>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r>
              <a:rPr lang="zh-CN" altLang="en-US"/>
              <a:t>显式有限差分法</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62</a:t>
            </a:fld>
            <a:endParaRPr lang="zh-CN" altLang="en-US" dirty="0"/>
          </a:p>
        </p:txBody>
      </p:sp>
      <p:sp>
        <p:nvSpPr>
          <p:cNvPr id="20" name="文本框 19"/>
          <p:cNvSpPr txBox="1"/>
          <p:nvPr/>
        </p:nvSpPr>
        <p:spPr>
          <a:xfrm>
            <a:off x="375918" y="818321"/>
            <a:ext cx="2041217" cy="400110"/>
          </a:xfrm>
          <a:prstGeom prst="rect">
            <a:avLst/>
          </a:prstGeom>
          <a:solidFill>
            <a:srgbClr val="9C0308"/>
          </a:solidFill>
        </p:spPr>
        <p:txBody>
          <a:bodyPr wrap="square" rtlCol="0">
            <a:spAutoFit/>
          </a:bodyPr>
          <a:lstStyle/>
          <a:p>
            <a:pPr algn="ctr"/>
            <a:r>
              <a:rPr lang="zh-CN" altLang="en-US" sz="2000">
                <a:solidFill>
                  <a:schemeClr val="bg1"/>
                </a:solidFill>
              </a:rPr>
              <a:t>显式有限差分法</a:t>
            </a:r>
            <a:endParaRPr lang="zh-CN" altLang="en-US" sz="2000" dirty="0">
              <a:solidFill>
                <a:schemeClr val="bg1"/>
              </a:solidFill>
            </a:endParaRPr>
          </a:p>
        </p:txBody>
      </p:sp>
      <p:pic>
        <p:nvPicPr>
          <p:cNvPr id="3" name="图片 2" descr="\documentclass{article}&#10;\usepackage{amsmath}&#10;\pagestyle{empty}&#10;\begin{document}&#10;&#10;$$&#10; \frac{\partial f}{\partial S}=\frac{f_{t+1,j+1}-f_{t+1,j-1}}{2\Delta S}&#10; $$&#10;&#10;&#10;\end{document}" title="IguanaTex Bitmap Display"/>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617194" y="2258838"/>
            <a:ext cx="2787047" cy="531809"/>
          </a:xfrm>
          <a:prstGeom prst="rect">
            <a:avLst/>
          </a:prstGeom>
        </p:spPr>
      </p:pic>
      <p:pic>
        <p:nvPicPr>
          <p:cNvPr id="5" name="图片 4" descr="\documentclass{article}&#10;\usepackage{amsmath}&#10;\pagestyle{empty}&#10;\begin{document}&#10;&#10;$$&#10; \frac{\partial^2 f}{S^2}=\frac{f_{t+1,j+1}+f_{t+1,j-1}-2f_{t+1,j}}{\Delta S^2}&#10; $$&#10;&#10;&#10;\end{document}" title="IguanaTex Bitmap Display"/>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67497" y="2229885"/>
            <a:ext cx="3940571" cy="560762"/>
          </a:xfrm>
          <a:prstGeom prst="rect">
            <a:avLst/>
          </a:prstGeom>
        </p:spPr>
      </p:pic>
      <p:pic>
        <p:nvPicPr>
          <p:cNvPr id="9" name="图片 8" descr="\documentclass{article}&#10;\usepackage{amsmath}&#10;\pagestyle{empty}&#10;\begin{document}&#10;&#10;$$&#10; \frac{f_{t+1,j}-f_{t,j}}{\Delta t}+(r-q)j \Delta S \frac{f_{t+1,j+1}-f_{t+1,j-1}}{2\Delta S} +\frac{1}{2}\sigma^2 j^2 \Delta S^2 \frac{f_{t+1,j+1}+f_{t+1,j-1}-2f_{t+1,j}}{\Delta S^2}=r f_{t,j}&#10; $$&#10;&#10;&#10;\end{document}" title="IguanaTex Bitmap Display"/>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17194" y="3322143"/>
            <a:ext cx="10154666" cy="528762"/>
          </a:xfrm>
          <a:prstGeom prst="rect">
            <a:avLst/>
          </a:prstGeom>
        </p:spPr>
      </p:pic>
      <p:pic>
        <p:nvPicPr>
          <p:cNvPr id="13" name="图片 12" descr="\documentclass{article}&#10;\usepackage{amsmath}&#10;\pagestyle{empty}&#10;\begin{document}&#10;&#10; $$&#10; f_{t,j}=a_j^{*} f_{t+1,j-1} + b_j^{*} f_{t+1,j}+c_j^{*} f_{t+1,j+1}&#10; $$&#10;&#10;&#10;\end{document}" title="IguanaTex Bitmap Display"/>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959624" y="4253042"/>
            <a:ext cx="4364190" cy="286476"/>
          </a:xfrm>
          <a:prstGeom prst="rect">
            <a:avLst/>
          </a:prstGeom>
        </p:spPr>
      </p:pic>
      <p:pic>
        <p:nvPicPr>
          <p:cNvPr id="17" name="图片 16" descr="\documentclass{article}&#10;\usepackage{amsmath}&#10;\pagestyle{empty}&#10;\begin{document}&#10;&#10;&#10;$$&#10; \begin{aligned}&#10;  a_j^{*}&amp;=\frac{1}{1+ r \Delta t}  \left(-\frac{1}{2}(r-q)j \Delta t +\frac{1}{2} \sigma^2 j^2 \Delta t \right)\\&#10;  b_j^{*}&amp;=\frac{1}{1+ r \Delta t}  \left(1-\sigma^2 j^2 \Delta t  \right)\\&#10;  c_j^{*}&amp;=\frac{1}{1+ r \Delta t}  \left(\frac{1}{2}(r-q)j \Delta t +\frac{1}{2} \sigma^2 j^2 \Delta t \right)&#10; \end{aligned} &#10; $$&#10;&#10;\end{document}" title="IguanaTex Bitmap Display"/>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959624" y="4750208"/>
            <a:ext cx="4710095" cy="1945905"/>
          </a:xfrm>
          <a:prstGeom prst="rect">
            <a:avLst/>
          </a:prstGeom>
        </p:spPr>
      </p:pic>
      <p:sp>
        <p:nvSpPr>
          <p:cNvPr id="2" name="矩形 1"/>
          <p:cNvSpPr/>
          <p:nvPr/>
        </p:nvSpPr>
        <p:spPr>
          <a:xfrm>
            <a:off x="3959624" y="4189228"/>
            <a:ext cx="357195"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98833" y="4195044"/>
            <a:ext cx="906544"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439631" y="4207256"/>
            <a:ext cx="911784"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291314" y="4189228"/>
            <a:ext cx="662379"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5919" y="1218431"/>
            <a:ext cx="11531600" cy="5632311"/>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对于</a:t>
            </a:r>
            <a:r>
              <a:rPr lang="en-US" altLang="zh-CN" sz="2000"/>
              <a:t>t</a:t>
            </a:r>
            <a:r>
              <a:rPr lang="zh-CN" altLang="en-US" sz="2000"/>
              <a:t>期与</a:t>
            </a:r>
            <a:r>
              <a:rPr lang="en-US" altLang="zh-CN" sz="2000"/>
              <a:t>t+1</a:t>
            </a:r>
            <a:r>
              <a:rPr lang="zh-CN" altLang="en-US" sz="2000"/>
              <a:t>期期权价格的关系：</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r>
              <a:rPr lang="zh-CN" altLang="en-US" sz="2000"/>
              <a:t>在有限差分网络中的直观表示为：</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endParaRPr lang="en-US" altLang="zh-CN" sz="2000"/>
          </a:p>
        </p:txBody>
      </p:sp>
      <p:sp>
        <p:nvSpPr>
          <p:cNvPr id="11" name="标题 10"/>
          <p:cNvSpPr>
            <a:spLocks noGrp="1"/>
          </p:cNvSpPr>
          <p:nvPr>
            <p:ph type="title"/>
          </p:nvPr>
        </p:nvSpPr>
        <p:spPr/>
        <p:txBody>
          <a:bodyPr/>
          <a:lstStyle/>
          <a:p>
            <a:r>
              <a:rPr lang="zh-CN" altLang="en-US"/>
              <a:t>显式有限差分法</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63</a:t>
            </a:fld>
            <a:endParaRPr lang="zh-CN" altLang="en-US" dirty="0"/>
          </a:p>
        </p:txBody>
      </p:sp>
      <p:sp>
        <p:nvSpPr>
          <p:cNvPr id="20" name="文本框 19"/>
          <p:cNvSpPr txBox="1"/>
          <p:nvPr/>
        </p:nvSpPr>
        <p:spPr>
          <a:xfrm>
            <a:off x="375919" y="818321"/>
            <a:ext cx="3331300" cy="400110"/>
          </a:xfrm>
          <a:prstGeom prst="rect">
            <a:avLst/>
          </a:prstGeom>
          <a:solidFill>
            <a:srgbClr val="9C0308"/>
          </a:solidFill>
        </p:spPr>
        <p:txBody>
          <a:bodyPr wrap="square" rtlCol="0">
            <a:spAutoFit/>
          </a:bodyPr>
          <a:lstStyle/>
          <a:p>
            <a:pPr algn="ctr"/>
            <a:r>
              <a:rPr lang="zh-CN" altLang="en-US" sz="2000">
                <a:solidFill>
                  <a:schemeClr val="bg1"/>
                </a:solidFill>
              </a:rPr>
              <a:t>显式有限差分法的直观表示</a:t>
            </a:r>
            <a:endParaRPr lang="zh-CN" altLang="en-US" sz="2000" dirty="0">
              <a:solidFill>
                <a:schemeClr val="bg1"/>
              </a:solidFill>
            </a:endParaRPr>
          </a:p>
        </p:txBody>
      </p:sp>
      <p:graphicFrame>
        <p:nvGraphicFramePr>
          <p:cNvPr id="9" name="图表 8"/>
          <p:cNvGraphicFramePr/>
          <p:nvPr>
            <p:extLst>
              <p:ext uri="{D42A27DB-BD31-4B8C-83A1-F6EECF244321}">
                <p14:modId xmlns:p14="http://schemas.microsoft.com/office/powerpoint/2010/main" val="2602264936"/>
              </p:ext>
            </p:extLst>
          </p:nvPr>
        </p:nvGraphicFramePr>
        <p:xfrm>
          <a:off x="3347681" y="2446806"/>
          <a:ext cx="5824686" cy="3895783"/>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2" name="文本框 11"/>
              <p:cNvSpPr txBox="1"/>
              <p:nvPr/>
            </p:nvSpPr>
            <p:spPr>
              <a:xfrm>
                <a:off x="3151030" y="3422470"/>
                <a:ext cx="60251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𝑆</m:t>
                          </m:r>
                        </m:e>
                        <m:sub>
                          <m:r>
                            <m:rPr>
                              <m:sty m:val="p"/>
                            </m:rPr>
                            <a:rPr lang="en-US" altLang="zh-CN" sz="1200" i="1">
                              <a:latin typeface="Cambria Math" panose="02040503050406030204" pitchFamily="18" charset="0"/>
                            </a:rPr>
                            <m:t>max</m:t>
                          </m:r>
                        </m:sub>
                      </m:sSub>
                    </m:oMath>
                  </m:oMathPara>
                </a14:m>
                <a:endParaRPr lang="zh-CN" altLang="en-US" sz="1200"/>
              </a:p>
            </p:txBody>
          </p:sp>
        </mc:Choice>
        <mc:Fallback xmlns="">
          <p:sp>
            <p:nvSpPr>
              <p:cNvPr id="12" name="文本框 11"/>
              <p:cNvSpPr txBox="1">
                <a:spLocks noRot="1" noChangeAspect="1" noMove="1" noResize="1" noEditPoints="1" noAdjustHandles="1" noChangeArrowheads="1" noChangeShapeType="1" noTextEdit="1"/>
              </p:cNvSpPr>
              <p:nvPr/>
            </p:nvSpPr>
            <p:spPr>
              <a:xfrm>
                <a:off x="3151030" y="3422470"/>
                <a:ext cx="602512" cy="276999"/>
              </a:xfrm>
              <a:prstGeom prst="rect">
                <a:avLst/>
              </a:prstGeom>
              <a:blipFill rotWithShape="1">
                <a:blip r:embed="rId5"/>
                <a:stretch>
                  <a:fillRect l="-27" t="-164" r="9" b="214"/>
                </a:stretch>
              </a:blipFill>
            </p:spPr>
            <p:txBody>
              <a:bodyPr/>
              <a:lstStyle/>
              <a:p>
                <a:r>
                  <a:rPr lang="zh-CN" altLang="en-US">
                    <a:noFill/>
                  </a:rPr>
                  <a:t> </a:t>
                </a:r>
              </a:p>
            </p:txBody>
          </p:sp>
        </mc:Fallback>
      </mc:AlternateContent>
      <p:sp>
        <p:nvSpPr>
          <p:cNvPr id="13" name="文本框 12"/>
          <p:cNvSpPr txBox="1"/>
          <p:nvPr/>
        </p:nvSpPr>
        <p:spPr>
          <a:xfrm>
            <a:off x="7995932" y="5992079"/>
            <a:ext cx="233916" cy="369332"/>
          </a:xfrm>
          <a:prstGeom prst="rect">
            <a:avLst/>
          </a:prstGeom>
          <a:noFill/>
        </p:spPr>
        <p:txBody>
          <a:bodyPr wrap="square">
            <a:spAutoFit/>
          </a:bodyPr>
          <a:lstStyle/>
          <a:p>
            <a:r>
              <a:rPr lang="en-US" altLang="zh-CN" sz="1800"/>
              <a:t>T</a:t>
            </a:r>
            <a:endParaRPr lang="zh-CN" altLang="en-US"/>
          </a:p>
        </p:txBody>
      </p:sp>
      <p:cxnSp>
        <p:nvCxnSpPr>
          <p:cNvPr id="16" name="直接连接符 15"/>
          <p:cNvCxnSpPr>
            <a:cxnSpLocks/>
          </p:cNvCxnSpPr>
          <p:nvPr/>
        </p:nvCxnSpPr>
        <p:spPr>
          <a:xfrm>
            <a:off x="3807125" y="5874817"/>
            <a:ext cx="436552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直接连接符 16"/>
          <p:cNvCxnSpPr>
            <a:cxnSpLocks/>
          </p:cNvCxnSpPr>
          <p:nvPr/>
        </p:nvCxnSpPr>
        <p:spPr>
          <a:xfrm>
            <a:off x="8162885" y="3578969"/>
            <a:ext cx="0" cy="22697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347681" y="5915867"/>
            <a:ext cx="568569" cy="276999"/>
          </a:xfrm>
          <a:prstGeom prst="rect">
            <a:avLst/>
          </a:prstGeom>
          <a:noFill/>
        </p:spPr>
        <p:txBody>
          <a:bodyPr wrap="square">
            <a:spAutoFit/>
          </a:bodyPr>
          <a:lstStyle/>
          <a:p>
            <a:r>
              <a:rPr lang="en-US" altLang="zh-CN" sz="1200"/>
              <a:t>(0,0)</a:t>
            </a:r>
            <a:endParaRPr lang="zh-CN" altLang="en-US" sz="1200"/>
          </a:p>
        </p:txBody>
      </p:sp>
      <p:pic>
        <p:nvPicPr>
          <p:cNvPr id="4" name="图片 3" descr="\documentclass{article}&#10;\usepackage{amsmath}&#10;\pagestyle{empty}&#10;\begin{document}&#10;&#10; $$&#10; f_{t,j}=a_j^{*} f_{t+1,j-1} + b_j^{*} f_{t+1,j}+c_j^{*} f_{t+1,j+1}&#10; $$&#10;&#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748700" y="1665225"/>
            <a:ext cx="4364190" cy="286476"/>
          </a:xfrm>
          <a:prstGeom prst="rect">
            <a:avLst/>
          </a:prstGeom>
        </p:spPr>
      </p:pic>
      <p:sp>
        <p:nvSpPr>
          <p:cNvPr id="8" name="矩形 7"/>
          <p:cNvSpPr/>
          <p:nvPr/>
        </p:nvSpPr>
        <p:spPr>
          <a:xfrm>
            <a:off x="3748700" y="1633318"/>
            <a:ext cx="357195"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693679" y="1601411"/>
            <a:ext cx="906544"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239599" y="1601411"/>
            <a:ext cx="911784"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096000" y="1604819"/>
            <a:ext cx="662379"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p:nvPr/>
        </p:nvCxnSpPr>
        <p:spPr>
          <a:xfrm flipH="1">
            <a:off x="6423583" y="4033181"/>
            <a:ext cx="850522" cy="457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cxnSpLocks/>
          </p:cNvCxnSpPr>
          <p:nvPr/>
        </p:nvCxnSpPr>
        <p:spPr>
          <a:xfrm flipH="1" flipV="1">
            <a:off x="6417302" y="4484061"/>
            <a:ext cx="875932" cy="4611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6240" y="1635760"/>
            <a:ext cx="11531600" cy="707886"/>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优点：时间步长和空间步长的选择不受限制</a:t>
            </a:r>
            <a:endParaRPr lang="en-US" altLang="zh-CN" sz="2000"/>
          </a:p>
          <a:p>
            <a:pPr marL="342900" indent="-342900">
              <a:buFont typeface="Arial" panose="020B0604020202020204" pitchFamily="34" charset="0"/>
              <a:buChar char="•"/>
            </a:pPr>
            <a:r>
              <a:rPr lang="zh-CN" altLang="en-US" sz="2000"/>
              <a:t>缺点：需要联立解方程组</a:t>
            </a:r>
            <a:endParaRPr lang="en-US" altLang="zh-CN" sz="2000"/>
          </a:p>
        </p:txBody>
      </p:sp>
      <p:sp>
        <p:nvSpPr>
          <p:cNvPr id="11" name="标题 10"/>
          <p:cNvSpPr>
            <a:spLocks noGrp="1"/>
          </p:cNvSpPr>
          <p:nvPr>
            <p:ph type="title"/>
          </p:nvPr>
        </p:nvSpPr>
        <p:spPr/>
        <p:txBody>
          <a:bodyPr/>
          <a:lstStyle/>
          <a:p>
            <a:r>
              <a:rPr lang="zh-CN" altLang="en-US"/>
              <a:t>有限差分法对比</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64</a:t>
            </a:fld>
            <a:endParaRPr lang="zh-CN" altLang="en-US" dirty="0"/>
          </a:p>
        </p:txBody>
      </p:sp>
      <p:sp>
        <p:nvSpPr>
          <p:cNvPr id="20" name="文本框 19"/>
          <p:cNvSpPr txBox="1"/>
          <p:nvPr/>
        </p:nvSpPr>
        <p:spPr>
          <a:xfrm>
            <a:off x="375919" y="1230167"/>
            <a:ext cx="1998003" cy="400110"/>
          </a:xfrm>
          <a:prstGeom prst="rect">
            <a:avLst/>
          </a:prstGeom>
          <a:solidFill>
            <a:srgbClr val="9C0308"/>
          </a:solidFill>
        </p:spPr>
        <p:txBody>
          <a:bodyPr wrap="square" rtlCol="0">
            <a:spAutoFit/>
          </a:bodyPr>
          <a:lstStyle/>
          <a:p>
            <a:pPr algn="ctr"/>
            <a:r>
              <a:rPr lang="zh-CN" altLang="en-US" sz="2000">
                <a:solidFill>
                  <a:schemeClr val="bg1"/>
                </a:solidFill>
              </a:rPr>
              <a:t>隐式有限差分法</a:t>
            </a:r>
          </a:p>
        </p:txBody>
      </p:sp>
      <p:sp>
        <p:nvSpPr>
          <p:cNvPr id="5" name="文本框 4"/>
          <p:cNvSpPr txBox="1"/>
          <p:nvPr/>
        </p:nvSpPr>
        <p:spPr>
          <a:xfrm>
            <a:off x="416561" y="3142039"/>
            <a:ext cx="11531600" cy="707886"/>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优点：不需要联立解方程组</a:t>
            </a:r>
            <a:endParaRPr lang="en-US" altLang="zh-CN" sz="2000"/>
          </a:p>
          <a:p>
            <a:pPr marL="342900" indent="-342900">
              <a:buFont typeface="Arial" panose="020B0604020202020204" pitchFamily="34" charset="0"/>
              <a:buChar char="•"/>
            </a:pPr>
            <a:r>
              <a:rPr lang="zh-CN" altLang="en-US" sz="2000"/>
              <a:t>缺点：时间步长和空间步长的选择受限制，通常要求时间步长足够小</a:t>
            </a:r>
            <a:endParaRPr lang="en-US" altLang="zh-CN" sz="2000"/>
          </a:p>
        </p:txBody>
      </p:sp>
      <p:sp>
        <p:nvSpPr>
          <p:cNvPr id="7" name="文本框 6"/>
          <p:cNvSpPr txBox="1"/>
          <p:nvPr/>
        </p:nvSpPr>
        <p:spPr>
          <a:xfrm>
            <a:off x="396240" y="2736446"/>
            <a:ext cx="1998003" cy="400110"/>
          </a:xfrm>
          <a:prstGeom prst="rect">
            <a:avLst/>
          </a:prstGeom>
          <a:solidFill>
            <a:srgbClr val="9C0308"/>
          </a:solidFill>
        </p:spPr>
        <p:txBody>
          <a:bodyPr wrap="square" rtlCol="0">
            <a:spAutoFit/>
          </a:bodyPr>
          <a:lstStyle/>
          <a:p>
            <a:pPr algn="ctr"/>
            <a:r>
              <a:rPr lang="zh-CN" altLang="en-US" sz="2000">
                <a:solidFill>
                  <a:schemeClr val="bg1"/>
                </a:solidFill>
              </a:rPr>
              <a:t>显式有限差分法</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96240" y="1635760"/>
                <a:ext cx="11531600" cy="3549883"/>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在每一次模拟抽样时，同时计算衍生产品的两个值</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1</m:t>
                        </m:r>
                      </m:sub>
                    </m:sSub>
                    <m:r>
                      <a:rPr lang="zh-CN" altLang="en-US" sz="2000" i="1">
                        <a:latin typeface="Cambria Math" panose="02040503050406030204" pitchFamily="18" charset="0"/>
                      </a:rPr>
                      <m:t>和</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b="0" i="1" smtClean="0">
                            <a:latin typeface="Cambria Math" panose="02040503050406030204" pitchFamily="18" charset="0"/>
                          </a:rPr>
                          <m:t>2</m:t>
                        </m:r>
                      </m:sub>
                    </m:sSub>
                  </m:oMath>
                </a14:m>
                <a:endParaRPr lang="en-US" altLang="zh-CN" sz="2000" b="0"/>
              </a:p>
              <a:p>
                <a:pPr marL="342900" indent="-342900">
                  <a:buFont typeface="Arial" panose="020B0604020202020204" pitchFamily="34" charset="0"/>
                  <a:buChar char="•"/>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1</m:t>
                        </m:r>
                      </m:sub>
                    </m:sSub>
                  </m:oMath>
                </a14:m>
                <a:r>
                  <a:rPr lang="zh-CN" altLang="en-US" sz="2000"/>
                  <a:t>由原先的方式计算得出</a:t>
                </a:r>
                <a:endParaRPr lang="en-US" altLang="zh-CN" sz="2000"/>
              </a:p>
              <a:p>
                <a:pPr marL="342900" indent="-342900">
                  <a:buFont typeface="Arial" panose="020B0604020202020204" pitchFamily="34" charset="0"/>
                  <a:buChar char="•"/>
                </a:pPr>
                <a:r>
                  <a:rPr lang="zh-CN" altLang="en-US" sz="2000"/>
                  <a:t>在</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1</m:t>
                        </m:r>
                      </m:sub>
                    </m:sSub>
                  </m:oMath>
                </a14:m>
                <a:r>
                  <a:rPr lang="zh-CN" altLang="en-US" sz="2000"/>
                  <a:t>基础上，改变所有标准正态分布样本的正负号（如将</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1</m:t>
                        </m:r>
                      </m:sub>
                    </m:sSub>
                  </m:oMath>
                </a14:m>
                <a:r>
                  <a:rPr lang="zh-CN" altLang="en-US" sz="2000"/>
                  <a:t>相对应的布朗运动路径取负），得到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b="0" i="1" smtClean="0">
                            <a:latin typeface="Cambria Math" panose="02040503050406030204" pitchFamily="18" charset="0"/>
                          </a:rPr>
                          <m:t>2</m:t>
                        </m:r>
                      </m:sub>
                    </m:sSub>
                  </m:oMath>
                </a14:m>
                <a:endParaRPr lang="en-US" altLang="zh-CN" sz="2000" dirty="0"/>
              </a:p>
              <a:p>
                <a:pPr marL="342900" indent="-342900">
                  <a:buFont typeface="Arial" panose="020B0604020202020204" pitchFamily="34" charset="0"/>
                  <a:buChar char="•"/>
                </a:pPr>
                <a:r>
                  <a:rPr lang="zh-CN" altLang="en-US" sz="2000"/>
                  <a:t>定义</a:t>
                </a:r>
                <a14:m>
                  <m:oMath xmlns:m="http://schemas.openxmlformats.org/officeDocument/2006/math">
                    <m:bar>
                      <m:barPr>
                        <m:pos m:val="top"/>
                        <m:ctrlPr>
                          <a:rPr lang="en-US" altLang="zh-CN" sz="2000" i="1" smtClean="0">
                            <a:latin typeface="Cambria Math" panose="02040503050406030204" pitchFamily="18" charset="0"/>
                          </a:rPr>
                        </m:ctrlPr>
                      </m:barPr>
                      <m:e>
                        <m:r>
                          <a:rPr lang="en-US" altLang="zh-CN" sz="2000" b="0" i="1" smtClean="0">
                            <a:latin typeface="Cambria Math" panose="02040503050406030204" pitchFamily="18" charset="0"/>
                          </a:rPr>
                          <m:t>𝑓</m:t>
                        </m:r>
                      </m:e>
                    </m:bar>
                    <m:r>
                      <a:rPr lang="zh-CN" altLang="en-US" sz="2000" i="1">
                        <a:latin typeface="Cambria Math" panose="02040503050406030204" pitchFamily="18" charset="0"/>
                      </a:rPr>
                      <m:t>为</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1</m:t>
                        </m:r>
                      </m:sub>
                    </m:sSub>
                  </m:oMath>
                </a14:m>
                <a:r>
                  <a:rPr lang="zh-CN" altLang="en-US" sz="2000" dirty="0">
                    <a:latin typeface="Cambria Math" panose="02040503050406030204" pitchFamily="18" charset="0"/>
                    <a:ea typeface="Cambria Math" panose="02040503050406030204" pitchFamily="18" charset="0"/>
                  </a:rPr>
                  <a:t>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2</m:t>
                        </m:r>
                      </m:sub>
                    </m:sSub>
                  </m:oMath>
                </a14:m>
                <a:r>
                  <a:rPr lang="zh-CN" altLang="en-US" sz="2000">
                    <a:latin typeface="Cambria Math" panose="02040503050406030204" pitchFamily="18" charset="0"/>
                    <a:ea typeface="Cambria Math" panose="02040503050406030204" pitchFamily="18" charset="0"/>
                  </a:rPr>
                  <a:t>的均值：</a:t>
                </a:r>
                <a:endParaRPr lang="en-US" altLang="zh-CN" sz="2000">
                  <a:latin typeface="Cambria Math" panose="02040503050406030204" pitchFamily="18" charset="0"/>
                  <a:ea typeface="Cambria Math" panose="02040503050406030204" pitchFamily="18" charset="0"/>
                </a:endParaRPr>
              </a:p>
              <a:p>
                <a:pPr algn="ctr"/>
                <a:r>
                  <a:rPr lang="en-US" altLang="zh-CN" sz="2000"/>
                  <a:t>     </a:t>
                </a:r>
                <a14:m>
                  <m:oMath xmlns:m="http://schemas.openxmlformats.org/officeDocument/2006/math">
                    <m:bar>
                      <m:barPr>
                        <m:pos m:val="top"/>
                        <m:ctrlPr>
                          <a:rPr lang="en-US" altLang="zh-CN" sz="2000" i="1">
                            <a:latin typeface="Cambria Math" panose="02040503050406030204" pitchFamily="18" charset="0"/>
                          </a:rPr>
                        </m:ctrlPr>
                      </m:barPr>
                      <m:e>
                        <m:r>
                          <a:rPr lang="en-US" altLang="zh-CN" sz="2000" i="1">
                            <a:latin typeface="Cambria Math" panose="02040503050406030204" pitchFamily="18" charset="0"/>
                          </a:rPr>
                          <m:t>𝑓</m:t>
                        </m:r>
                      </m:e>
                    </m:bar>
                  </m:oMath>
                </a14:m>
                <a:r>
                  <a:rPr lang="en-US" altLang="zh-CN" sz="2000">
                    <a:latin typeface="Cambria Math" panose="02040503050406030204" pitchFamily="18" charset="0"/>
                    <a:ea typeface="Cambria Math" panose="02040503050406030204" pitchFamily="18" charset="0"/>
                  </a:rPr>
                  <a:t>=</a:t>
                </a:r>
                <a14:m>
                  <m:oMath xmlns:m="http://schemas.openxmlformats.org/officeDocument/2006/math">
                    <m:f>
                      <m:fPr>
                        <m:ctrlPr>
                          <a:rPr lang="en-US" altLang="zh-CN" sz="2000" i="1" smtClean="0">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2</m:t>
                            </m:r>
                          </m:sub>
                        </m:sSub>
                      </m:num>
                      <m:den>
                        <m:r>
                          <a:rPr lang="en-US" altLang="zh-CN" sz="2000" b="0" i="1" smtClean="0">
                            <a:latin typeface="Cambria Math" panose="02040503050406030204" pitchFamily="18" charset="0"/>
                            <a:ea typeface="Cambria Math" panose="02040503050406030204" pitchFamily="18" charset="0"/>
                          </a:rPr>
                          <m:t>2</m:t>
                        </m:r>
                      </m:den>
                    </m:f>
                  </m:oMath>
                </a14:m>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衍生品的估值：为所有模拟</a:t>
                </a:r>
                <a14:m>
                  <m:oMath xmlns:m="http://schemas.openxmlformats.org/officeDocument/2006/math">
                    <m:r>
                      <a:rPr lang="zh-CN" altLang="en-US" sz="2000" i="1" smtClean="0">
                        <a:latin typeface="Cambria Math" panose="02040503050406030204" pitchFamily="18" charset="0"/>
                        <a:ea typeface="Cambria Math" panose="02040503050406030204" pitchFamily="18" charset="0"/>
                      </a:rPr>
                      <m:t>抽样</m:t>
                    </m:r>
                    <m:r>
                      <a:rPr lang="zh-CN" altLang="en-US" sz="2000" i="1">
                        <a:latin typeface="Cambria Math" panose="02040503050406030204" pitchFamily="18" charset="0"/>
                        <a:ea typeface="Cambria Math" panose="02040503050406030204" pitchFamily="18" charset="0"/>
                      </a:rPr>
                      <m:t>产生</m:t>
                    </m:r>
                    <m:r>
                      <a:rPr lang="zh-CN" altLang="en-US" sz="2000" i="1" smtClean="0">
                        <a:latin typeface="Cambria Math" panose="02040503050406030204" pitchFamily="18" charset="0"/>
                        <a:ea typeface="Cambria Math" panose="02040503050406030204" pitchFamily="18" charset="0"/>
                      </a:rPr>
                      <m:t>的</m:t>
                    </m:r>
                    <m:bar>
                      <m:barPr>
                        <m:pos m:val="top"/>
                        <m:ctrlPr>
                          <a:rPr lang="en-US" altLang="zh-CN" sz="2000" i="1" smtClean="0">
                            <a:latin typeface="Cambria Math" panose="02040503050406030204" pitchFamily="18" charset="0"/>
                          </a:rPr>
                        </m:ctrlPr>
                      </m:barPr>
                      <m:e>
                        <m:r>
                          <a:rPr lang="en-US" altLang="zh-CN" sz="2000" b="0" i="1" smtClean="0">
                            <a:latin typeface="Cambria Math" panose="02040503050406030204" pitchFamily="18" charset="0"/>
                          </a:rPr>
                          <m:t>𝑓</m:t>
                        </m:r>
                      </m:e>
                    </m:bar>
                  </m:oMath>
                </a14:m>
                <a:r>
                  <a:rPr lang="zh-CN" altLang="en-US" sz="2000">
                    <a:latin typeface="Cambria Math" panose="02040503050406030204" pitchFamily="18" charset="0"/>
                    <a:ea typeface="Cambria Math" panose="02040503050406030204" pitchFamily="18" charset="0"/>
                  </a:rPr>
                  <a:t>的均值</a:t>
                </a: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方差缩减：假设</a:t>
                </a:r>
                <a14:m>
                  <m:oMath xmlns:m="http://schemas.openxmlformats.org/officeDocument/2006/math">
                    <m:bar>
                      <m:barPr>
                        <m:pos m:val="top"/>
                        <m:ctrlPr>
                          <a:rPr lang="en-US" altLang="zh-CN" sz="2000" i="1" smtClean="0">
                            <a:latin typeface="Cambria Math" panose="02040503050406030204" pitchFamily="18" charset="0"/>
                            <a:ea typeface="Cambria Math" panose="02040503050406030204" pitchFamily="18" charset="0"/>
                          </a:rPr>
                        </m:ctrlPr>
                      </m:barPr>
                      <m:e>
                        <m:r>
                          <a:rPr lang="zh-CN" altLang="en-US" sz="2000" i="1" smtClean="0">
                            <a:latin typeface="Cambria Math" panose="02040503050406030204" pitchFamily="18" charset="0"/>
                            <a:ea typeface="Cambria Math" panose="02040503050406030204" pitchFamily="18" charset="0"/>
                          </a:rPr>
                          <m:t>𝜎</m:t>
                        </m:r>
                      </m:e>
                    </m:bar>
                  </m:oMath>
                </a14:m>
                <a:r>
                  <a:rPr lang="zh-CN" altLang="en-US" sz="2000">
                    <a:latin typeface="Cambria Math" panose="02040503050406030204" pitchFamily="18" charset="0"/>
                    <a:ea typeface="Cambria Math" panose="02040503050406030204" pitchFamily="18" charset="0"/>
                  </a:rPr>
                  <a:t>为</a:t>
                </a:r>
                <a14:m>
                  <m:oMath xmlns:m="http://schemas.openxmlformats.org/officeDocument/2006/math">
                    <m:bar>
                      <m:barPr>
                        <m:pos m:val="top"/>
                        <m:ctrlPr>
                          <a:rPr lang="en-US" altLang="zh-CN" sz="2000" i="1">
                            <a:latin typeface="Cambria Math" panose="02040503050406030204" pitchFamily="18" charset="0"/>
                          </a:rPr>
                        </m:ctrlPr>
                      </m:barPr>
                      <m:e>
                        <m:r>
                          <a:rPr lang="en-US" altLang="zh-CN" sz="2000" i="1">
                            <a:latin typeface="Cambria Math" panose="02040503050406030204" pitchFamily="18" charset="0"/>
                          </a:rPr>
                          <m:t>𝑓</m:t>
                        </m:r>
                      </m:e>
                    </m:bar>
                  </m:oMath>
                </a14:m>
                <a:r>
                  <a:rPr lang="zh-CN" altLang="en-US" sz="2000">
                    <a:latin typeface="Cambria Math" panose="02040503050406030204" pitchFamily="18" charset="0"/>
                    <a:ea typeface="Cambria Math" panose="02040503050406030204" pitchFamily="18" charset="0"/>
                  </a:rPr>
                  <a:t>的标准差，</a:t>
                </a:r>
                <a:r>
                  <a:rPr lang="en-US" altLang="zh-CN" sz="2000">
                    <a:latin typeface="Cambria Math" panose="02040503050406030204" pitchFamily="18" charset="0"/>
                    <a:ea typeface="Cambria Math" panose="02040503050406030204" pitchFamily="18" charset="0"/>
                  </a:rPr>
                  <a:t>K</a:t>
                </a:r>
                <a:r>
                  <a:rPr lang="zh-CN" altLang="en-US" sz="2000">
                    <a:latin typeface="Cambria Math" panose="02040503050406030204" pitchFamily="18" charset="0"/>
                    <a:ea typeface="Cambria Math" panose="02040503050406030204" pitchFamily="18" charset="0"/>
                  </a:rPr>
                  <a:t>为模拟抽样的次数，则估计值的标准误为</a:t>
                </a:r>
                <a14:m>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bar>
                          <m:barPr>
                            <m:pos m:val="top"/>
                            <m:ctrlPr>
                              <a:rPr lang="en-US" altLang="zh-CN" sz="2000" i="1">
                                <a:latin typeface="Cambria Math" panose="02040503050406030204" pitchFamily="18" charset="0"/>
                                <a:ea typeface="Cambria Math" panose="02040503050406030204" pitchFamily="18" charset="0"/>
                              </a:rPr>
                            </m:ctrlPr>
                          </m:barPr>
                          <m:e>
                            <m:r>
                              <a:rPr lang="zh-CN" altLang="en-US" sz="2000" i="1">
                                <a:latin typeface="Cambria Math" panose="02040503050406030204" pitchFamily="18" charset="0"/>
                                <a:ea typeface="Cambria Math" panose="02040503050406030204" pitchFamily="18" charset="0"/>
                              </a:rPr>
                              <m:t>𝜎</m:t>
                            </m:r>
                          </m:e>
                        </m:bar>
                      </m:num>
                      <m:den>
                        <m:r>
                          <m:rPr>
                            <m:nor/>
                          </m:rPr>
                          <a:rPr lang="en-US" altLang="zh-CN" sz="2000">
                            <a:latin typeface="Cambria Math" panose="02040503050406030204" pitchFamily="18" charset="0"/>
                            <a:ea typeface="Cambria Math" panose="02040503050406030204" pitchFamily="18" charset="0"/>
                          </a:rPr>
                          <m:t>K</m:t>
                        </m:r>
                      </m:den>
                    </m:f>
                    <m:r>
                      <a:rPr lang="en-US" altLang="zh-CN" sz="2000" i="1">
                        <a:latin typeface="Cambria Math" panose="02040503050406030204" pitchFamily="18" charset="0"/>
                        <a:ea typeface="Cambria Math" panose="02040503050406030204" pitchFamily="18" charset="0"/>
                      </a:rPr>
                      <m:t> </m:t>
                    </m:r>
                    <m:r>
                      <a:rPr lang="zh-CN" altLang="en-US" sz="2000" i="1">
                        <a:latin typeface="Cambria Math" panose="02040503050406030204" pitchFamily="18" charset="0"/>
                        <a:ea typeface="Cambria Math" panose="02040503050406030204" pitchFamily="18" charset="0"/>
                      </a:rPr>
                      <m:t>，</m:t>
                    </m:r>
                  </m:oMath>
                </a14:m>
                <a:r>
                  <a:rPr lang="zh-CN" altLang="en-US" sz="2000">
                    <a:latin typeface="Cambria Math" panose="02040503050406030204" pitchFamily="18" charset="0"/>
                    <a:ea typeface="Cambria Math" panose="02040503050406030204" pitchFamily="18" charset="0"/>
                  </a:rPr>
                  <a:t>一般会远远小于由</a:t>
                </a:r>
                <a:r>
                  <a:rPr lang="en-US" altLang="zh-CN" sz="2000">
                    <a:latin typeface="Cambria Math" panose="02040503050406030204" pitchFamily="18" charset="0"/>
                    <a:ea typeface="Cambria Math" panose="02040503050406030204" pitchFamily="18" charset="0"/>
                  </a:rPr>
                  <a:t>2K</a:t>
                </a:r>
                <a:r>
                  <a:rPr lang="zh-CN" altLang="en-US" sz="2000">
                    <a:latin typeface="Cambria Math" panose="02040503050406030204" pitchFamily="18" charset="0"/>
                    <a:ea typeface="Cambria Math" panose="02040503050406030204" pitchFamily="18" charset="0"/>
                  </a:rPr>
                  <a:t>次随机抽样所对应的标准误差</a:t>
                </a: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endParaRPr lang="en-US" altLang="zh-CN" sz="2000" dirty="0">
                  <a:latin typeface="Cambria Math" panose="02040503050406030204" pitchFamily="18" charset="0"/>
                  <a:ea typeface="Cambria Math" panose="020405030504060302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96240" y="1635760"/>
                <a:ext cx="11531600" cy="3549883"/>
              </a:xfrm>
              <a:prstGeom prst="rect">
                <a:avLst/>
              </a:prstGeom>
              <a:blipFill rotWithShape="1">
                <a:blip r:embed="rId3"/>
                <a:stretch>
                  <a:fillRect l="-83" t="-268" r="-83" b="-262"/>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r>
              <a:rPr lang="zh-CN" altLang="en-US"/>
              <a:t>其他方差缩减技巧</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65</a:t>
            </a:fld>
            <a:endParaRPr lang="zh-CN" altLang="en-US" dirty="0"/>
          </a:p>
        </p:txBody>
      </p:sp>
      <p:sp>
        <p:nvSpPr>
          <p:cNvPr id="20" name="文本框 19"/>
          <p:cNvSpPr txBox="1"/>
          <p:nvPr/>
        </p:nvSpPr>
        <p:spPr>
          <a:xfrm>
            <a:off x="375919" y="1230167"/>
            <a:ext cx="1998003" cy="400110"/>
          </a:xfrm>
          <a:prstGeom prst="rect">
            <a:avLst/>
          </a:prstGeom>
          <a:solidFill>
            <a:srgbClr val="9C0308"/>
          </a:solidFill>
        </p:spPr>
        <p:txBody>
          <a:bodyPr wrap="square" rtlCol="0">
            <a:spAutoFit/>
          </a:bodyPr>
          <a:lstStyle/>
          <a:p>
            <a:pPr algn="ctr"/>
            <a:r>
              <a:rPr lang="zh-CN" altLang="en-US" sz="2000">
                <a:solidFill>
                  <a:schemeClr val="bg1"/>
                </a:solidFill>
              </a:rPr>
              <a:t>对偶变量技巧</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6240" y="1635760"/>
            <a:ext cx="11531600" cy="1015663"/>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t>思路：从概率分布中抽取具有代表性的取值（而不是随机取值），会得到更高的精确度</a:t>
            </a:r>
            <a:endParaRPr lang="en-US" altLang="zh-CN" sz="2000"/>
          </a:p>
          <a:p>
            <a:pPr marL="342900" indent="-342900">
              <a:buFont typeface="Arial" panose="020B0604020202020204" pitchFamily="34" charset="0"/>
              <a:buChar char="•"/>
            </a:pPr>
            <a:r>
              <a:rPr lang="zh-CN" altLang="en-US" sz="2000"/>
              <a:t>例子：假定我们想从概率分布中抽取</a:t>
            </a:r>
            <a:r>
              <a:rPr lang="en-US" altLang="zh-CN" sz="2000"/>
              <a:t>1000</a:t>
            </a:r>
            <a:r>
              <a:rPr lang="zh-CN" altLang="en-US" sz="2000"/>
              <a:t>个样本，我们可以将分布分割成</a:t>
            </a:r>
            <a:r>
              <a:rPr lang="en-US" altLang="zh-CN" sz="2000"/>
              <a:t>1000</a:t>
            </a:r>
            <a:r>
              <a:rPr lang="zh-CN" altLang="en-US" sz="2000"/>
              <a:t>个具有同样概率的区间，然后从这些小区间中选取具有代表性的数值（均值或中位数）</a:t>
            </a:r>
            <a:endParaRPr lang="en-US" altLang="zh-CN" sz="2000"/>
          </a:p>
        </p:txBody>
      </p:sp>
      <p:sp>
        <p:nvSpPr>
          <p:cNvPr id="11" name="标题 10"/>
          <p:cNvSpPr>
            <a:spLocks noGrp="1"/>
          </p:cNvSpPr>
          <p:nvPr>
            <p:ph type="title"/>
          </p:nvPr>
        </p:nvSpPr>
        <p:spPr/>
        <p:txBody>
          <a:bodyPr/>
          <a:lstStyle/>
          <a:p>
            <a:r>
              <a:rPr lang="zh-CN" altLang="en-US"/>
              <a:t>其他方差缩减技巧</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66</a:t>
            </a:fld>
            <a:endParaRPr lang="zh-CN" altLang="en-US" dirty="0"/>
          </a:p>
        </p:txBody>
      </p:sp>
      <p:sp>
        <p:nvSpPr>
          <p:cNvPr id="20" name="文本框 19"/>
          <p:cNvSpPr txBox="1"/>
          <p:nvPr/>
        </p:nvSpPr>
        <p:spPr>
          <a:xfrm>
            <a:off x="375919" y="1230167"/>
            <a:ext cx="1998003" cy="400110"/>
          </a:xfrm>
          <a:prstGeom prst="rect">
            <a:avLst/>
          </a:prstGeom>
          <a:solidFill>
            <a:srgbClr val="9C0308"/>
          </a:solidFill>
        </p:spPr>
        <p:txBody>
          <a:bodyPr wrap="square" rtlCol="0">
            <a:spAutoFit/>
          </a:bodyPr>
          <a:lstStyle/>
          <a:p>
            <a:pPr algn="ctr"/>
            <a:r>
              <a:rPr lang="zh-CN" altLang="en-US" sz="2000">
                <a:solidFill>
                  <a:schemeClr val="bg1"/>
                </a:solidFill>
              </a:rPr>
              <a:t>间隔抽样法</a:t>
            </a:r>
          </a:p>
        </p:txBody>
      </p:sp>
      <mc:AlternateContent xmlns:mc="http://schemas.openxmlformats.org/markup-compatibility/2006" xmlns:a14="http://schemas.microsoft.com/office/drawing/2010/main">
        <mc:Choice Requires="a14">
          <p:sp>
            <p:nvSpPr>
              <p:cNvPr id="2" name="文本框 1"/>
              <p:cNvSpPr txBox="1"/>
              <p:nvPr/>
            </p:nvSpPr>
            <p:spPr>
              <a:xfrm>
                <a:off x="416561" y="4142343"/>
                <a:ext cx="11531600" cy="1735283"/>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内容：对标准正态分布中抽取的样本进行调整，使样本与第一阶矩、第二阶矩甚至更高阶矩相匹配</a:t>
                </a: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例：假定从均值为</a:t>
                </a:r>
                <a:r>
                  <a:rPr lang="en-US" altLang="zh-CN" sz="2000">
                    <a:latin typeface="Cambria Math" panose="02040503050406030204" pitchFamily="18" charset="0"/>
                    <a:ea typeface="Cambria Math" panose="02040503050406030204" pitchFamily="18" charset="0"/>
                  </a:rPr>
                  <a:t>0</a:t>
                </a:r>
                <a:r>
                  <a:rPr lang="zh-CN" altLang="en-US" sz="2000">
                    <a:latin typeface="Cambria Math" panose="02040503050406030204" pitchFamily="18" charset="0"/>
                    <a:ea typeface="Cambria Math" panose="02040503050406030204" pitchFamily="18" charset="0"/>
                  </a:rPr>
                  <a:t>、标准差为</a:t>
                </a:r>
                <a:r>
                  <a:rPr lang="en-US" altLang="zh-CN" sz="2000">
                    <a:latin typeface="Cambria Math" panose="02040503050406030204" pitchFamily="18" charset="0"/>
                    <a:ea typeface="Cambria Math" panose="02040503050406030204" pitchFamily="18" charset="0"/>
                  </a:rPr>
                  <a:t>1</a:t>
                </a:r>
                <a:r>
                  <a:rPr lang="zh-CN" altLang="en-US" sz="2000">
                    <a:latin typeface="Cambria Math" panose="02040503050406030204" pitchFamily="18" charset="0"/>
                    <a:ea typeface="Cambria Math" panose="02040503050406030204" pitchFamily="18" charset="0"/>
                  </a:rPr>
                  <a:t>的标准正态分布中进行抽样</a:t>
                </a:r>
                <a:endParaRPr lang="en-US" altLang="zh-CN" sz="200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zh-CN" altLang="en-US" sz="2000">
                    <a:latin typeface="Cambria Math" panose="02040503050406030204" pitchFamily="18" charset="0"/>
                    <a:ea typeface="Cambria Math" panose="02040503050406030204" pitchFamily="18" charset="0"/>
                  </a:rPr>
                  <a:t>取</a:t>
                </a:r>
                <a:r>
                  <a:rPr lang="en-US" altLang="zh-CN" sz="2000">
                    <a:latin typeface="Cambria Math" panose="02040503050406030204" pitchFamily="18" charset="0"/>
                    <a:ea typeface="Cambria Math" panose="02040503050406030204" pitchFamily="18" charset="0"/>
                  </a:rPr>
                  <a:t>n</a:t>
                </a:r>
                <a:r>
                  <a:rPr lang="zh-CN" altLang="en-US" sz="2000">
                    <a:latin typeface="Cambria Math" panose="02040503050406030204" pitchFamily="18" charset="0"/>
                    <a:ea typeface="Cambria Math" panose="02040503050406030204" pitchFamily="18" charset="0"/>
                  </a:rPr>
                  <a:t>个样本值为</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rPr>
                        </m:ctrlPr>
                      </m:sSubPr>
                      <m:e>
                        <m:r>
                          <a:rPr lang="zh-CN" altLang="en-US" sz="2000" i="1" smtClean="0">
                            <a:latin typeface="Cambria Math" panose="02040503050406030204" pitchFamily="18" charset="0"/>
                            <a:ea typeface="Cambria Math" panose="02040503050406030204" pitchFamily="18" charset="0"/>
                          </a:rPr>
                          <m:t>𝜖</m:t>
                        </m:r>
                      </m:e>
                      <m:sub>
                        <m:r>
                          <m:rPr>
                            <m:sty m:val="p"/>
                          </m:rPr>
                          <a:rPr lang="en-US" altLang="zh-CN" sz="2000" i="1">
                            <a:latin typeface="Cambria Math" panose="02040503050406030204" pitchFamily="18" charset="0"/>
                            <a:ea typeface="Cambria Math" panose="02040503050406030204" pitchFamily="18" charset="0"/>
                          </a:rPr>
                          <m:t>i</m:t>
                        </m:r>
                      </m:sub>
                    </m:sSub>
                    <m:r>
                      <a:rPr lang="zh-CN" altLang="en-US" sz="2000" i="1">
                        <a:latin typeface="Cambria Math" panose="02040503050406030204" pitchFamily="18" charset="0"/>
                        <a:ea typeface="Cambria Math" panose="02040503050406030204" pitchFamily="18" charset="0"/>
                      </a:rPr>
                      <m:t>，</m:t>
                    </m:r>
                  </m:oMath>
                </a14:m>
                <a:r>
                  <a:rPr lang="zh-CN" altLang="en-US" sz="2000">
                    <a:latin typeface="Cambria Math" panose="02040503050406030204" pitchFamily="18" charset="0"/>
                    <a:ea typeface="Cambria Math" panose="02040503050406030204" pitchFamily="18" charset="0"/>
                  </a:rPr>
                  <a:t>样本的均值为</a:t>
                </a:r>
                <a:r>
                  <a:rPr lang="en-US" altLang="zh-CN" sz="2000">
                    <a:latin typeface="Cambria Math" panose="02040503050406030204" pitchFamily="18" charset="0"/>
                    <a:ea typeface="Cambria Math" panose="02040503050406030204" pitchFamily="18" charset="0"/>
                  </a:rPr>
                  <a:t>m</a:t>
                </a:r>
                <a:r>
                  <a:rPr lang="zh-CN" altLang="en-US" sz="2000">
                    <a:latin typeface="Cambria Math" panose="02040503050406030204" pitchFamily="18" charset="0"/>
                    <a:ea typeface="Cambria Math" panose="02040503050406030204" pitchFamily="18" charset="0"/>
                  </a:rPr>
                  <a:t>，标准差为</a:t>
                </a:r>
                <a:r>
                  <a:rPr lang="en-US" altLang="zh-CN" sz="2000">
                    <a:latin typeface="Cambria Math" panose="02040503050406030204" pitchFamily="18" charset="0"/>
                    <a:ea typeface="Cambria Math" panose="02040503050406030204" pitchFamily="18" charset="0"/>
                  </a:rPr>
                  <a:t>s</a:t>
                </a:r>
                <a:r>
                  <a:rPr lang="zh-CN" altLang="en-US" sz="2000">
                    <a:latin typeface="Cambria Math" panose="02040503050406030204" pitchFamily="18" charset="0"/>
                    <a:ea typeface="Cambria Math" panose="02040503050406030204" pitchFamily="18" charset="0"/>
                  </a:rPr>
                  <a:t>。定义调整后的样本为：</a:t>
                </a:r>
                <a:endParaRPr lang="en-US" altLang="zh-CN" sz="2000">
                  <a:latin typeface="Cambria Math" panose="02040503050406030204" pitchFamily="18" charset="0"/>
                  <a:ea typeface="Cambria Math" panose="02040503050406030204" pitchFamily="18" charset="0"/>
                </a:endParaRPr>
              </a:p>
              <a:p>
                <a:pPr algn="ctr"/>
                <a14:m>
                  <m:oMath xmlns:m="http://schemas.openxmlformats.org/officeDocument/2006/math">
                    <m:sSubSup>
                      <m:sSubSupPr>
                        <m:ctrlPr>
                          <a:rPr lang="en-US" altLang="zh-CN" sz="2000" i="1" smtClean="0">
                            <a:latin typeface="Cambria Math" panose="02040503050406030204" pitchFamily="18" charset="0"/>
                            <a:ea typeface="Cambria Math" panose="02040503050406030204" pitchFamily="18" charset="0"/>
                          </a:rPr>
                        </m:ctrlPr>
                      </m:sSubSupPr>
                      <m:e>
                        <m:r>
                          <a:rPr lang="zh-CN" altLang="en-US" sz="2000" i="1" smtClean="0">
                            <a:latin typeface="Cambria Math" panose="02040503050406030204" pitchFamily="18" charset="0"/>
                            <a:ea typeface="Cambria Math" panose="02040503050406030204" pitchFamily="18" charset="0"/>
                          </a:rPr>
                          <m:t>𝜖</m:t>
                        </m:r>
                      </m:e>
                      <m:sub>
                        <m:r>
                          <m:rPr>
                            <m:sty m:val="p"/>
                          </m:rPr>
                          <a:rPr lang="en-US" altLang="zh-CN" sz="2000" i="1">
                            <a:latin typeface="Cambria Math" panose="02040503050406030204" pitchFamily="18" charset="0"/>
                            <a:ea typeface="Cambria Math" panose="02040503050406030204" pitchFamily="18" charset="0"/>
                          </a:rPr>
                          <m:t>i</m:t>
                        </m:r>
                      </m:sub>
                      <m:sup>
                        <m:r>
                          <a:rPr lang="en-US" altLang="zh-CN" sz="2000" i="1" smtClean="0">
                            <a:latin typeface="Cambria Math" panose="02040503050406030204" pitchFamily="18" charset="0"/>
                            <a:ea typeface="Cambria Math" panose="02040503050406030204" pitchFamily="18" charset="0"/>
                          </a:rPr>
                          <m:t>∗</m:t>
                        </m:r>
                      </m:sup>
                    </m:sSubSup>
                  </m:oMath>
                </a14:m>
                <a:r>
                  <a:rPr lang="en-US" altLang="zh-CN" sz="2000">
                    <a:latin typeface="Cambria Math" panose="02040503050406030204" pitchFamily="18" charset="0"/>
                    <a:ea typeface="Cambria Math" panose="02040503050406030204" pitchFamily="18" charset="0"/>
                  </a:rPr>
                  <a:t>=</a:t>
                </a:r>
                <a14:m>
                  <m:oMath xmlns:m="http://schemas.openxmlformats.org/officeDocument/2006/math">
                    <m:f>
                      <m:fPr>
                        <m:ctrlPr>
                          <a:rPr lang="en-US" altLang="zh-CN" sz="2000" i="1" smtClean="0">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𝜖</m:t>
                            </m:r>
                          </m:e>
                          <m:sub>
                            <m:r>
                              <m:rPr>
                                <m:sty m:val="p"/>
                              </m:rPr>
                              <a:rPr lang="en-US" altLang="zh-CN" sz="2000" i="1">
                                <a:latin typeface="Cambria Math" panose="02040503050406030204" pitchFamily="18" charset="0"/>
                                <a:ea typeface="Cambria Math" panose="02040503050406030204" pitchFamily="18" charset="0"/>
                              </a:rPr>
                              <m:t>i</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num>
                      <m:den>
                        <m:r>
                          <a:rPr lang="en-US" altLang="zh-CN" sz="2000" b="0" i="1" smtClean="0">
                            <a:latin typeface="Cambria Math" panose="02040503050406030204" pitchFamily="18" charset="0"/>
                          </a:rPr>
                          <m:t>𝑠</m:t>
                        </m:r>
                      </m:den>
                    </m:f>
                  </m:oMath>
                </a14:m>
                <a:endParaRPr lang="en-US" altLang="zh-CN" sz="2000">
                  <a:latin typeface="Cambria Math" panose="02040503050406030204" pitchFamily="18" charset="0"/>
                  <a:ea typeface="Cambria Math" panose="020405030504060302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调整</a:t>
                </a:r>
                <a:r>
                  <a:rPr lang="zh-CN" altLang="en-US" sz="2000">
                    <a:solidFill>
                      <a:prstClr val="black"/>
                    </a:solidFill>
                    <a:latin typeface="Calibri" panose="020F0502020204030204"/>
                    <a:ea typeface="宋体" panose="02010600030101010101" pitchFamily="2" charset="-122"/>
                  </a:rPr>
                  <a:t>后</a:t>
                </a:r>
                <a:r>
                  <a:rPr kumimoji="0" lang="zh-CN" altLang="en-US" sz="20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样本具有正确的均值</a:t>
                </a:r>
                <a:r>
                  <a:rPr kumimoji="0" lang="en-US" altLang="zh-CN" sz="20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0</a:t>
                </a:r>
                <a:r>
                  <a:rPr kumimoji="0" lang="zh-CN" altLang="en-US" sz="20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与正确的标准差</a:t>
                </a:r>
                <a:r>
                  <a:rPr kumimoji="0" lang="en-US" altLang="zh-CN" sz="20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1</a:t>
                </a:r>
                <a:r>
                  <a:rPr kumimoji="0" lang="zh-CN" altLang="en-US" sz="20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，可运用这些经调整后的样本来做所有的计算。</a:t>
                </a:r>
                <a:endParaRPr lang="en-US" altLang="zh-CN" sz="2000">
                  <a:latin typeface="Cambria Math" panose="02040503050406030204" pitchFamily="18" charset="0"/>
                  <a:ea typeface="Cambria Math" panose="020405030504060302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16561" y="4142343"/>
                <a:ext cx="11531600" cy="1735283"/>
              </a:xfrm>
              <a:prstGeom prst="rect">
                <a:avLst/>
              </a:prstGeom>
              <a:blipFill rotWithShape="1">
                <a:blip r:embed="rId3"/>
                <a:stretch>
                  <a:fillRect l="-83" t="-563" r="-83" b="-545"/>
                </a:stretch>
              </a:blipFill>
              <a:ln w="19050">
                <a:solidFill>
                  <a:srgbClr val="972022"/>
                </a:solidFill>
                <a:prstDash val="sysDash"/>
              </a:ln>
            </p:spPr>
            <p:txBody>
              <a:bodyPr/>
              <a:lstStyle/>
              <a:p>
                <a:r>
                  <a:rPr lang="zh-CN" altLang="en-US">
                    <a:noFill/>
                  </a:rPr>
                  <a:t> </a:t>
                </a:r>
              </a:p>
            </p:txBody>
          </p:sp>
        </mc:Fallback>
      </mc:AlternateContent>
      <p:sp>
        <p:nvSpPr>
          <p:cNvPr id="3" name="文本框 2"/>
          <p:cNvSpPr txBox="1"/>
          <p:nvPr/>
        </p:nvSpPr>
        <p:spPr>
          <a:xfrm>
            <a:off x="396240" y="3736750"/>
            <a:ext cx="1998003" cy="400110"/>
          </a:xfrm>
          <a:prstGeom prst="rect">
            <a:avLst/>
          </a:prstGeom>
          <a:solidFill>
            <a:srgbClr val="9C0308"/>
          </a:solidFill>
        </p:spPr>
        <p:txBody>
          <a:bodyPr wrap="square" rtlCol="0">
            <a:spAutoFit/>
          </a:bodyPr>
          <a:lstStyle/>
          <a:p>
            <a:pPr algn="ctr"/>
            <a:r>
              <a:rPr lang="zh-CN" altLang="en-US" sz="2000">
                <a:solidFill>
                  <a:schemeClr val="bg1"/>
                </a:solidFill>
              </a:rPr>
              <a:t>矩匹配法</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47598" y="1941333"/>
            <a:ext cx="4453984" cy="400110"/>
          </a:xfrm>
          <a:prstGeom prst="rect">
            <a:avLst/>
          </a:prstGeom>
          <a:noFill/>
        </p:spPr>
        <p:txBody>
          <a:bodyPr wrap="square" rtlCol="0">
            <a:spAutoFit/>
          </a:bodyPr>
          <a:lstStyle/>
          <a:p>
            <a:pPr>
              <a:spcAft>
                <a:spcPts val="50"/>
              </a:spcAft>
              <a:defRPr/>
            </a:pPr>
            <a:r>
              <a:rPr lang="zh-CN" altLang="en-US" sz="2000" dirty="0">
                <a:solidFill>
                  <a:prstClr val="white">
                    <a:lumMod val="65000"/>
                  </a:prstClr>
                </a:solidFill>
                <a:cs typeface="+mn-ea"/>
                <a:sym typeface="+mn-lt"/>
              </a:rPr>
              <a:t>衍生品基本概念</a:t>
            </a:r>
          </a:p>
        </p:txBody>
      </p:sp>
      <p:sp>
        <p:nvSpPr>
          <p:cNvPr id="6" name="文本框 5"/>
          <p:cNvSpPr txBox="1"/>
          <p:nvPr/>
        </p:nvSpPr>
        <p:spPr>
          <a:xfrm>
            <a:off x="4647598" y="2802504"/>
            <a:ext cx="4453984" cy="400110"/>
          </a:xfrm>
          <a:prstGeom prst="rect">
            <a:avLst/>
          </a:prstGeom>
          <a:noFill/>
        </p:spPr>
        <p:txBody>
          <a:bodyPr wrap="square" rtlCol="0">
            <a:spAutoFit/>
          </a:bodyPr>
          <a:lstStyle/>
          <a:p>
            <a:pPr>
              <a:spcAft>
                <a:spcPts val="50"/>
              </a:spcAft>
              <a:defRPr/>
            </a:pPr>
            <a:r>
              <a:rPr lang="zh-CN" altLang="en-US" sz="2000" dirty="0">
                <a:solidFill>
                  <a:prstClr val="white">
                    <a:lumMod val="65000"/>
                  </a:prstClr>
                </a:solidFill>
                <a:cs typeface="+mn-ea"/>
                <a:sym typeface="+mn-lt"/>
              </a:rPr>
              <a:t>期权定价与策略</a:t>
            </a:r>
          </a:p>
        </p:txBody>
      </p:sp>
      <p:sp>
        <p:nvSpPr>
          <p:cNvPr id="7" name="文本框 6"/>
          <p:cNvSpPr txBox="1"/>
          <p:nvPr/>
        </p:nvSpPr>
        <p:spPr>
          <a:xfrm>
            <a:off x="4647598" y="3653352"/>
            <a:ext cx="4375830" cy="400110"/>
          </a:xfrm>
          <a:prstGeom prst="rect">
            <a:avLst/>
          </a:prstGeom>
          <a:noFill/>
        </p:spPr>
        <p:txBody>
          <a:bodyPr wrap="square" rtlCol="0">
            <a:spAutoFit/>
          </a:bodyPr>
          <a:lstStyle/>
          <a:p>
            <a:pPr marR="0" lvl="0" indent="0" fontAlgn="auto">
              <a:spcAft>
                <a:spcPts val="50"/>
              </a:spcAft>
              <a:buClrTx/>
              <a:buSzTx/>
              <a:buFontTx/>
              <a:buNone/>
              <a:defRPr/>
            </a:pPr>
            <a:r>
              <a:rPr lang="zh-CN" altLang="en-US" sz="2000" dirty="0">
                <a:solidFill>
                  <a:prstClr val="white">
                    <a:lumMod val="65000"/>
                  </a:prstClr>
                </a:solidFill>
                <a:cs typeface="+mn-ea"/>
                <a:sym typeface="+mn-lt"/>
              </a:rPr>
              <a:t>数值模拟方法</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67</a:t>
            </a:fld>
            <a:endParaRPr lang="zh-CN" altLang="en-US" dirty="0"/>
          </a:p>
        </p:txBody>
      </p:sp>
      <p:sp>
        <p:nvSpPr>
          <p:cNvPr id="3" name="矩形: 圆角 2"/>
          <p:cNvSpPr/>
          <p:nvPr/>
        </p:nvSpPr>
        <p:spPr>
          <a:xfrm>
            <a:off x="3968006" y="1889319"/>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580744" y="2435711"/>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968006" y="273684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580744" y="328323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968006" y="3590709"/>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580744" y="4137101"/>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968006" y="4444578"/>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580744" y="4990970"/>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23" name="文本框 22"/>
          <p:cNvSpPr txBox="1"/>
          <p:nvPr/>
        </p:nvSpPr>
        <p:spPr>
          <a:xfrm>
            <a:off x="4647598" y="4514523"/>
            <a:ext cx="6094428" cy="400110"/>
          </a:xfrm>
          <a:prstGeom prst="rect">
            <a:avLst/>
          </a:prstGeom>
          <a:noFill/>
        </p:spPr>
        <p:txBody>
          <a:bodyPr wrap="square">
            <a:spAutoFit/>
          </a:bodyPr>
          <a:lstStyle/>
          <a:p>
            <a:pPr marR="0" lvl="0" indent="0" fontAlgn="auto">
              <a:spcAft>
                <a:spcPts val="50"/>
              </a:spcAft>
              <a:buClrTx/>
              <a:buSzTx/>
              <a:buFontTx/>
              <a:buNone/>
              <a:defRPr/>
            </a:pPr>
            <a:r>
              <a:rPr lang="zh-CN" altLang="en-US" sz="2000" b="1" dirty="0">
                <a:solidFill>
                  <a:srgbClr val="9C0308"/>
                </a:solidFill>
                <a:cs typeface="+mn-ea"/>
                <a:sym typeface="+mn-lt"/>
              </a:rPr>
              <a:t>场外衍生品介绍</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我国场内期权品种</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68</a:t>
            </a:fld>
            <a:endParaRPr lang="zh-CN" altLang="en-US" dirty="0"/>
          </a:p>
        </p:txBody>
      </p:sp>
      <p:sp>
        <p:nvSpPr>
          <p:cNvPr id="6" name="文本框 5"/>
          <p:cNvSpPr txBox="1"/>
          <p:nvPr/>
        </p:nvSpPr>
        <p:spPr>
          <a:xfrm>
            <a:off x="375919" y="1299873"/>
            <a:ext cx="11531600" cy="1115690"/>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a:t>我国场内期权在上交所、深交所、中金所 </a:t>
            </a:r>
            <a:r>
              <a:rPr lang="en-US" altLang="zh-CN" sz="1600"/>
              <a:t>(ETF</a:t>
            </a:r>
            <a:r>
              <a:rPr lang="zh-CN" altLang="en-US" sz="1600"/>
              <a:t>期权</a:t>
            </a:r>
            <a:r>
              <a:rPr lang="en-US" altLang="zh-CN" sz="1600"/>
              <a:t>)</a:t>
            </a:r>
            <a:r>
              <a:rPr lang="zh-CN" altLang="en-US" sz="1600"/>
              <a:t>  上期所、郑商所 </a:t>
            </a:r>
            <a:r>
              <a:rPr lang="en-US" altLang="zh-CN" sz="1600"/>
              <a:t>(</a:t>
            </a:r>
            <a:r>
              <a:rPr lang="zh-CN" altLang="en-US" sz="1600"/>
              <a:t>商品期权</a:t>
            </a:r>
            <a:r>
              <a:rPr lang="en-US" altLang="zh-CN" sz="1600"/>
              <a:t>)</a:t>
            </a:r>
            <a:r>
              <a:rPr lang="zh-CN" altLang="en-US" sz="1600"/>
              <a:t>进行交易</a:t>
            </a:r>
            <a:endParaRPr lang="en-US" altLang="zh-CN" sz="1600"/>
          </a:p>
          <a:p>
            <a:pPr marL="342900" indent="-342900">
              <a:spcAft>
                <a:spcPts val="50"/>
              </a:spcAft>
              <a:buFont typeface="Arial" panose="020B0604020202020204" pitchFamily="34" charset="0"/>
              <a:buChar char="•"/>
              <a:defRPr/>
            </a:pPr>
            <a:r>
              <a:rPr lang="zh-CN" altLang="en-US" sz="1600"/>
              <a:t>期权品种为香草期权：</a:t>
            </a:r>
            <a:endParaRPr lang="en-US" altLang="zh-CN" sz="1600"/>
          </a:p>
          <a:p>
            <a:pPr marL="342900" indent="-342900">
              <a:spcAft>
                <a:spcPts val="50"/>
              </a:spcAft>
              <a:buFont typeface="Arial" panose="020B0604020202020204" pitchFamily="34" charset="0"/>
              <a:buChar char="•"/>
              <a:defRPr/>
            </a:pPr>
            <a:r>
              <a:rPr lang="zh-CN" altLang="en-US" sz="1600"/>
              <a:t>欧式期权 （多数的</a:t>
            </a:r>
            <a:r>
              <a:rPr lang="en-US" altLang="zh-CN" sz="1600"/>
              <a:t>ETF</a:t>
            </a:r>
            <a:r>
              <a:rPr lang="zh-CN" altLang="en-US" sz="1600"/>
              <a:t>期权）</a:t>
            </a:r>
            <a:endParaRPr lang="en-US" altLang="zh-CN" sz="1600"/>
          </a:p>
          <a:p>
            <a:pPr marL="342900" indent="-342900">
              <a:spcAft>
                <a:spcPts val="50"/>
              </a:spcAft>
              <a:buFont typeface="Arial" panose="020B0604020202020204" pitchFamily="34" charset="0"/>
              <a:buChar char="•"/>
              <a:defRPr/>
            </a:pPr>
            <a:r>
              <a:rPr lang="zh-CN" altLang="en-US" sz="1600"/>
              <a:t>美式期权 （多数商品期权）</a:t>
            </a:r>
            <a:endParaRPr lang="en-US" altLang="zh-CN" sz="1600"/>
          </a:p>
        </p:txBody>
      </p:sp>
      <p:sp>
        <p:nvSpPr>
          <p:cNvPr id="7" name="文本框 6"/>
          <p:cNvSpPr txBox="1"/>
          <p:nvPr/>
        </p:nvSpPr>
        <p:spPr>
          <a:xfrm>
            <a:off x="375918" y="930541"/>
            <a:ext cx="1849923"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a:ln>
                  <a:noFill/>
                </a:ln>
                <a:solidFill>
                  <a:prstClr val="white"/>
                </a:solidFill>
                <a:effectLst/>
                <a:uLnTx/>
                <a:uFillTx/>
                <a:cs typeface="+mn-ea"/>
                <a:sym typeface="+mn-lt"/>
              </a:rPr>
              <a:t>场内衍生品</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5" name="图片 4"/>
          <p:cNvPicPr>
            <a:picLocks noChangeAspect="1"/>
          </p:cNvPicPr>
          <p:nvPr/>
        </p:nvPicPr>
        <p:blipFill>
          <a:blip r:embed="rId3"/>
          <a:stretch>
            <a:fillRect/>
          </a:stretch>
        </p:blipFill>
        <p:spPr>
          <a:xfrm>
            <a:off x="6141719" y="2751562"/>
            <a:ext cx="4548082" cy="3933499"/>
          </a:xfrm>
          <a:prstGeom prst="rect">
            <a:avLst/>
          </a:prstGeom>
        </p:spPr>
      </p:pic>
      <p:pic>
        <p:nvPicPr>
          <p:cNvPr id="9" name="图片 8"/>
          <p:cNvPicPr>
            <a:picLocks noChangeAspect="1"/>
          </p:cNvPicPr>
          <p:nvPr/>
        </p:nvPicPr>
        <p:blipFill>
          <a:blip r:embed="rId4"/>
          <a:stretch>
            <a:fillRect/>
          </a:stretch>
        </p:blipFill>
        <p:spPr>
          <a:xfrm>
            <a:off x="375918" y="2734895"/>
            <a:ext cx="5458704" cy="3966832"/>
          </a:xfrm>
          <a:prstGeom prst="rect">
            <a:avLst/>
          </a:prstGeom>
        </p:spPr>
      </p:pic>
      <p:sp>
        <p:nvSpPr>
          <p:cNvPr id="12" name="矩形 11"/>
          <p:cNvSpPr/>
          <p:nvPr/>
        </p:nvSpPr>
        <p:spPr>
          <a:xfrm>
            <a:off x="3730713" y="5055757"/>
            <a:ext cx="740780" cy="185195"/>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229050" y="5705696"/>
            <a:ext cx="3362750" cy="253144"/>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场外衍生品市场体系</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69</a:t>
            </a:fld>
            <a:endParaRPr lang="zh-CN" altLang="en-US" dirty="0"/>
          </a:p>
        </p:txBody>
      </p:sp>
      <p:sp>
        <p:nvSpPr>
          <p:cNvPr id="6" name="文本框 5"/>
          <p:cNvSpPr txBox="1"/>
          <p:nvPr/>
        </p:nvSpPr>
        <p:spPr>
          <a:xfrm>
            <a:off x="375919" y="1299873"/>
            <a:ext cx="11531600" cy="856645"/>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a:solidFill>
                  <a:prstClr val="black"/>
                </a:solidFill>
                <a:cs typeface="+mn-ea"/>
                <a:sym typeface="+mn-lt"/>
              </a:rPr>
              <a:t>由人民银行主导的以</a:t>
            </a:r>
            <a:r>
              <a:rPr lang="en-US" altLang="zh-CN" sz="1600">
                <a:solidFill>
                  <a:prstClr val="black"/>
                </a:solidFill>
                <a:cs typeface="+mn-ea"/>
                <a:sym typeface="+mn-lt"/>
              </a:rPr>
              <a:t>NAFMII</a:t>
            </a:r>
            <a:r>
              <a:rPr lang="zh-CN" altLang="en-US" sz="1600">
                <a:solidFill>
                  <a:prstClr val="black"/>
                </a:solidFill>
                <a:cs typeface="+mn-ea"/>
                <a:sym typeface="+mn-lt"/>
              </a:rPr>
              <a:t>主协议为交易基础的银行间市场</a:t>
            </a:r>
            <a:endParaRPr lang="en-US" altLang="zh-CN" sz="16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a:t>由证监会主导的以</a:t>
            </a:r>
            <a:r>
              <a:rPr lang="en-US" altLang="zh-CN" sz="1600"/>
              <a:t>SAC</a:t>
            </a:r>
            <a:r>
              <a:rPr lang="zh-CN" altLang="en-US" sz="1600"/>
              <a:t>协议为交易基础的证券期货市场</a:t>
            </a:r>
            <a:endParaRPr lang="en-US" altLang="zh-CN" sz="1600"/>
          </a:p>
          <a:p>
            <a:pPr marL="342900" indent="-342900">
              <a:spcAft>
                <a:spcPts val="50"/>
              </a:spcAft>
              <a:buFont typeface="Arial" panose="020B0604020202020204" pitchFamily="34" charset="0"/>
              <a:buChar char="•"/>
              <a:defRPr/>
            </a:pPr>
            <a:r>
              <a:rPr lang="zh-CN" altLang="en-US" sz="1600"/>
              <a:t>由外资机构主导的以</a:t>
            </a:r>
            <a:r>
              <a:rPr lang="en-US" altLang="zh-CN" sz="1600"/>
              <a:t>ISDA</a:t>
            </a:r>
            <a:r>
              <a:rPr lang="zh-CN" altLang="en-US" sz="1600"/>
              <a:t>协议为交易基础的柜台市场</a:t>
            </a:r>
            <a:endParaRPr lang="zh-CN" altLang="en-US" sz="1600" dirty="0"/>
          </a:p>
        </p:txBody>
      </p:sp>
      <p:sp>
        <p:nvSpPr>
          <p:cNvPr id="7" name="文本框 6"/>
          <p:cNvSpPr txBox="1"/>
          <p:nvPr/>
        </p:nvSpPr>
        <p:spPr>
          <a:xfrm>
            <a:off x="375918" y="930541"/>
            <a:ext cx="1849923"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a:ln>
                  <a:noFill/>
                </a:ln>
                <a:solidFill>
                  <a:prstClr val="white"/>
                </a:solidFill>
                <a:effectLst/>
                <a:uLnTx/>
                <a:uFillTx/>
                <a:cs typeface="+mn-ea"/>
                <a:sym typeface="+mn-lt"/>
              </a:rPr>
              <a:t>三大市场体系</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 name="文本框 9"/>
          <p:cNvSpPr txBox="1"/>
          <p:nvPr/>
        </p:nvSpPr>
        <p:spPr>
          <a:xfrm>
            <a:off x="375919" y="2918478"/>
            <a:ext cx="11531600" cy="1115690"/>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a:t>交易品种：远期、互换、期权、信用保护工具。</a:t>
            </a:r>
            <a:endParaRPr lang="en-US" altLang="zh-CN" sz="1600"/>
          </a:p>
          <a:p>
            <a:pPr marL="342900" indent="-342900">
              <a:spcAft>
                <a:spcPts val="50"/>
              </a:spcAft>
              <a:buFont typeface="Arial" panose="020B0604020202020204" pitchFamily="34" charset="0"/>
              <a:buChar char="•"/>
              <a:defRPr/>
            </a:pPr>
            <a:r>
              <a:rPr lang="zh-CN" altLang="en-US" sz="1600"/>
              <a:t>这里主要介绍期权相关的场外衍生品：</a:t>
            </a:r>
          </a:p>
          <a:p>
            <a:pPr marL="342900" indent="-342900">
              <a:spcAft>
                <a:spcPts val="50"/>
              </a:spcAft>
              <a:buFont typeface="Arial" panose="020B0604020202020204" pitchFamily="34" charset="0"/>
              <a:buChar char="•"/>
              <a:defRPr/>
            </a:pPr>
            <a:r>
              <a:rPr lang="en-US" altLang="zh-CN" sz="1600"/>
              <a:t>- </a:t>
            </a:r>
            <a:r>
              <a:rPr lang="zh-CN" altLang="en-US" sz="1600"/>
              <a:t>场外期权</a:t>
            </a:r>
          </a:p>
          <a:p>
            <a:pPr marL="342900" indent="-342900">
              <a:spcAft>
                <a:spcPts val="50"/>
              </a:spcAft>
              <a:buFont typeface="Arial" panose="020B0604020202020204" pitchFamily="34" charset="0"/>
              <a:buChar char="•"/>
              <a:defRPr/>
            </a:pPr>
            <a:r>
              <a:rPr lang="en-US" altLang="zh-CN" sz="1600"/>
              <a:t>- </a:t>
            </a:r>
            <a:r>
              <a:rPr lang="zh-CN" altLang="en-US" sz="1600"/>
              <a:t>以场外期权为基础的结构化产品</a:t>
            </a:r>
            <a:endParaRPr lang="zh-CN" altLang="en-US" sz="1600" dirty="0"/>
          </a:p>
        </p:txBody>
      </p:sp>
      <p:sp>
        <p:nvSpPr>
          <p:cNvPr id="11" name="文本框 10"/>
          <p:cNvSpPr txBox="1"/>
          <p:nvPr/>
        </p:nvSpPr>
        <p:spPr>
          <a:xfrm>
            <a:off x="375917" y="2549146"/>
            <a:ext cx="3149335"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0" u="none" strike="noStrike" kern="1200" cap="none" spc="0" normalizeH="0" baseline="0" noProof="0">
                <a:ln>
                  <a:noFill/>
                </a:ln>
                <a:solidFill>
                  <a:prstClr val="white"/>
                </a:solidFill>
                <a:effectLst/>
                <a:uLnTx/>
                <a:uFillTx/>
                <a:cs typeface="+mn-ea"/>
                <a:sym typeface="+mn-lt"/>
              </a:rPr>
              <a:t>SAC</a:t>
            </a:r>
            <a:r>
              <a:rPr kumimoji="0" lang="zh-CN" altLang="en-US" sz="1800" b="0" i="0" u="none" strike="noStrike" kern="1200" cap="none" spc="0" normalizeH="0" baseline="0" noProof="0">
                <a:ln>
                  <a:noFill/>
                </a:ln>
                <a:solidFill>
                  <a:prstClr val="white"/>
                </a:solidFill>
                <a:effectLst/>
                <a:uLnTx/>
                <a:uFillTx/>
                <a:cs typeface="+mn-ea"/>
                <a:sym typeface="+mn-lt"/>
              </a:rPr>
              <a:t>协议规范的证券期货市场</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50" name="组合 49"/>
          <p:cNvGrpSpPr/>
          <p:nvPr/>
        </p:nvGrpSpPr>
        <p:grpSpPr>
          <a:xfrm>
            <a:off x="375917" y="4600311"/>
            <a:ext cx="5534553" cy="1673750"/>
            <a:chOff x="375917" y="4541520"/>
            <a:chExt cx="5927086" cy="1673750"/>
          </a:xfrm>
        </p:grpSpPr>
        <p:sp>
          <p:nvSpPr>
            <p:cNvPr id="15" name="矩形 14"/>
            <p:cNvSpPr/>
            <p:nvPr/>
          </p:nvSpPr>
          <p:spPr>
            <a:xfrm>
              <a:off x="375917" y="4541520"/>
              <a:ext cx="360017" cy="1673750"/>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机构投资者</a:t>
              </a:r>
            </a:p>
          </p:txBody>
        </p:sp>
        <p:sp>
          <p:nvSpPr>
            <p:cNvPr id="16" name="矩形 15"/>
            <p:cNvSpPr/>
            <p:nvPr/>
          </p:nvSpPr>
          <p:spPr>
            <a:xfrm>
              <a:off x="914059" y="4795989"/>
              <a:ext cx="1703660" cy="259577"/>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期权费</a:t>
              </a:r>
            </a:p>
          </p:txBody>
        </p:sp>
        <p:sp>
          <p:nvSpPr>
            <p:cNvPr id="17" name="矩形 16"/>
            <p:cNvSpPr/>
            <p:nvPr/>
          </p:nvSpPr>
          <p:spPr>
            <a:xfrm>
              <a:off x="914059" y="5667881"/>
              <a:ext cx="1703660" cy="259577"/>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期权结算金额</a:t>
              </a:r>
            </a:p>
          </p:txBody>
        </p:sp>
        <p:sp>
          <p:nvSpPr>
            <p:cNvPr id="18" name="矩形 17"/>
            <p:cNvSpPr/>
            <p:nvPr/>
          </p:nvSpPr>
          <p:spPr>
            <a:xfrm>
              <a:off x="2892900" y="4541520"/>
              <a:ext cx="320671" cy="1673750"/>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券商</a:t>
              </a:r>
            </a:p>
          </p:txBody>
        </p:sp>
        <p:sp>
          <p:nvSpPr>
            <p:cNvPr id="19" name="矩形 18"/>
            <p:cNvSpPr/>
            <p:nvPr/>
          </p:nvSpPr>
          <p:spPr>
            <a:xfrm>
              <a:off x="3380699" y="4781597"/>
              <a:ext cx="1595932" cy="259577"/>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静态对冲</a:t>
              </a:r>
            </a:p>
          </p:txBody>
        </p:sp>
        <p:sp>
          <p:nvSpPr>
            <p:cNvPr id="20" name="矩形 19"/>
            <p:cNvSpPr/>
            <p:nvPr/>
          </p:nvSpPr>
          <p:spPr>
            <a:xfrm>
              <a:off x="3380699" y="5667881"/>
              <a:ext cx="1595932" cy="259577"/>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动态对冲</a:t>
              </a:r>
            </a:p>
          </p:txBody>
        </p:sp>
        <p:sp>
          <p:nvSpPr>
            <p:cNvPr id="21" name="矩形 20"/>
            <p:cNvSpPr/>
            <p:nvPr/>
          </p:nvSpPr>
          <p:spPr>
            <a:xfrm>
              <a:off x="5116560" y="4568428"/>
              <a:ext cx="1008083" cy="625290"/>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其他</a:t>
              </a:r>
              <a:endParaRPr lang="en-US" altLang="zh-CN" sz="1600"/>
            </a:p>
            <a:p>
              <a:pPr algn="ctr"/>
              <a:r>
                <a:rPr lang="zh-CN" altLang="en-US" sz="1600"/>
                <a:t>投资者</a:t>
              </a:r>
            </a:p>
          </p:txBody>
        </p:sp>
        <p:sp>
          <p:nvSpPr>
            <p:cNvPr id="22" name="矩形 21"/>
            <p:cNvSpPr/>
            <p:nvPr/>
          </p:nvSpPr>
          <p:spPr>
            <a:xfrm>
              <a:off x="5116560" y="5558127"/>
              <a:ext cx="1186443" cy="547183"/>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交易所</a:t>
              </a:r>
              <a:endParaRPr lang="en-US" altLang="zh-CN" sz="1600"/>
            </a:p>
            <a:p>
              <a:pPr algn="ctr"/>
              <a:r>
                <a:rPr lang="zh-CN" altLang="en-US" sz="1600"/>
                <a:t>场内交易</a:t>
              </a:r>
            </a:p>
          </p:txBody>
        </p:sp>
        <p:sp>
          <p:nvSpPr>
            <p:cNvPr id="23" name="箭头: 右 22"/>
            <p:cNvSpPr/>
            <p:nvPr/>
          </p:nvSpPr>
          <p:spPr>
            <a:xfrm>
              <a:off x="735934" y="4916557"/>
              <a:ext cx="275181" cy="4571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p:cNvSpPr/>
            <p:nvPr/>
          </p:nvSpPr>
          <p:spPr>
            <a:xfrm>
              <a:off x="2620057" y="5794527"/>
              <a:ext cx="275181" cy="4571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p:cNvSpPr/>
            <p:nvPr/>
          </p:nvSpPr>
          <p:spPr>
            <a:xfrm>
              <a:off x="2638816" y="4874521"/>
              <a:ext cx="184120" cy="12978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p:cNvSpPr/>
            <p:nvPr/>
          </p:nvSpPr>
          <p:spPr>
            <a:xfrm rot="10800000">
              <a:off x="756548" y="5729632"/>
              <a:ext cx="184120" cy="12978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p:cNvSpPr/>
            <p:nvPr/>
          </p:nvSpPr>
          <p:spPr>
            <a:xfrm>
              <a:off x="3187099" y="4871147"/>
              <a:ext cx="235386" cy="160222"/>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p:cNvSpPr/>
            <p:nvPr/>
          </p:nvSpPr>
          <p:spPr>
            <a:xfrm>
              <a:off x="4947256" y="4849453"/>
              <a:ext cx="184120" cy="12978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p:cNvSpPr/>
            <p:nvPr/>
          </p:nvSpPr>
          <p:spPr>
            <a:xfrm>
              <a:off x="3124515" y="5729632"/>
              <a:ext cx="302772" cy="160222"/>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p:cNvSpPr/>
            <p:nvPr/>
          </p:nvSpPr>
          <p:spPr>
            <a:xfrm>
              <a:off x="4947256" y="5752491"/>
              <a:ext cx="184120" cy="12978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6448079" y="4591920"/>
            <a:ext cx="5164293" cy="1710942"/>
            <a:chOff x="6471116" y="4504328"/>
            <a:chExt cx="5088514" cy="1673750"/>
          </a:xfrm>
        </p:grpSpPr>
        <p:sp>
          <p:nvSpPr>
            <p:cNvPr id="34" name="矩形 33"/>
            <p:cNvSpPr/>
            <p:nvPr/>
          </p:nvSpPr>
          <p:spPr>
            <a:xfrm>
              <a:off x="6471116" y="4504328"/>
              <a:ext cx="360017" cy="1673750"/>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证券公司</a:t>
              </a:r>
            </a:p>
          </p:txBody>
        </p:sp>
        <p:sp>
          <p:nvSpPr>
            <p:cNvPr id="35" name="矩形 34"/>
            <p:cNvSpPr/>
            <p:nvPr/>
          </p:nvSpPr>
          <p:spPr>
            <a:xfrm>
              <a:off x="7061092" y="4769060"/>
              <a:ext cx="1703660" cy="259577"/>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签订</a:t>
              </a:r>
              <a:r>
                <a:rPr lang="en-US" altLang="zh-CN" sz="1600"/>
                <a:t>SAC</a:t>
              </a:r>
              <a:r>
                <a:rPr lang="zh-CN" altLang="en-US" sz="1600"/>
                <a:t>协议</a:t>
              </a:r>
            </a:p>
          </p:txBody>
        </p:sp>
        <p:sp>
          <p:nvSpPr>
            <p:cNvPr id="36" name="矩形 35"/>
            <p:cNvSpPr/>
            <p:nvPr/>
          </p:nvSpPr>
          <p:spPr>
            <a:xfrm>
              <a:off x="7009258" y="5630689"/>
              <a:ext cx="1703660" cy="259577"/>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手续费等</a:t>
              </a:r>
            </a:p>
          </p:txBody>
        </p:sp>
        <p:sp>
          <p:nvSpPr>
            <p:cNvPr id="37" name="矩形 36"/>
            <p:cNvSpPr/>
            <p:nvPr/>
          </p:nvSpPr>
          <p:spPr>
            <a:xfrm>
              <a:off x="8988099" y="4504328"/>
              <a:ext cx="347870" cy="1673750"/>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资管机构</a:t>
              </a:r>
            </a:p>
          </p:txBody>
        </p:sp>
        <p:sp>
          <p:nvSpPr>
            <p:cNvPr id="38" name="矩形 37"/>
            <p:cNvSpPr/>
            <p:nvPr/>
          </p:nvSpPr>
          <p:spPr>
            <a:xfrm>
              <a:off x="9475898" y="4744405"/>
              <a:ext cx="1595932" cy="259577"/>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结构化产品</a:t>
              </a:r>
            </a:p>
          </p:txBody>
        </p:sp>
        <p:sp>
          <p:nvSpPr>
            <p:cNvPr id="39" name="矩形 38"/>
            <p:cNvSpPr/>
            <p:nvPr/>
          </p:nvSpPr>
          <p:spPr>
            <a:xfrm>
              <a:off x="9462057" y="5622702"/>
              <a:ext cx="1595932" cy="259577"/>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管理费</a:t>
              </a:r>
            </a:p>
          </p:txBody>
        </p:sp>
        <p:sp>
          <p:nvSpPr>
            <p:cNvPr id="41" name="矩形 40"/>
            <p:cNvSpPr/>
            <p:nvPr/>
          </p:nvSpPr>
          <p:spPr>
            <a:xfrm>
              <a:off x="11211759" y="4565209"/>
              <a:ext cx="347871" cy="1502910"/>
            </a:xfrm>
            <a:prstGeom prst="rect">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个人投资者</a:t>
              </a:r>
            </a:p>
          </p:txBody>
        </p:sp>
        <p:sp>
          <p:nvSpPr>
            <p:cNvPr id="42" name="箭头: 右 41"/>
            <p:cNvSpPr/>
            <p:nvPr/>
          </p:nvSpPr>
          <p:spPr>
            <a:xfrm>
              <a:off x="6831133" y="4879365"/>
              <a:ext cx="275181" cy="4571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p:cNvSpPr/>
            <p:nvPr/>
          </p:nvSpPr>
          <p:spPr>
            <a:xfrm>
              <a:off x="8715256" y="5757335"/>
              <a:ext cx="275181" cy="4571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p:cNvSpPr/>
            <p:nvPr/>
          </p:nvSpPr>
          <p:spPr>
            <a:xfrm>
              <a:off x="8734015" y="4837329"/>
              <a:ext cx="184120" cy="12978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右 44"/>
            <p:cNvSpPr/>
            <p:nvPr/>
          </p:nvSpPr>
          <p:spPr>
            <a:xfrm rot="10800000">
              <a:off x="6851747" y="5692440"/>
              <a:ext cx="184120" cy="12978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p:cNvSpPr/>
            <p:nvPr/>
          </p:nvSpPr>
          <p:spPr>
            <a:xfrm>
              <a:off x="9336192" y="4833955"/>
              <a:ext cx="184120" cy="12978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p:cNvSpPr/>
            <p:nvPr/>
          </p:nvSpPr>
          <p:spPr>
            <a:xfrm>
              <a:off x="11042455" y="4812261"/>
              <a:ext cx="184120" cy="12978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p:cNvSpPr/>
            <p:nvPr/>
          </p:nvSpPr>
          <p:spPr>
            <a:xfrm>
              <a:off x="9338366" y="5692440"/>
              <a:ext cx="184120" cy="12978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右 48"/>
            <p:cNvSpPr/>
            <p:nvPr/>
          </p:nvSpPr>
          <p:spPr>
            <a:xfrm>
              <a:off x="11042455" y="5715299"/>
              <a:ext cx="184120" cy="129789"/>
            </a:xfrm>
            <a:prstGeom prst="rightArrow">
              <a:avLst/>
            </a:prstGeom>
            <a:solidFill>
              <a:srgbClr val="B23E3E"/>
            </a:solidFill>
            <a:ln>
              <a:solidFill>
                <a:srgbClr val="B2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矩形 56"/>
          <p:cNvSpPr/>
          <p:nvPr/>
        </p:nvSpPr>
        <p:spPr>
          <a:xfrm>
            <a:off x="203200" y="4196978"/>
            <a:ext cx="5892800" cy="2156292"/>
          </a:xfrm>
          <a:prstGeom prst="rect">
            <a:avLst/>
          </a:prstGeom>
          <a:noFill/>
          <a:ln w="19050">
            <a:solidFill>
              <a:srgbClr val="B23E3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250583" y="4196977"/>
            <a:ext cx="5656936" cy="2190041"/>
          </a:xfrm>
          <a:prstGeom prst="rect">
            <a:avLst/>
          </a:prstGeom>
          <a:noFill/>
          <a:ln w="19050">
            <a:solidFill>
              <a:srgbClr val="B23E3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296845" y="4253522"/>
            <a:ext cx="3505758" cy="278752"/>
          </a:xfrm>
          <a:prstGeom prst="rect">
            <a:avLst/>
          </a:prstGeom>
          <a:solidFill>
            <a:srgbClr val="B23E3E"/>
          </a:solidFill>
          <a:ln>
            <a:solidFill>
              <a:srgbClr val="9C0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场外期权主要业务流程</a:t>
            </a:r>
          </a:p>
        </p:txBody>
      </p:sp>
      <p:sp>
        <p:nvSpPr>
          <p:cNvPr id="60" name="矩形 59"/>
          <p:cNvSpPr/>
          <p:nvPr/>
        </p:nvSpPr>
        <p:spPr>
          <a:xfrm>
            <a:off x="7389397" y="4253522"/>
            <a:ext cx="3505758" cy="278752"/>
          </a:xfrm>
          <a:prstGeom prst="rect">
            <a:avLst/>
          </a:prstGeom>
          <a:solidFill>
            <a:srgbClr val="B23E3E"/>
          </a:solidFill>
          <a:ln>
            <a:solidFill>
              <a:srgbClr val="9C0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场外结构化产品主要业务流程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基础知识</a:t>
            </a:r>
          </a:p>
        </p:txBody>
      </p:sp>
      <p:sp>
        <p:nvSpPr>
          <p:cNvPr id="10" name="文本框 9"/>
          <p:cNvSpPr txBox="1"/>
          <p:nvPr/>
        </p:nvSpPr>
        <p:spPr>
          <a:xfrm>
            <a:off x="330200" y="1139821"/>
            <a:ext cx="11531600" cy="1818447"/>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spcAft>
                <a:spcPts val="50"/>
              </a:spcAft>
              <a:buClrTx/>
              <a:buSzTx/>
              <a:defRPr/>
            </a:pPr>
            <a:r>
              <a:rPr lang="zh-CN" altLang="en-US" dirty="0"/>
              <a:t>期权类型：</a:t>
            </a: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dirty="0"/>
              <a:t>看涨期权</a:t>
            </a: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dirty="0"/>
              <a:t>看跌期权</a:t>
            </a:r>
            <a:endParaRPr lang="en-US" altLang="zh-CN" dirty="0"/>
          </a:p>
          <a:p>
            <a:pPr marR="0" lvl="0" algn="l" defTabSz="914400" rtl="0" eaLnBrk="1" fontAlgn="auto" latinLnBrk="0" hangingPunct="1">
              <a:spcAft>
                <a:spcPts val="50"/>
              </a:spcAft>
              <a:buClrTx/>
              <a:buSzTx/>
              <a:defRPr/>
            </a:pPr>
            <a:r>
              <a:rPr lang="zh-CN" altLang="en-US" dirty="0"/>
              <a:t>期权头寸：</a:t>
            </a: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dirty="0"/>
              <a:t>多头，即买入期权方</a:t>
            </a:r>
            <a:endParaRPr lang="en-US" altLang="zh-CN" dirty="0"/>
          </a:p>
          <a:p>
            <a:pPr marL="285750" marR="0" lvl="0" indent="-285750" algn="l" defTabSz="914400" rtl="0" eaLnBrk="1" fontAlgn="auto" latinLnBrk="0" hangingPunct="1">
              <a:spcAft>
                <a:spcPts val="50"/>
              </a:spcAft>
              <a:buClrTx/>
              <a:buSzTx/>
              <a:buFont typeface="Arial" panose="020B0604020202020204" pitchFamily="34" charset="0"/>
              <a:buChar char="•"/>
              <a:defRPr/>
            </a:pPr>
            <a:r>
              <a:rPr lang="zh-CN" altLang="en-US" dirty="0"/>
              <a:t>空头，即卖出期权方</a:t>
            </a:r>
            <a:endParaRPr lang="zh-CN" altLang="zh-CN" dirty="0"/>
          </a:p>
        </p:txBody>
      </p:sp>
      <p:sp>
        <p:nvSpPr>
          <p:cNvPr id="12" name="文本框 11"/>
          <p:cNvSpPr txBox="1"/>
          <p:nvPr/>
        </p:nvSpPr>
        <p:spPr>
          <a:xfrm>
            <a:off x="320675" y="770489"/>
            <a:ext cx="1855995"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lang="zh-CN" altLang="en-US" dirty="0">
                <a:solidFill>
                  <a:prstClr val="white"/>
                </a:solidFill>
                <a:cs typeface="+mn-ea"/>
                <a:sym typeface="+mn-lt"/>
              </a:rPr>
              <a:t>期权类型与头寸</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3" name="图片 2"/>
          <p:cNvPicPr>
            <a:picLocks noChangeAspect="1"/>
          </p:cNvPicPr>
          <p:nvPr/>
        </p:nvPicPr>
        <p:blipFill>
          <a:blip r:embed="rId3"/>
          <a:stretch>
            <a:fillRect/>
          </a:stretch>
        </p:blipFill>
        <p:spPr>
          <a:xfrm>
            <a:off x="1482959" y="2984499"/>
            <a:ext cx="3916880" cy="1958440"/>
          </a:xfrm>
          <a:prstGeom prst="rect">
            <a:avLst/>
          </a:prstGeom>
        </p:spPr>
      </p:pic>
      <p:pic>
        <p:nvPicPr>
          <p:cNvPr id="8" name="图片 7"/>
          <p:cNvPicPr>
            <a:picLocks noChangeAspect="1"/>
          </p:cNvPicPr>
          <p:nvPr/>
        </p:nvPicPr>
        <p:blipFill>
          <a:blip r:embed="rId4"/>
          <a:stretch>
            <a:fillRect/>
          </a:stretch>
        </p:blipFill>
        <p:spPr>
          <a:xfrm>
            <a:off x="5647311" y="2984499"/>
            <a:ext cx="3669409" cy="1971797"/>
          </a:xfrm>
          <a:prstGeom prst="rect">
            <a:avLst/>
          </a:prstGeom>
        </p:spPr>
      </p:pic>
      <p:pic>
        <p:nvPicPr>
          <p:cNvPr id="13" name="图片 12"/>
          <p:cNvPicPr>
            <a:picLocks noChangeAspect="1"/>
          </p:cNvPicPr>
          <p:nvPr/>
        </p:nvPicPr>
        <p:blipFill>
          <a:blip r:embed="rId5"/>
          <a:stretch>
            <a:fillRect/>
          </a:stretch>
        </p:blipFill>
        <p:spPr>
          <a:xfrm>
            <a:off x="1522242" y="4794819"/>
            <a:ext cx="8231358" cy="2010480"/>
          </a:xfrm>
          <a:prstGeom prst="rect">
            <a:avLst/>
          </a:prstGeom>
        </p:spPr>
      </p:pic>
      <p:sp>
        <p:nvSpPr>
          <p:cNvPr id="14" name="文本框 13"/>
          <p:cNvSpPr txBox="1"/>
          <p:nvPr/>
        </p:nvSpPr>
        <p:spPr>
          <a:xfrm>
            <a:off x="414246" y="3785731"/>
            <a:ext cx="1107996" cy="369332"/>
          </a:xfrm>
          <a:prstGeom prst="rect">
            <a:avLst/>
          </a:prstGeom>
          <a:noFill/>
        </p:spPr>
        <p:txBody>
          <a:bodyPr wrap="none" rtlCol="0">
            <a:spAutoFit/>
          </a:bodyPr>
          <a:lstStyle/>
          <a:p>
            <a:r>
              <a:rPr lang="zh-CN" altLang="en-US" dirty="0"/>
              <a:t>看涨多头</a:t>
            </a:r>
          </a:p>
        </p:txBody>
      </p:sp>
      <p:sp>
        <p:nvSpPr>
          <p:cNvPr id="15" name="文本框 14"/>
          <p:cNvSpPr txBox="1"/>
          <p:nvPr/>
        </p:nvSpPr>
        <p:spPr>
          <a:xfrm>
            <a:off x="9564192" y="3779053"/>
            <a:ext cx="1107996" cy="369332"/>
          </a:xfrm>
          <a:prstGeom prst="rect">
            <a:avLst/>
          </a:prstGeom>
          <a:noFill/>
        </p:spPr>
        <p:txBody>
          <a:bodyPr wrap="none" rtlCol="0">
            <a:spAutoFit/>
          </a:bodyPr>
          <a:lstStyle/>
          <a:p>
            <a:r>
              <a:rPr lang="zh-CN" altLang="en-US" dirty="0"/>
              <a:t>看跌多头</a:t>
            </a:r>
          </a:p>
        </p:txBody>
      </p:sp>
      <p:sp>
        <p:nvSpPr>
          <p:cNvPr id="16" name="文本框 15"/>
          <p:cNvSpPr txBox="1"/>
          <p:nvPr/>
        </p:nvSpPr>
        <p:spPr>
          <a:xfrm>
            <a:off x="414246" y="5585736"/>
            <a:ext cx="1107996" cy="369332"/>
          </a:xfrm>
          <a:prstGeom prst="rect">
            <a:avLst/>
          </a:prstGeom>
          <a:noFill/>
        </p:spPr>
        <p:txBody>
          <a:bodyPr wrap="none" rtlCol="0">
            <a:spAutoFit/>
          </a:bodyPr>
          <a:lstStyle/>
          <a:p>
            <a:r>
              <a:rPr lang="zh-CN" altLang="en-US" dirty="0"/>
              <a:t>看涨空头</a:t>
            </a:r>
          </a:p>
        </p:txBody>
      </p:sp>
      <p:sp>
        <p:nvSpPr>
          <p:cNvPr id="17" name="文本框 16"/>
          <p:cNvSpPr txBox="1"/>
          <p:nvPr/>
        </p:nvSpPr>
        <p:spPr>
          <a:xfrm>
            <a:off x="9584111" y="5711790"/>
            <a:ext cx="1107996" cy="369332"/>
          </a:xfrm>
          <a:prstGeom prst="rect">
            <a:avLst/>
          </a:prstGeom>
          <a:noFill/>
        </p:spPr>
        <p:txBody>
          <a:bodyPr wrap="none" rtlCol="0">
            <a:spAutoFit/>
          </a:bodyPr>
          <a:lstStyle/>
          <a:p>
            <a:r>
              <a:rPr lang="zh-CN" altLang="en-US" dirty="0"/>
              <a:t>看跌空头</a:t>
            </a:r>
          </a:p>
        </p:txBody>
      </p:sp>
      <p:sp>
        <p:nvSpPr>
          <p:cNvPr id="4" name="文本框 3"/>
          <p:cNvSpPr txBox="1"/>
          <p:nvPr/>
        </p:nvSpPr>
        <p:spPr>
          <a:xfrm>
            <a:off x="5399839" y="1152645"/>
            <a:ext cx="6096000" cy="1792798"/>
          </a:xfrm>
          <a:prstGeom prst="rect">
            <a:avLst/>
          </a:prstGeom>
          <a:noFill/>
        </p:spPr>
        <p:txBody>
          <a:bodyPr wrap="square">
            <a:spAutoFit/>
          </a:bodyPr>
          <a:lstStyle/>
          <a:p>
            <a:pPr marL="285750" lvl="1" indent="-285750">
              <a:spcAft>
                <a:spcPts val="50"/>
              </a:spcAft>
              <a:buFont typeface="Arial" panose="020B0604020202020204" pitchFamily="34" charset="0"/>
              <a:buChar char="•"/>
              <a:defRPr/>
            </a:pPr>
            <a:r>
              <a:rPr kumimoji="0" lang="zh-CN" altLang="en-US" sz="1800" i="0" u="none" strike="noStrike" kern="1200" cap="none" spc="0" normalizeH="0" baseline="0" noProof="0" dirty="0">
                <a:ln>
                  <a:noFill/>
                </a:ln>
                <a:solidFill>
                  <a:prstClr val="black"/>
                </a:solidFill>
                <a:effectLst/>
                <a:uLnTx/>
                <a:uFillTx/>
                <a:cs typeface="+mn-ea"/>
                <a:sym typeface="+mn-lt"/>
              </a:rPr>
              <a:t>看涨与看跌</a:t>
            </a:r>
            <a:endParaRPr lang="en-US" altLang="zh-CN" sz="18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800" b="1" dirty="0">
                <a:solidFill>
                  <a:prstClr val="black"/>
                </a:solidFill>
                <a:cs typeface="+mn-ea"/>
                <a:sym typeface="+mn-lt"/>
              </a:rPr>
              <a:t>看涨</a:t>
            </a:r>
            <a:r>
              <a:rPr lang="zh-CN" altLang="en-US" sz="1800" dirty="0">
                <a:solidFill>
                  <a:prstClr val="black"/>
                </a:solidFill>
                <a:cs typeface="+mn-ea"/>
                <a:sym typeface="+mn-lt"/>
              </a:rPr>
              <a:t>期权，持有者在将来某一特定时间以某一特定价格</a:t>
            </a:r>
            <a:r>
              <a:rPr lang="zh-CN" altLang="en-US" sz="1800" b="1" dirty="0">
                <a:solidFill>
                  <a:prstClr val="black"/>
                </a:solidFill>
                <a:cs typeface="+mn-ea"/>
                <a:sym typeface="+mn-lt"/>
              </a:rPr>
              <a:t>买入</a:t>
            </a:r>
            <a:r>
              <a:rPr lang="zh-CN" altLang="en-US" sz="1800" dirty="0">
                <a:solidFill>
                  <a:prstClr val="black"/>
                </a:solidFill>
                <a:cs typeface="+mn-ea"/>
                <a:sym typeface="+mn-lt"/>
              </a:rPr>
              <a:t>某种资产。</a:t>
            </a:r>
            <a:endParaRPr lang="en-US" altLang="zh-CN" sz="1800" dirty="0">
              <a:solidFill>
                <a:prstClr val="black"/>
              </a:solidFill>
              <a:cs typeface="+mn-ea"/>
              <a:sym typeface="+mn-lt"/>
            </a:endParaRPr>
          </a:p>
          <a:p>
            <a:pPr marL="800100" lvl="1" indent="-342900">
              <a:spcAft>
                <a:spcPts val="50"/>
              </a:spcAft>
              <a:buFont typeface="Arial" panose="020B0604020202020204" pitchFamily="34" charset="0"/>
              <a:buChar char="•"/>
              <a:defRPr/>
            </a:pPr>
            <a:r>
              <a:rPr kumimoji="0" lang="zh-CN" altLang="en-US" sz="1800" b="1" i="0" u="none" strike="noStrike" kern="1200" cap="none" spc="0" normalizeH="0" baseline="0" noProof="0" dirty="0">
                <a:ln>
                  <a:noFill/>
                </a:ln>
                <a:solidFill>
                  <a:prstClr val="black"/>
                </a:solidFill>
                <a:effectLst/>
                <a:uLnTx/>
                <a:uFillTx/>
                <a:cs typeface="+mn-ea"/>
                <a:sym typeface="+mn-lt"/>
              </a:rPr>
              <a:t>看跌</a:t>
            </a:r>
            <a:r>
              <a:rPr kumimoji="0" lang="zh-CN" altLang="en-US" sz="1800" i="0" u="none" strike="noStrike" kern="1200" cap="none" spc="0" normalizeH="0" baseline="0" noProof="0" dirty="0">
                <a:ln>
                  <a:noFill/>
                </a:ln>
                <a:solidFill>
                  <a:prstClr val="black"/>
                </a:solidFill>
                <a:effectLst/>
                <a:uLnTx/>
                <a:uFillTx/>
                <a:cs typeface="+mn-ea"/>
                <a:sym typeface="+mn-lt"/>
              </a:rPr>
              <a:t>期权，持有者有权在将来某一特定时间以某一特定价格</a:t>
            </a:r>
            <a:r>
              <a:rPr kumimoji="0" lang="zh-CN" altLang="en-US" sz="1800" b="1" i="0" u="none" strike="noStrike" kern="1200" cap="none" spc="0" normalizeH="0" baseline="0" noProof="0" dirty="0">
                <a:ln>
                  <a:noFill/>
                </a:ln>
                <a:solidFill>
                  <a:prstClr val="black"/>
                </a:solidFill>
                <a:effectLst/>
                <a:uLnTx/>
                <a:uFillTx/>
                <a:cs typeface="+mn-ea"/>
                <a:sym typeface="+mn-lt"/>
              </a:rPr>
              <a:t>卖出</a:t>
            </a:r>
            <a:r>
              <a:rPr kumimoji="0" lang="zh-CN" altLang="en-US" sz="1800" i="0" u="none" strike="noStrike" kern="1200" cap="none" spc="0" normalizeH="0" baseline="0" noProof="0" dirty="0">
                <a:ln>
                  <a:noFill/>
                </a:ln>
                <a:solidFill>
                  <a:prstClr val="black"/>
                </a:solidFill>
                <a:effectLst/>
                <a:uLnTx/>
                <a:uFillTx/>
                <a:cs typeface="+mn-ea"/>
                <a:sym typeface="+mn-lt"/>
              </a:rPr>
              <a:t>某种资产。</a:t>
            </a:r>
            <a:endParaRPr kumimoji="0" lang="en-US" altLang="zh-CN" sz="1800" i="0" u="none" strike="noStrike" kern="1200" cap="none" spc="0" normalizeH="0" baseline="0" noProof="0" dirty="0">
              <a:ln>
                <a:noFill/>
              </a:ln>
              <a:solidFill>
                <a:prstClr val="black"/>
              </a:solidFill>
              <a:effectLst/>
              <a:uLnTx/>
              <a:uFillTx/>
              <a:cs typeface="+mn-ea"/>
              <a:sym typeface="+mn-lt"/>
            </a:endParaRPr>
          </a:p>
          <a:p>
            <a:pPr lvl="1">
              <a:spcAft>
                <a:spcPts val="50"/>
              </a:spcAft>
              <a:defRPr/>
            </a:pPr>
            <a:r>
              <a:rPr lang="zh-CN" altLang="en-US" sz="1800" dirty="0">
                <a:solidFill>
                  <a:prstClr val="black"/>
                </a:solidFill>
                <a:cs typeface="+mn-ea"/>
                <a:sym typeface="+mn-lt"/>
              </a:rPr>
              <a:t>约定的价格被称为</a:t>
            </a:r>
            <a:r>
              <a:rPr lang="zh-CN" altLang="en-US" sz="1800" b="1" dirty="0">
                <a:solidFill>
                  <a:prstClr val="black"/>
                </a:solidFill>
                <a:cs typeface="+mn-ea"/>
                <a:sym typeface="+mn-lt"/>
              </a:rPr>
              <a:t>执行价格。</a:t>
            </a:r>
            <a:endParaRPr kumimoji="0" lang="en-US" altLang="zh-CN" sz="1800" b="1" i="0" u="none" strike="noStrike" kern="1200" cap="none" spc="0" normalizeH="0" baseline="0" noProof="0" dirty="0">
              <a:ln>
                <a:noFill/>
              </a:ln>
              <a:solidFill>
                <a:prstClr val="black"/>
              </a:solidFill>
              <a:effectLst/>
              <a:uLnTx/>
              <a:uFillTx/>
              <a:cs typeface="+mn-ea"/>
              <a:sym typeface="+mn-l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奇异期权</a:t>
            </a:r>
            <a:endParaRPr lang="zh-CN" altLang="en-US" dirty="0"/>
          </a:p>
        </p:txBody>
      </p:sp>
      <p:sp>
        <p:nvSpPr>
          <p:cNvPr id="8" name="文本框 7"/>
          <p:cNvSpPr txBox="1"/>
          <p:nvPr/>
        </p:nvSpPr>
        <p:spPr>
          <a:xfrm>
            <a:off x="375919" y="2902575"/>
            <a:ext cx="11531600" cy="338554"/>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ea"/>
                <a:sym typeface="+mn-lt"/>
              </a:rPr>
              <a:t>多因子期权包含两种或两种以上标的（一篮子期权）</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sp>
        <p:nvSpPr>
          <p:cNvPr id="9" name="文本框 8"/>
          <p:cNvSpPr txBox="1"/>
          <p:nvPr/>
        </p:nvSpPr>
        <p:spPr>
          <a:xfrm>
            <a:off x="375918" y="2533241"/>
            <a:ext cx="1346865" cy="369334"/>
          </a:xfrm>
          <a:prstGeom prst="rect">
            <a:avLst/>
          </a:prstGeom>
          <a:solidFill>
            <a:srgbClr val="9C0308"/>
          </a:solidFill>
        </p:spPr>
        <p:txBody>
          <a:bodyPr wrap="square" rtlCol="0">
            <a:spAutoFit/>
          </a:bodyPr>
          <a:lstStyle/>
          <a:p>
            <a:pPr marR="0" lvl="0" algn="l" defTabSz="914400" rtl="0" eaLnBrk="1" fontAlgn="auto" latinLnBrk="0" hangingPunct="1">
              <a:lnSpc>
                <a:spcPct val="100000"/>
              </a:lnSpc>
              <a:spcBef>
                <a:spcPts val="0"/>
              </a:spcBef>
              <a:spcAft>
                <a:spcPts val="50"/>
              </a:spcAft>
              <a:buClrTx/>
              <a:buSzTx/>
              <a:defRPr/>
            </a:pPr>
            <a:r>
              <a:rPr lang="zh-CN" altLang="en-US">
                <a:solidFill>
                  <a:schemeClr val="bg1"/>
                </a:solidFill>
                <a:latin typeface="Times New Roman" panose="02020603050405020304"/>
                <a:ea typeface="微软雅黑" panose="020B0503020204020204" pitchFamily="34" charset="-122"/>
                <a:cs typeface="+mn-ea"/>
                <a:sym typeface="+mn-lt"/>
              </a:rPr>
              <a:t>多因子期权</a:t>
            </a:r>
            <a:endParaRPr kumimoji="0" lang="en-US" altLang="zh-CN" sz="1800" b="0" i="0" u="none" strike="noStrike" kern="1200" cap="none" spc="0" normalizeH="0" baseline="0" noProof="0" dirty="0">
              <a:ln>
                <a:noFill/>
              </a:ln>
              <a:solidFill>
                <a:schemeClr val="bg1"/>
              </a:solidFill>
              <a:effectLst/>
              <a:uLnTx/>
              <a:uFillTx/>
              <a:latin typeface="Times New Roman" panose="02020603050405020304"/>
              <a:ea typeface="微软雅黑" panose="020B0503020204020204" pitchFamily="34" charset="-122"/>
              <a:cs typeface="+mn-ea"/>
              <a:sym typeface="+mn-lt"/>
            </a:endParaRPr>
          </a:p>
        </p:txBody>
      </p:sp>
      <p:sp>
        <p:nvSpPr>
          <p:cNvPr id="4" name="文本框 3"/>
          <p:cNvSpPr txBox="1"/>
          <p:nvPr/>
        </p:nvSpPr>
        <p:spPr>
          <a:xfrm>
            <a:off x="375918" y="963581"/>
            <a:ext cx="10882632" cy="1569660"/>
          </a:xfrm>
          <a:prstGeom prst="rect">
            <a:avLst/>
          </a:prstGeom>
          <a:noFill/>
        </p:spPr>
        <p:txBody>
          <a:bodyPr wrap="square" rtlCol="0">
            <a:spAutoFit/>
          </a:bodyPr>
          <a:lstStyle/>
          <a:p>
            <a:r>
              <a:rPr lang="zh-CN" altLang="en-US" sz="1600"/>
              <a:t>场外期权衍生品可以按照基于香草期权或基于奇异期权构建进行分类，上面我们介绍了基于欧式期权构造的期权组合。</a:t>
            </a:r>
            <a:endParaRPr lang="en-US" altLang="zh-CN" sz="1600"/>
          </a:p>
          <a:p>
            <a:r>
              <a:rPr lang="zh-CN" altLang="en-US" sz="1600"/>
              <a:t>下面我们介绍主要的奇异期权：</a:t>
            </a:r>
            <a:endParaRPr lang="en-US" altLang="zh-CN" sz="1600"/>
          </a:p>
          <a:p>
            <a:pPr marL="285750" indent="-285750">
              <a:buFont typeface="Arial" panose="020B0604020202020204" pitchFamily="34" charset="0"/>
              <a:buChar char="•"/>
            </a:pPr>
            <a:r>
              <a:rPr lang="zh-CN" altLang="en-US" sz="1600"/>
              <a:t>多因子期权</a:t>
            </a:r>
            <a:endParaRPr lang="en-US" altLang="zh-CN" sz="1600"/>
          </a:p>
          <a:p>
            <a:pPr marL="285750" indent="-285750">
              <a:buFont typeface="Arial" panose="020B0604020202020204" pitchFamily="34" charset="0"/>
              <a:buChar char="•"/>
            </a:pPr>
            <a:r>
              <a:rPr lang="zh-CN" altLang="en-US" sz="1600"/>
              <a:t>亚式期权</a:t>
            </a:r>
            <a:endParaRPr lang="en-US" altLang="zh-CN" sz="1600"/>
          </a:p>
          <a:p>
            <a:pPr marL="285750" indent="-285750">
              <a:buFont typeface="Arial" panose="020B0604020202020204" pitchFamily="34" charset="0"/>
              <a:buChar char="•"/>
            </a:pPr>
            <a:r>
              <a:rPr lang="zh-CN" altLang="en-US" sz="1600"/>
              <a:t>阶梯期权</a:t>
            </a:r>
            <a:endParaRPr lang="en-US" altLang="zh-CN" sz="1600"/>
          </a:p>
          <a:p>
            <a:pPr marL="285750" indent="-285750">
              <a:buFont typeface="Arial" panose="020B0604020202020204" pitchFamily="34" charset="0"/>
              <a:buChar char="•"/>
            </a:pPr>
            <a:r>
              <a:rPr lang="zh-CN" altLang="en-US" sz="1600"/>
              <a:t>障碍期权</a:t>
            </a:r>
            <a:endParaRPr lang="en-US" altLang="zh-CN" sz="1600"/>
          </a:p>
        </p:txBody>
      </p:sp>
      <p:sp>
        <p:nvSpPr>
          <p:cNvPr id="5" name="文本框 4"/>
          <p:cNvSpPr txBox="1"/>
          <p:nvPr/>
        </p:nvSpPr>
        <p:spPr>
          <a:xfrm>
            <a:off x="5817234" y="3432934"/>
            <a:ext cx="5778418" cy="1923604"/>
          </a:xfrm>
          <a:prstGeom prst="rect">
            <a:avLst/>
          </a:prstGeom>
          <a:noFill/>
          <a:ln w="38100">
            <a:solidFill>
              <a:srgbClr val="972022"/>
            </a:solidFill>
            <a:prstDash val="solid"/>
          </a:ln>
        </p:spPr>
        <p:txBody>
          <a:bodyPr wrap="square" rtlCol="0">
            <a:spAutoFit/>
          </a:bodyPr>
          <a:lstStyle/>
          <a:p>
            <a:pPr algn="ctr">
              <a:spcAft>
                <a:spcPts val="50"/>
              </a:spcAft>
              <a:defRPr/>
            </a:pPr>
            <a:r>
              <a:rPr kumimoji="0" lang="zh-CN" altLang="en-US" sz="16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ea"/>
                <a:sym typeface="+mn-lt"/>
              </a:rPr>
              <a:t>钢厂利润期权</a:t>
            </a:r>
            <a:endParaRPr kumimoji="0" lang="en-US" altLang="zh-CN" sz="16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ea"/>
              <a:sym typeface="+mn-lt"/>
            </a:endParaRPr>
          </a:p>
          <a:p>
            <a:pPr algn="ctr">
              <a:spcAft>
                <a:spcPts val="50"/>
              </a:spcAft>
              <a:defRPr/>
            </a:pPr>
            <a:endParaRPr kumimoji="0" lang="en-US" altLang="zh-CN" sz="16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ea"/>
              <a:sym typeface="+mn-lt"/>
            </a:endParaRPr>
          </a:p>
          <a:p>
            <a:pPr algn="ctr">
              <a:spcAft>
                <a:spcPts val="50"/>
              </a:spcAft>
              <a:defRPr/>
            </a:pPr>
            <a:r>
              <a:rPr lang="zh-CN" altLang="en-US" sz="1600">
                <a:solidFill>
                  <a:prstClr val="black"/>
                </a:solidFill>
                <a:latin typeface="Times New Roman" panose="02020603050405020304"/>
                <a:ea typeface="微软雅黑" panose="020B0503020204020204" pitchFamily="34" charset="-122"/>
                <a:cs typeface="+mn-ea"/>
                <a:sym typeface="+mn-lt"/>
              </a:rPr>
              <a:t>钢厂利润</a:t>
            </a:r>
            <a:r>
              <a:rPr lang="en-US" altLang="zh-CN" sz="1600">
                <a:solidFill>
                  <a:prstClr val="black"/>
                </a:solidFill>
                <a:latin typeface="Times New Roman" panose="02020603050405020304"/>
                <a:ea typeface="微软雅黑" panose="020B0503020204020204" pitchFamily="34" charset="-122"/>
                <a:cs typeface="+mn-ea"/>
                <a:sym typeface="+mn-lt"/>
              </a:rPr>
              <a:t>=1×</a:t>
            </a:r>
            <a:r>
              <a:rPr lang="zh-CN" altLang="en-US" sz="1600">
                <a:solidFill>
                  <a:prstClr val="black"/>
                </a:solidFill>
                <a:latin typeface="Times New Roman" panose="02020603050405020304"/>
                <a:ea typeface="微软雅黑" panose="020B0503020204020204" pitchFamily="34" charset="-122"/>
                <a:cs typeface="+mn-ea"/>
                <a:sym typeface="+mn-lt"/>
              </a:rPr>
              <a:t>螺纹钢指数合约价格</a:t>
            </a:r>
            <a:endParaRPr lang="en-US" altLang="zh-CN" sz="1600">
              <a:solidFill>
                <a:prstClr val="black"/>
              </a:solidFill>
              <a:latin typeface="Times New Roman" panose="02020603050405020304"/>
              <a:ea typeface="微软雅黑" panose="020B0503020204020204" pitchFamily="34" charset="-122"/>
              <a:cs typeface="+mn-ea"/>
              <a:sym typeface="+mn-lt"/>
            </a:endParaRPr>
          </a:p>
          <a:p>
            <a:pPr algn="ctr">
              <a:spcAft>
                <a:spcPts val="50"/>
              </a:spcAft>
              <a:defRPr/>
            </a:pPr>
            <a:r>
              <a:rPr lang="en-US" altLang="zh-CN" sz="1600">
                <a:solidFill>
                  <a:prstClr val="black"/>
                </a:solidFill>
                <a:latin typeface="Times New Roman" panose="02020603050405020304"/>
                <a:ea typeface="微软雅黑" panose="020B0503020204020204" pitchFamily="34" charset="-122"/>
                <a:cs typeface="+mn-ea"/>
                <a:sym typeface="+mn-lt"/>
              </a:rPr>
              <a:t>-1.4×</a:t>
            </a:r>
            <a:r>
              <a:rPr lang="zh-CN" altLang="en-US" sz="1600">
                <a:solidFill>
                  <a:prstClr val="black"/>
                </a:solidFill>
                <a:latin typeface="Times New Roman" panose="02020603050405020304"/>
                <a:ea typeface="微软雅黑" panose="020B0503020204020204" pitchFamily="34" charset="-122"/>
                <a:cs typeface="+mn-ea"/>
                <a:sym typeface="+mn-lt"/>
              </a:rPr>
              <a:t>铁矿石指数合约价格</a:t>
            </a:r>
            <a:endParaRPr lang="en-US" altLang="zh-CN" sz="1600">
              <a:solidFill>
                <a:prstClr val="black"/>
              </a:solidFill>
              <a:latin typeface="Times New Roman" panose="02020603050405020304"/>
              <a:ea typeface="微软雅黑" panose="020B0503020204020204" pitchFamily="34" charset="-122"/>
              <a:cs typeface="+mn-ea"/>
              <a:sym typeface="+mn-lt"/>
            </a:endParaRPr>
          </a:p>
          <a:p>
            <a:pPr algn="ctr">
              <a:spcAft>
                <a:spcPts val="50"/>
              </a:spcAft>
              <a:defRPr/>
            </a:pPr>
            <a:r>
              <a:rPr lang="en-US" altLang="zh-CN" sz="1600">
                <a:solidFill>
                  <a:prstClr val="black"/>
                </a:solidFill>
                <a:latin typeface="Times New Roman" panose="02020603050405020304"/>
                <a:ea typeface="微软雅黑" panose="020B0503020204020204" pitchFamily="34" charset="-122"/>
                <a:cs typeface="+mn-ea"/>
                <a:sym typeface="+mn-lt"/>
              </a:rPr>
              <a:t>-0.6×</a:t>
            </a:r>
            <a:r>
              <a:rPr lang="zh-CN" altLang="en-US" sz="1600">
                <a:solidFill>
                  <a:prstClr val="black"/>
                </a:solidFill>
                <a:latin typeface="Times New Roman" panose="02020603050405020304"/>
                <a:ea typeface="微软雅黑" panose="020B0503020204020204" pitchFamily="34" charset="-122"/>
                <a:cs typeface="+mn-ea"/>
                <a:sym typeface="+mn-lt"/>
              </a:rPr>
              <a:t>焦炭指数合约价格</a:t>
            </a:r>
            <a:r>
              <a:rPr lang="en-US" altLang="zh-CN" sz="1600">
                <a:solidFill>
                  <a:prstClr val="black"/>
                </a:solidFill>
                <a:latin typeface="Times New Roman" panose="02020603050405020304"/>
                <a:ea typeface="微软雅黑" panose="020B0503020204020204" pitchFamily="34" charset="-122"/>
                <a:cs typeface="+mn-ea"/>
                <a:sym typeface="+mn-lt"/>
              </a:rPr>
              <a:t>-</a:t>
            </a:r>
            <a:r>
              <a:rPr lang="zh-CN" altLang="en-US" sz="1600">
                <a:solidFill>
                  <a:prstClr val="black"/>
                </a:solidFill>
                <a:latin typeface="Times New Roman" panose="02020603050405020304"/>
                <a:ea typeface="微软雅黑" panose="020B0503020204020204" pitchFamily="34" charset="-122"/>
                <a:cs typeface="+mn-ea"/>
                <a:sym typeface="+mn-lt"/>
              </a:rPr>
              <a:t>其他成本</a:t>
            </a:r>
            <a:endParaRPr lang="en-US" altLang="zh-CN" sz="1600">
              <a:solidFill>
                <a:prstClr val="black"/>
              </a:solidFill>
              <a:latin typeface="Times New Roman" panose="02020603050405020304"/>
              <a:ea typeface="微软雅黑" panose="020B0503020204020204" pitchFamily="34" charset="-122"/>
              <a:cs typeface="+mn-ea"/>
              <a:sym typeface="+mn-lt"/>
            </a:endParaRPr>
          </a:p>
          <a:p>
            <a:pPr algn="ctr">
              <a:spcAft>
                <a:spcPts val="50"/>
              </a:spcAft>
              <a:defRPr/>
            </a:pPr>
            <a:endParaRPr lang="en-US" altLang="zh-CN" sz="2000" dirty="0">
              <a:solidFill>
                <a:prstClr val="black"/>
              </a:solidFill>
              <a:latin typeface="Times New Roman" panose="02020603050405020304"/>
              <a:ea typeface="微软雅黑" panose="020B0503020204020204" pitchFamily="34" charset="-122"/>
              <a:cs typeface="+mn-ea"/>
              <a:sym typeface="+mn-lt"/>
            </a:endParaRPr>
          </a:p>
          <a:p>
            <a:pPr>
              <a:spcAft>
                <a:spcPts val="50"/>
              </a:spcAft>
              <a:defRPr/>
            </a:pPr>
            <a:r>
              <a:rPr kumimoji="0" lang="zh-CN" altLang="en-US" sz="14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ea"/>
                <a:sym typeface="+mn-lt"/>
              </a:rPr>
              <a:t>（系数可以进行调整，其它成本假设为</a:t>
            </a:r>
            <a:r>
              <a:rPr kumimoji="0" lang="en-US" altLang="zh-CN" sz="14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ea"/>
                <a:sym typeface="+mn-lt"/>
              </a:rPr>
              <a:t>0</a:t>
            </a:r>
            <a:r>
              <a:rPr kumimoji="0" lang="zh-CN" altLang="en-US" sz="14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ea"/>
                <a:sym typeface="+mn-lt"/>
              </a:rPr>
              <a:t>）</a:t>
            </a:r>
            <a:endParaRPr kumimoji="0" lang="en-US" altLang="zh-CN" sz="14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graphicFrame>
        <p:nvGraphicFramePr>
          <p:cNvPr id="15" name="表格 14"/>
          <p:cNvGraphicFramePr>
            <a:graphicFrameLocks noGrp="1"/>
          </p:cNvGraphicFramePr>
          <p:nvPr/>
        </p:nvGraphicFramePr>
        <p:xfrm>
          <a:off x="375918" y="3419188"/>
          <a:ext cx="5144152" cy="2925765"/>
        </p:xfrm>
        <a:graphic>
          <a:graphicData uri="http://schemas.openxmlformats.org/drawingml/2006/table">
            <a:tbl>
              <a:tblPr firstRow="1" bandRow="1">
                <a:tableStyleId>{5C22544A-7EE6-4342-B048-85BDC9FD1C3A}</a:tableStyleId>
              </a:tblPr>
              <a:tblGrid>
                <a:gridCol w="2191029">
                  <a:extLst>
                    <a:ext uri="{9D8B030D-6E8A-4147-A177-3AD203B41FA5}">
                      <a16:colId xmlns:a16="http://schemas.microsoft.com/office/drawing/2014/main" val="20000"/>
                    </a:ext>
                  </a:extLst>
                </a:gridCol>
                <a:gridCol w="2953123">
                  <a:extLst>
                    <a:ext uri="{9D8B030D-6E8A-4147-A177-3AD203B41FA5}">
                      <a16:colId xmlns:a16="http://schemas.microsoft.com/office/drawing/2014/main" val="20001"/>
                    </a:ext>
                  </a:extLst>
                </a:gridCol>
              </a:tblGrid>
              <a:tr h="325085">
                <a:tc gridSpan="2">
                  <a:txBody>
                    <a:bodyPr/>
                    <a:lstStyle/>
                    <a:p>
                      <a:pPr algn="ctr"/>
                      <a:r>
                        <a:rPr lang="zh-CN" altLang="en-US" sz="1400"/>
                        <a:t>南华资本场外期权报价</a:t>
                      </a:r>
                      <a:endParaRPr lang="zh-CN" altLang="en-US" sz="1400" dirty="0"/>
                    </a:p>
                  </a:txBody>
                  <a:tcPr anchor="ctr">
                    <a:solidFill>
                      <a:srgbClr val="972022"/>
                    </a:solidFill>
                  </a:tcPr>
                </a:tc>
                <a:tc hMerge="1">
                  <a:txBody>
                    <a:bodyPr/>
                    <a:lstStyle/>
                    <a:p>
                      <a:endParaRPr lang="zh-CN"/>
                    </a:p>
                  </a:txBody>
                  <a:tcPr anchor="ctr"/>
                </a:tc>
                <a:extLst>
                  <a:ext uri="{0D108BD9-81ED-4DB2-BD59-A6C34878D82A}">
                    <a16:rowId xmlns:a16="http://schemas.microsoft.com/office/drawing/2014/main" val="10000"/>
                  </a:ext>
                </a:extLst>
              </a:tr>
              <a:tr h="3250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报价日期</a:t>
                      </a:r>
                      <a:endParaRPr lang="zh-CN" altLang="en-US" sz="1400" dirty="0"/>
                    </a:p>
                  </a:txBody>
                  <a:tcPr anchor="ctr">
                    <a:solidFill>
                      <a:schemeClr val="bg2"/>
                    </a:solidFill>
                  </a:tcPr>
                </a:tc>
                <a:tc>
                  <a:txBody>
                    <a:bodyPr/>
                    <a:lstStyle/>
                    <a:p>
                      <a:pPr algn="ctr"/>
                      <a:r>
                        <a:rPr lang="en-US" altLang="zh-CN" sz="1400"/>
                        <a:t>2021-8-16</a:t>
                      </a:r>
                      <a:endParaRPr lang="zh-CN" altLang="en-US" sz="1400" dirty="0"/>
                    </a:p>
                  </a:txBody>
                  <a:tcPr anchor="ctr">
                    <a:solidFill>
                      <a:schemeClr val="bg2"/>
                    </a:solidFill>
                  </a:tcPr>
                </a:tc>
                <a:extLst>
                  <a:ext uri="{0D108BD9-81ED-4DB2-BD59-A6C34878D82A}">
                    <a16:rowId xmlns:a16="http://schemas.microsoft.com/office/drawing/2014/main" val="10001"/>
                  </a:ext>
                </a:extLst>
              </a:tr>
              <a:tr h="3250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标的</a:t>
                      </a:r>
                      <a:endParaRPr lang="zh-CN" altLang="en-US" sz="1400" dirty="0"/>
                    </a:p>
                  </a:txBody>
                  <a:tcPr anchor="ctr">
                    <a:solidFill>
                      <a:schemeClr val="bg2"/>
                    </a:solidFill>
                  </a:tcPr>
                </a:tc>
                <a:tc>
                  <a:txBody>
                    <a:bodyPr/>
                    <a:lstStyle/>
                    <a:p>
                      <a:pPr algn="ctr"/>
                      <a:r>
                        <a:rPr lang="en-US" altLang="zh-CN" sz="1400"/>
                        <a:t>1*RB2201-1.4*I2201-0.6J2201</a:t>
                      </a:r>
                      <a:endParaRPr lang="zh-CN" altLang="en-US" sz="1400" dirty="0"/>
                    </a:p>
                  </a:txBody>
                  <a:tcPr anchor="ctr">
                    <a:solidFill>
                      <a:schemeClr val="bg2"/>
                    </a:solidFill>
                  </a:tcPr>
                </a:tc>
                <a:extLst>
                  <a:ext uri="{0D108BD9-81ED-4DB2-BD59-A6C34878D82A}">
                    <a16:rowId xmlns:a16="http://schemas.microsoft.com/office/drawing/2014/main" val="10002"/>
                  </a:ext>
                </a:extLst>
              </a:tr>
              <a:tr h="3250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t>期权类型</a:t>
                      </a:r>
                      <a:endParaRPr lang="zh-CN" altLang="en-US" sz="1400" b="0" dirty="0"/>
                    </a:p>
                  </a:txBody>
                  <a:tcPr anchor="ctr">
                    <a:solidFill>
                      <a:schemeClr val="bg2"/>
                    </a:solidFill>
                  </a:tcPr>
                </a:tc>
                <a:tc>
                  <a:txBody>
                    <a:bodyPr/>
                    <a:lstStyle/>
                    <a:p>
                      <a:pPr algn="ctr"/>
                      <a:r>
                        <a:rPr lang="zh-CN" altLang="en-US" sz="1400" b="0"/>
                        <a:t>买入三资产组合看跌期权</a:t>
                      </a:r>
                      <a:endParaRPr lang="zh-CN" altLang="en-US" sz="1400" b="0" dirty="0"/>
                    </a:p>
                  </a:txBody>
                  <a:tcPr anchor="ctr">
                    <a:solidFill>
                      <a:schemeClr val="bg2"/>
                    </a:solidFill>
                  </a:tcPr>
                </a:tc>
                <a:extLst>
                  <a:ext uri="{0D108BD9-81ED-4DB2-BD59-A6C34878D82A}">
                    <a16:rowId xmlns:a16="http://schemas.microsoft.com/office/drawing/2014/main" val="10003"/>
                  </a:ext>
                </a:extLst>
              </a:tr>
              <a:tr h="3250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各组成入场价格</a:t>
                      </a:r>
                    </a:p>
                  </a:txBody>
                  <a:tcPr anchor="ctr">
                    <a:solidFill>
                      <a:schemeClr val="bg2"/>
                    </a:solidFill>
                  </a:tcPr>
                </a:tc>
                <a:tc>
                  <a:txBody>
                    <a:bodyPr/>
                    <a:lstStyle/>
                    <a:p>
                      <a:pPr algn="ctr"/>
                      <a:r>
                        <a:rPr lang="en-US" altLang="zh-CN" sz="1400"/>
                        <a:t>...</a:t>
                      </a:r>
                      <a:endParaRPr lang="zh-CN" altLang="en-US" sz="1400" dirty="0"/>
                    </a:p>
                  </a:txBody>
                  <a:tcPr anchor="ctr">
                    <a:solidFill>
                      <a:schemeClr val="bg2"/>
                    </a:solidFill>
                  </a:tcPr>
                </a:tc>
                <a:extLst>
                  <a:ext uri="{0D108BD9-81ED-4DB2-BD59-A6C34878D82A}">
                    <a16:rowId xmlns:a16="http://schemas.microsoft.com/office/drawing/2014/main" val="10004"/>
                  </a:ext>
                </a:extLst>
              </a:tr>
              <a:tr h="3250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价差入场价格</a:t>
                      </a:r>
                      <a:endParaRPr lang="zh-CN" altLang="en-US" sz="1400" dirty="0"/>
                    </a:p>
                  </a:txBody>
                  <a:tcPr anchor="ctr">
                    <a:solidFill>
                      <a:schemeClr val="bg2"/>
                    </a:solidFill>
                  </a:tcPr>
                </a:tc>
                <a:tc>
                  <a:txBody>
                    <a:bodyPr/>
                    <a:lstStyle/>
                    <a:p>
                      <a:pPr algn="ctr"/>
                      <a:r>
                        <a:rPr lang="en-US" altLang="zh-CN" sz="1400"/>
                        <a:t>2406.0</a:t>
                      </a:r>
                      <a:endParaRPr lang="zh-CN" altLang="en-US" sz="1400" dirty="0"/>
                    </a:p>
                  </a:txBody>
                  <a:tcPr anchor="ctr">
                    <a:solidFill>
                      <a:schemeClr val="bg2"/>
                    </a:solidFill>
                  </a:tcPr>
                </a:tc>
                <a:extLst>
                  <a:ext uri="{0D108BD9-81ED-4DB2-BD59-A6C34878D82A}">
                    <a16:rowId xmlns:a16="http://schemas.microsoft.com/office/drawing/2014/main" val="10005"/>
                  </a:ext>
                </a:extLst>
              </a:tr>
              <a:tr h="3250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价差执行价格</a:t>
                      </a:r>
                      <a:endParaRPr lang="zh-CN" altLang="en-US" sz="1400" dirty="0"/>
                    </a:p>
                  </a:txBody>
                  <a:tcPr anchor="ctr">
                    <a:solidFill>
                      <a:schemeClr val="bg2"/>
                    </a:solidFill>
                  </a:tcPr>
                </a:tc>
                <a:tc>
                  <a:txBody>
                    <a:bodyPr/>
                    <a:lstStyle/>
                    <a:p>
                      <a:pPr algn="ctr"/>
                      <a:r>
                        <a:rPr lang="en-US" altLang="zh-CN" sz="1400"/>
                        <a:t>2406.0</a:t>
                      </a:r>
                      <a:endParaRPr lang="zh-CN" altLang="en-US" sz="1400" dirty="0"/>
                    </a:p>
                  </a:txBody>
                  <a:tcPr anchor="ctr">
                    <a:solidFill>
                      <a:schemeClr val="bg2"/>
                    </a:solidFill>
                  </a:tcPr>
                </a:tc>
                <a:extLst>
                  <a:ext uri="{0D108BD9-81ED-4DB2-BD59-A6C34878D82A}">
                    <a16:rowId xmlns:a16="http://schemas.microsoft.com/office/drawing/2014/main" val="10006"/>
                  </a:ext>
                </a:extLst>
              </a:tr>
              <a:tr h="3250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a:t>...</a:t>
                      </a:r>
                      <a:endParaRPr lang="zh-CN" altLang="en-US" sz="1400" dirty="0"/>
                    </a:p>
                  </a:txBody>
                  <a:tcPr anchor="ctr">
                    <a:solidFill>
                      <a:schemeClr val="bg2"/>
                    </a:solidFill>
                  </a:tcPr>
                </a:tc>
                <a:tc>
                  <a:txBody>
                    <a:bodyPr/>
                    <a:lstStyle/>
                    <a:p>
                      <a:pPr algn="ctr"/>
                      <a:r>
                        <a:rPr lang="en-US" altLang="zh-CN" sz="1400"/>
                        <a:t>….</a:t>
                      </a:r>
                      <a:endParaRPr lang="zh-CN" altLang="en-US" sz="1400" dirty="0"/>
                    </a:p>
                  </a:txBody>
                  <a:tcPr anchor="ctr">
                    <a:solidFill>
                      <a:schemeClr val="bg2"/>
                    </a:solidFill>
                  </a:tcPr>
                </a:tc>
                <a:extLst>
                  <a:ext uri="{0D108BD9-81ED-4DB2-BD59-A6C34878D82A}">
                    <a16:rowId xmlns:a16="http://schemas.microsoft.com/office/drawing/2014/main" val="10007"/>
                  </a:ext>
                </a:extLst>
              </a:tr>
              <a:tr h="325085">
                <a:tc gridSpan="2">
                  <a:txBody>
                    <a:bodyPr/>
                    <a:lstStyle/>
                    <a:p>
                      <a:pPr algn="ctr"/>
                      <a:r>
                        <a:rPr lang="zh-CN" altLang="en-US" sz="1400"/>
                        <a:t>单位权利金：</a:t>
                      </a:r>
                      <a:r>
                        <a:rPr lang="en-US" altLang="zh-CN" sz="1400"/>
                        <a:t>181.41</a:t>
                      </a:r>
                      <a:endParaRPr lang="zh-CN" altLang="en-US" sz="1400" dirty="0"/>
                    </a:p>
                  </a:txBody>
                  <a:tcPr anchor="ctr">
                    <a:solidFill>
                      <a:schemeClr val="bg2"/>
                    </a:solidFill>
                  </a:tcPr>
                </a:tc>
                <a:tc hMerge="1">
                  <a:txBody>
                    <a:bodyPr/>
                    <a:lstStyle/>
                    <a:p>
                      <a:endParaRPr lang="zh-CN"/>
                    </a:p>
                  </a:txBody>
                  <a:tcPr anchor="ct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亚式期权</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71</a:t>
            </a:fld>
            <a:endParaRPr lang="zh-CN" altLang="en-US" dirty="0"/>
          </a:p>
        </p:txBody>
      </p:sp>
      <p:sp>
        <p:nvSpPr>
          <p:cNvPr id="4" name="文本框 3"/>
          <p:cNvSpPr txBox="1"/>
          <p:nvPr/>
        </p:nvSpPr>
        <p:spPr>
          <a:xfrm>
            <a:off x="375919" y="1216451"/>
            <a:ext cx="11531600" cy="369332"/>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a:solidFill>
                  <a:srgbClr val="121212"/>
                </a:solidFill>
                <a:latin typeface="-apple-system"/>
                <a:cs typeface="+mn-ea"/>
                <a:sym typeface="+mn-lt"/>
              </a:rPr>
              <a:t>亚式期权的到期收益取决于标的资产有效期内的平均价格，这段时间被称为平均期。</a:t>
            </a:r>
            <a:r>
              <a:rPr lang="zh-CN" altLang="en-US">
                <a:solidFill>
                  <a:prstClr val="white"/>
                </a:solidFill>
                <a:cs typeface="+mn-ea"/>
                <a:sym typeface="+mn-lt"/>
              </a:rPr>
              <a:t>（</a:t>
            </a:r>
            <a:endParaRPr lang="en-US" altLang="zh-CN" dirty="0">
              <a:solidFill>
                <a:prstClr val="white"/>
              </a:solidFill>
              <a:cs typeface="+mn-ea"/>
              <a:sym typeface="+mn-lt"/>
            </a:endParaRPr>
          </a:p>
        </p:txBody>
      </p:sp>
      <p:sp>
        <p:nvSpPr>
          <p:cNvPr id="5" name="文本框 4"/>
          <p:cNvSpPr txBox="1"/>
          <p:nvPr/>
        </p:nvSpPr>
        <p:spPr>
          <a:xfrm>
            <a:off x="375919" y="855003"/>
            <a:ext cx="1806843" cy="369332"/>
          </a:xfrm>
          <a:prstGeom prst="rect">
            <a:avLst/>
          </a:prstGeom>
          <a:solidFill>
            <a:srgbClr val="9C0308"/>
          </a:solidFill>
        </p:spPr>
        <p:txBody>
          <a:bodyPr wrap="square" rtlCol="0">
            <a:spAutoFit/>
          </a:bodyPr>
          <a:lstStyle/>
          <a:p>
            <a:pPr algn="ctr">
              <a:spcAft>
                <a:spcPts val="50"/>
              </a:spcAft>
              <a:defRPr/>
            </a:pPr>
            <a:r>
              <a:rPr lang="zh-CN" altLang="en-US">
                <a:solidFill>
                  <a:schemeClr val="bg1"/>
                </a:solidFill>
                <a:cs typeface="+mn-ea"/>
                <a:sym typeface="+mn-lt"/>
              </a:rPr>
              <a:t>亚式期权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375918" y="1976910"/>
              <a:ext cx="10017761" cy="2189466"/>
            </p:xfrm>
            <a:graphic>
              <a:graphicData uri="http://schemas.openxmlformats.org/drawingml/2006/table">
                <a:tbl>
                  <a:tblPr firstRow="1" bandRow="1">
                    <a:tableStyleId>{5C22544A-7EE6-4342-B048-85BDC9FD1C3A}</a:tableStyleId>
                  </a:tblPr>
                  <a:tblGrid>
                    <a:gridCol w="1940669">
                      <a:extLst>
                        <a:ext uri="{9D8B030D-6E8A-4147-A177-3AD203B41FA5}">
                          <a16:colId xmlns:a16="http://schemas.microsoft.com/office/drawing/2014/main" val="20000"/>
                        </a:ext>
                      </a:extLst>
                    </a:gridCol>
                    <a:gridCol w="2326159">
                      <a:extLst>
                        <a:ext uri="{9D8B030D-6E8A-4147-A177-3AD203B41FA5}">
                          <a16:colId xmlns:a16="http://schemas.microsoft.com/office/drawing/2014/main" val="20001"/>
                        </a:ext>
                      </a:extLst>
                    </a:gridCol>
                    <a:gridCol w="5750933">
                      <a:extLst>
                        <a:ext uri="{9D8B030D-6E8A-4147-A177-3AD203B41FA5}">
                          <a16:colId xmlns:a16="http://schemas.microsoft.com/office/drawing/2014/main" val="20002"/>
                        </a:ext>
                      </a:extLst>
                    </a:gridCol>
                  </a:tblGrid>
                  <a:tr h="364911">
                    <a:tc gridSpan="3">
                      <a:txBody>
                        <a:bodyPr/>
                        <a:lstStyle/>
                        <a:p>
                          <a:pPr algn="ctr"/>
                          <a:r>
                            <a:rPr lang="zh-CN" altLang="en-US" sz="1400"/>
                            <a:t>亚式期权合约</a:t>
                          </a:r>
                          <a:endParaRPr lang="zh-CN" altLang="en-US" sz="1400" dirty="0"/>
                        </a:p>
                      </a:txBody>
                      <a:tcPr anchor="ctr">
                        <a:solidFill>
                          <a:srgbClr val="972022"/>
                        </a:solidFill>
                      </a:tcPr>
                    </a:tc>
                    <a:tc hMerge="1">
                      <a:txBody>
                        <a:bodyPr/>
                        <a:lstStyle/>
                        <a:p>
                          <a:endParaRPr lang="zh-CN"/>
                        </a:p>
                      </a:txBody>
                      <a:tcPr/>
                    </a:tc>
                    <a:tc hMerge="1">
                      <a:txBody>
                        <a:bodyPr/>
                        <a:lstStyle/>
                        <a:p>
                          <a:endParaRPr lang="zh-CN"/>
                        </a:p>
                      </a:txBody>
                      <a:tcPr anchor="ctr"/>
                    </a:tc>
                    <a:extLst>
                      <a:ext uri="{0D108BD9-81ED-4DB2-BD59-A6C34878D82A}">
                        <a16:rowId xmlns:a16="http://schemas.microsoft.com/office/drawing/2014/main" val="10000"/>
                      </a:ext>
                    </a:extLst>
                  </a:tr>
                  <a:tr h="364911">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平均方式</a:t>
                          </a:r>
                          <a:endParaRPr lang="zh-CN" altLang="en-US" sz="1400" dirty="0"/>
                        </a:p>
                      </a:txBody>
                      <a:tcPr anchor="ctr">
                        <a:solidFill>
                          <a:schemeClr val="bg2"/>
                        </a:solidFill>
                      </a:tcPr>
                    </a:tc>
                    <a:tc hMerge="1">
                      <a:txBody>
                        <a:bodyPr/>
                        <a:lstStyle/>
                        <a:p>
                          <a:endParaRPr lang="zh-CN"/>
                        </a:p>
                      </a:txBody>
                      <a:tcPr/>
                    </a:tc>
                    <a:tc>
                      <a:txBody>
                        <a:bodyPr/>
                        <a:lstStyle/>
                        <a:p>
                          <a:pPr algn="ctr"/>
                          <a:r>
                            <a:rPr lang="zh-CN" altLang="en-US" sz="1400"/>
                            <a:t>每日</a:t>
                          </a:r>
                          <a:r>
                            <a:rPr lang="en-US" altLang="zh-CN" sz="1400"/>
                            <a:t>/</a:t>
                          </a:r>
                          <a:r>
                            <a:rPr lang="zh-CN" altLang="en-US" sz="1400"/>
                            <a:t>每周</a:t>
                          </a:r>
                          <a:r>
                            <a:rPr lang="en-US" altLang="zh-CN" sz="1400"/>
                            <a:t>/</a:t>
                          </a:r>
                          <a:r>
                            <a:rPr lang="zh-CN" altLang="en-US" sz="1400"/>
                            <a:t>每月</a:t>
                          </a:r>
                          <a:endParaRPr lang="zh-CN" altLang="en-US" sz="1400" dirty="0"/>
                        </a:p>
                      </a:txBody>
                      <a:tcPr anchor="ctr">
                        <a:solidFill>
                          <a:schemeClr val="bg2"/>
                        </a:solidFill>
                      </a:tcPr>
                    </a:tc>
                    <a:extLst>
                      <a:ext uri="{0D108BD9-81ED-4DB2-BD59-A6C34878D82A}">
                        <a16:rowId xmlns:a16="http://schemas.microsoft.com/office/drawing/2014/main" val="10001"/>
                      </a:ext>
                    </a:extLst>
                  </a:tr>
                  <a:tr h="364911">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平均期选择</a:t>
                          </a:r>
                          <a:endParaRPr lang="zh-CN" altLang="en-US" sz="1400" dirty="0"/>
                        </a:p>
                      </a:txBody>
                      <a:tcPr anchor="ctr">
                        <a:solidFill>
                          <a:schemeClr val="bg2"/>
                        </a:solidFill>
                      </a:tcPr>
                    </a:tc>
                    <a:tc hMerge="1">
                      <a:txBody>
                        <a:bodyPr/>
                        <a:lstStyle/>
                        <a:p>
                          <a:endParaRPr lang="zh-CN"/>
                        </a:p>
                      </a:txBody>
                      <a:tcPr/>
                    </a:tc>
                    <a:tc>
                      <a:txBody>
                        <a:bodyPr/>
                        <a:lstStyle/>
                        <a:p>
                          <a:pPr algn="ctr"/>
                          <a:r>
                            <a:rPr lang="zh-CN" altLang="en-US" sz="1400"/>
                            <a:t>持有期全部平均、远期平均</a:t>
                          </a:r>
                          <a:endParaRPr lang="zh-CN" altLang="en-US" sz="1400" dirty="0"/>
                        </a:p>
                      </a:txBody>
                      <a:tcPr anchor="ctr">
                        <a:solidFill>
                          <a:schemeClr val="bg2"/>
                        </a:solidFill>
                      </a:tcPr>
                    </a:tc>
                    <a:extLst>
                      <a:ext uri="{0D108BD9-81ED-4DB2-BD59-A6C34878D82A}">
                        <a16:rowId xmlns:a16="http://schemas.microsoft.com/office/drawing/2014/main" val="10002"/>
                      </a:ext>
                    </a:extLst>
                  </a:tr>
                  <a:tr h="364911">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t>平均价计算方式</a:t>
                          </a:r>
                          <a:endParaRPr lang="zh-CN" altLang="en-US" sz="1400" b="0" dirty="0"/>
                        </a:p>
                      </a:txBody>
                      <a:tcPr anchor="ctr">
                        <a:solidFill>
                          <a:schemeClr val="bg2"/>
                        </a:solidFill>
                      </a:tcPr>
                    </a:tc>
                    <a:tc hMerge="1">
                      <a:txBody>
                        <a:bodyPr/>
                        <a:lstStyle/>
                        <a:p>
                          <a:endParaRPr lang="zh-CN"/>
                        </a:p>
                      </a:txBody>
                      <a:tcPr/>
                    </a:tc>
                    <a:tc>
                      <a:txBody>
                        <a:bodyPr/>
                        <a:lstStyle/>
                        <a:p>
                          <a:pPr algn="ctr"/>
                          <a:r>
                            <a:rPr lang="zh-CN" altLang="en-US" sz="1400" b="0"/>
                            <a:t>算数平均、几何平均</a:t>
                          </a:r>
                          <a:endParaRPr lang="zh-CN" altLang="en-US" sz="1400" b="0" dirty="0"/>
                        </a:p>
                      </a:txBody>
                      <a:tcPr anchor="ctr">
                        <a:solidFill>
                          <a:schemeClr val="bg2"/>
                        </a:solidFill>
                      </a:tcPr>
                    </a:tc>
                    <a:extLst>
                      <a:ext uri="{0D108BD9-81ED-4DB2-BD59-A6C34878D82A}">
                        <a16:rowId xmlns:a16="http://schemas.microsoft.com/office/drawing/2014/main" val="10003"/>
                      </a:ext>
                    </a:extLst>
                  </a:tr>
                  <a:tr h="364911">
                    <a:tc row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结算方法</a:t>
                          </a:r>
                          <a:endParaRPr lang="zh-CN" altLang="en-US" sz="1400" dirty="0"/>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平均结算价（固定执行价）</a:t>
                          </a:r>
                          <a:endParaRPr lang="zh-CN" altLang="en-US" sz="14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𝐶</m:t>
                                </m:r>
                                <m:r>
                                  <a:rPr lang="en-US" altLang="zh-CN" sz="1400" b="0" i="1" smtClean="0">
                                    <a:latin typeface="Cambria Math" panose="02040503050406030204" pitchFamily="18" charset="0"/>
                                  </a:rPr>
                                  <m:t>=</m:t>
                                </m:r>
                                <m:r>
                                  <m:rPr>
                                    <m:sty m:val="p"/>
                                  </m:rPr>
                                  <a:rPr lang="en-US" altLang="zh-CN" sz="1400" b="0" i="0" smtClean="0">
                                    <a:latin typeface="Cambria Math" panose="02040503050406030204" pitchFamily="18" charset="0"/>
                                  </a:rPr>
                                  <m:t>max</m:t>
                                </m:r>
                                <m:r>
                                  <a:rPr lang="en-US" altLang="zh-CN" sz="1400" b="0" i="1" smtClean="0">
                                    <a:latin typeface="Cambria Math" panose="02040503050406030204" pitchFamily="18" charset="0"/>
                                  </a:rPr>
                                  <m:t>⁡(</m:t>
                                </m:r>
                                <m:acc>
                                  <m:accPr>
                                    <m:chr m:val="̅"/>
                                    <m:ctrlPr>
                                      <a:rPr lang="en-US" altLang="zh-CN" sz="1400" b="0" i="1" smtClean="0">
                                        <a:latin typeface="Cambria Math" panose="02040503050406030204" pitchFamily="18" charset="0"/>
                                      </a:rPr>
                                    </m:ctrlPr>
                                  </m:accPr>
                                  <m:e>
                                    <m:r>
                                      <a:rPr lang="en-US" altLang="zh-CN" sz="1400" b="0" i="1" smtClean="0">
                                        <a:latin typeface="Cambria Math" panose="02040503050406030204" pitchFamily="18" charset="0"/>
                                      </a:rPr>
                                      <m:t>𝑆</m:t>
                                    </m:r>
                                  </m:e>
                                </m:acc>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𝐾</m:t>
                                </m:r>
                                <m:r>
                                  <a:rPr lang="en-US" altLang="zh-CN" sz="1400" b="0" i="1" smtClean="0">
                                    <a:latin typeface="Cambria Math" panose="02040503050406030204" pitchFamily="18" charset="0"/>
                                  </a:rPr>
                                  <m:t>,0)</m:t>
                                </m:r>
                              </m:oMath>
                            </m:oMathPara>
                          </a14:m>
                          <a:endParaRPr lang="zh-CN" altLang="en-US" sz="1400" dirty="0"/>
                        </a:p>
                      </a:txBody>
                      <a:tcPr anchor="ctr">
                        <a:solidFill>
                          <a:schemeClr val="bg2"/>
                        </a:solidFill>
                      </a:tcPr>
                    </a:tc>
                    <a:extLst>
                      <a:ext uri="{0D108BD9-81ED-4DB2-BD59-A6C34878D82A}">
                        <a16:rowId xmlns:a16="http://schemas.microsoft.com/office/drawing/2014/main" val="10004"/>
                      </a:ext>
                    </a:extLst>
                  </a:tr>
                  <a:tr h="364911">
                    <a:tc vMerge="1">
                      <a:txBody>
                        <a:bodyPr/>
                        <a:lstStyle/>
                        <a:p>
                          <a:endParaRPr lang="zh-CN"/>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平均执行价（浮动执行价）</a:t>
                          </a:r>
                          <a:endParaRPr lang="zh-CN" altLang="en-US" sz="14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𝐶</m:t>
                                </m:r>
                                <m:r>
                                  <a:rPr lang="en-US" altLang="zh-CN" sz="1400" b="0" i="1" smtClean="0">
                                    <a:latin typeface="Cambria Math" panose="02040503050406030204" pitchFamily="18" charset="0"/>
                                  </a:rPr>
                                  <m:t>=</m:t>
                                </m:r>
                                <m:r>
                                  <m:rPr>
                                    <m:sty m:val="p"/>
                                  </m:rPr>
                                  <a:rPr lang="en-US" altLang="zh-CN" sz="1400" b="0" i="0" smtClean="0">
                                    <a:latin typeface="Cambria Math" panose="02040503050406030204" pitchFamily="18" charset="0"/>
                                  </a:rPr>
                                  <m:t>max</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𝑇</m:t>
                                    </m:r>
                                  </m:sub>
                                </m:sSub>
                                <m:r>
                                  <a:rPr lang="en-US" altLang="zh-CN" sz="1400" b="0" i="1" smtClean="0">
                                    <a:latin typeface="Cambria Math" panose="02040503050406030204" pitchFamily="18" charset="0"/>
                                  </a:rPr>
                                  <m:t>−</m:t>
                                </m:r>
                                <m:acc>
                                  <m:accPr>
                                    <m:chr m:val="̅"/>
                                    <m:ctrlPr>
                                      <a:rPr lang="en-US" altLang="zh-CN" sz="1400" b="0" i="1" smtClean="0">
                                        <a:latin typeface="Cambria Math" panose="02040503050406030204" pitchFamily="18" charset="0"/>
                                      </a:rPr>
                                    </m:ctrlPr>
                                  </m:accPr>
                                  <m:e>
                                    <m:r>
                                      <a:rPr lang="en-US" altLang="zh-CN" sz="1400" b="0" i="1" smtClean="0">
                                        <a:latin typeface="Cambria Math" panose="02040503050406030204" pitchFamily="18" charset="0"/>
                                      </a:rPr>
                                      <m:t>𝑆</m:t>
                                    </m:r>
                                  </m:e>
                                </m:acc>
                                <m:r>
                                  <a:rPr lang="en-US" altLang="zh-CN" sz="1400" b="0" i="1" smtClean="0">
                                    <a:latin typeface="Cambria Math" panose="02040503050406030204" pitchFamily="18" charset="0"/>
                                  </a:rPr>
                                  <m:t>,0)</m:t>
                                </m:r>
                              </m:oMath>
                            </m:oMathPara>
                          </a14:m>
                          <a:endParaRPr lang="zh-CN" altLang="en-US" sz="1400" dirty="0"/>
                        </a:p>
                      </a:txBody>
                      <a:tcPr anchor="ctr">
                        <a:solidFill>
                          <a:schemeClr val="bg2"/>
                        </a:solidFill>
                      </a:tcPr>
                    </a:tc>
                    <a:extLst>
                      <a:ext uri="{0D108BD9-81ED-4DB2-BD59-A6C34878D82A}">
                        <a16:rowId xmlns:a16="http://schemas.microsoft.com/office/drawing/2014/main" val="10005"/>
                      </a:ext>
                    </a:extLst>
                  </a:tr>
                </a:tbl>
              </a:graphicData>
            </a:graphic>
          </p:graphicFrame>
        </mc:Choice>
        <mc:Fallback xmlns="">
          <p:graphicFrame>
            <p:nvGraphicFramePr>
              <p:cNvPr id="6" name="表格 5"/>
              <p:cNvGraphicFramePr>
                <a:graphicFrameLocks noGrp="1"/>
              </p:cNvGraphicFramePr>
              <p:nvPr/>
            </p:nvGraphicFramePr>
            <p:xfrm>
              <a:off x="375918" y="1976910"/>
              <a:ext cx="10017761" cy="2189466"/>
            </p:xfrm>
            <a:graphic>
              <a:graphicData uri="http://schemas.openxmlformats.org/drawingml/2006/table">
                <a:tbl>
                  <a:tblPr firstRow="1" bandRow="1">
                    <a:tableStyleId>{5C22544A-7EE6-4342-B048-85BDC9FD1C3A}</a:tableStyleId>
                  </a:tblPr>
                  <a:tblGrid>
                    <a:gridCol w="1940669"/>
                    <a:gridCol w="2326159"/>
                    <a:gridCol w="5750933"/>
                  </a:tblGrid>
                  <a:tr h="364911">
                    <a:tc gridSpan="3">
                      <a:txBody>
                        <a:bodyPr/>
                        <a:lstStyle/>
                        <a:p>
                          <a:pPr algn="ctr"/>
                          <a:r>
                            <a:rPr lang="zh-CN" altLang="en-US" sz="1400"/>
                            <a:t>亚式期权合约</a:t>
                          </a:r>
                          <a:endParaRPr lang="zh-CN" altLang="en-US" sz="1400" dirty="0"/>
                        </a:p>
                      </a:txBody>
                      <a:tcPr anchor="ctr">
                        <a:solidFill>
                          <a:srgbClr val="972022"/>
                        </a:solidFill>
                      </a:tcPr>
                    </a:tc>
                    <a:tc hMerge="1">
                      <a:tcPr/>
                    </a:tc>
                    <a:tc hMerge="1">
                      <a:tcPr anchor="ctr"/>
                    </a:tc>
                  </a:tr>
                  <a:tr h="364911">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平均方式</a:t>
                          </a:r>
                          <a:endParaRPr lang="zh-CN" altLang="en-US" sz="1400" dirty="0"/>
                        </a:p>
                      </a:txBody>
                      <a:tcPr anchor="ctr">
                        <a:solidFill>
                          <a:schemeClr val="bg2"/>
                        </a:solidFill>
                      </a:tcPr>
                    </a:tc>
                    <a:tc hMerge="1">
                      <a:tcPr/>
                    </a:tc>
                    <a:tc>
                      <a:txBody>
                        <a:bodyPr/>
                        <a:lstStyle/>
                        <a:p>
                          <a:pPr algn="ctr"/>
                          <a:r>
                            <a:rPr lang="zh-CN" altLang="en-US" sz="1400"/>
                            <a:t>每日</a:t>
                          </a:r>
                          <a:r>
                            <a:rPr lang="en-US" altLang="zh-CN" sz="1400"/>
                            <a:t>/</a:t>
                          </a:r>
                          <a:r>
                            <a:rPr lang="zh-CN" altLang="en-US" sz="1400"/>
                            <a:t>每周</a:t>
                          </a:r>
                          <a:r>
                            <a:rPr lang="en-US" altLang="zh-CN" sz="1400"/>
                            <a:t>/</a:t>
                          </a:r>
                          <a:r>
                            <a:rPr lang="zh-CN" altLang="en-US" sz="1400"/>
                            <a:t>每月</a:t>
                          </a:r>
                          <a:endParaRPr lang="zh-CN" altLang="en-US" sz="1400" dirty="0"/>
                        </a:p>
                      </a:txBody>
                      <a:tcPr anchor="ctr">
                        <a:solidFill>
                          <a:schemeClr val="bg2"/>
                        </a:solidFill>
                      </a:tcPr>
                    </a:tc>
                  </a:tr>
                  <a:tr h="364911">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平均期选择</a:t>
                          </a:r>
                          <a:endParaRPr lang="zh-CN" altLang="en-US" sz="1400" dirty="0"/>
                        </a:p>
                      </a:txBody>
                      <a:tcPr anchor="ctr">
                        <a:solidFill>
                          <a:schemeClr val="bg2"/>
                        </a:solidFill>
                      </a:tcPr>
                    </a:tc>
                    <a:tc hMerge="1">
                      <a:tcPr/>
                    </a:tc>
                    <a:tc>
                      <a:txBody>
                        <a:bodyPr/>
                        <a:lstStyle/>
                        <a:p>
                          <a:pPr algn="ctr"/>
                          <a:r>
                            <a:rPr lang="zh-CN" altLang="en-US" sz="1400"/>
                            <a:t>持有期全部平均、远期平均</a:t>
                          </a:r>
                          <a:endParaRPr lang="zh-CN" altLang="en-US" sz="1400" dirty="0"/>
                        </a:p>
                      </a:txBody>
                      <a:tcPr anchor="ctr">
                        <a:solidFill>
                          <a:schemeClr val="bg2"/>
                        </a:solidFill>
                      </a:tcPr>
                    </a:tc>
                  </a:tr>
                  <a:tr h="364911">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t>平均价计算方式</a:t>
                          </a:r>
                          <a:endParaRPr lang="zh-CN" altLang="en-US" sz="1400" b="0" dirty="0"/>
                        </a:p>
                      </a:txBody>
                      <a:tcPr anchor="ctr">
                        <a:solidFill>
                          <a:schemeClr val="bg2"/>
                        </a:solidFill>
                      </a:tcPr>
                    </a:tc>
                    <a:tc hMerge="1">
                      <a:tcPr/>
                    </a:tc>
                    <a:tc>
                      <a:txBody>
                        <a:bodyPr/>
                        <a:lstStyle/>
                        <a:p>
                          <a:pPr algn="ctr"/>
                          <a:r>
                            <a:rPr lang="zh-CN" altLang="en-US" sz="1400" b="0"/>
                            <a:t>算数平均、几何平均</a:t>
                          </a:r>
                          <a:endParaRPr lang="zh-CN" altLang="en-US" sz="1400" b="0" dirty="0"/>
                        </a:p>
                      </a:txBody>
                      <a:tcPr anchor="ctr">
                        <a:solidFill>
                          <a:schemeClr val="bg2"/>
                        </a:solidFill>
                      </a:tcPr>
                    </a:tc>
                  </a:tr>
                  <a:tr h="364490">
                    <a:tc row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结算方法</a:t>
                          </a:r>
                          <a:endParaRPr lang="zh-CN" altLang="en-US" sz="1400" dirty="0"/>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平均结算价（固定执行价）</a:t>
                          </a:r>
                          <a:endParaRPr lang="zh-CN" altLang="en-US" sz="1400" dirty="0"/>
                        </a:p>
                      </a:txBody>
                      <a:tcPr anchor="ctr">
                        <a:solidFill>
                          <a:schemeClr val="bg2"/>
                        </a:solidFill>
                      </a:tcPr>
                    </a:tc>
                    <a:tc>
                      <a:txBody>
                        <a:bodyPr/>
                        <a:lstStyle/>
                        <a:p>
                          <a:endParaRPr lang="zh-CN"/>
                        </a:p>
                      </a:txBody>
                      <a:tcPr anchor="ctr">
                        <a:blipFill>
                          <a:blip r:embed="rId3"/>
                        </a:blipFill>
                      </a:tcPr>
                    </a:tc>
                  </a:tr>
                  <a:tr h="365125">
                    <a:tc vMerge="1">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平均执行价（浮动执行价）</a:t>
                          </a:r>
                          <a:endParaRPr lang="zh-CN" altLang="en-US" sz="1400" dirty="0"/>
                        </a:p>
                      </a:txBody>
                      <a:tcPr anchor="ctr">
                        <a:solidFill>
                          <a:schemeClr val="bg2"/>
                        </a:solidFill>
                      </a:tcPr>
                    </a:tc>
                    <a:tc>
                      <a:txBody>
                        <a:bodyPr/>
                        <a:lstStyle/>
                        <a:p>
                          <a:endParaRPr lang="zh-CN"/>
                        </a:p>
                      </a:txBody>
                      <a:tcPr anchor="ctr">
                        <a:blipFill>
                          <a:blip r:embed="rId3"/>
                        </a:blipFill>
                      </a:tcPr>
                    </a:tc>
                  </a:tr>
                </a:tbl>
              </a:graphicData>
            </a:graphic>
          </p:graphicFrame>
        </mc:Fallback>
      </mc:AlternateContent>
      <mc:AlternateContent xmlns:mc="http://schemas.openxmlformats.org/markup-compatibility/2006" xmlns:a14="http://schemas.microsoft.com/office/drawing/2010/main">
        <mc:Choice Requires="a14">
          <p:sp>
            <p:nvSpPr>
              <p:cNvPr id="7" name="文本框 6"/>
              <p:cNvSpPr txBox="1"/>
              <p:nvPr/>
            </p:nvSpPr>
            <p:spPr>
              <a:xfrm>
                <a:off x="375919" y="4935088"/>
                <a:ext cx="10708642" cy="888448"/>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a:solidFill>
                      <a:srgbClr val="121212"/>
                    </a:solidFill>
                    <a:latin typeface="-apple-system"/>
                    <a:cs typeface="+mn-ea"/>
                    <a:sym typeface="+mn-lt"/>
                  </a:rPr>
                  <a:t>平均结算价：买入</a:t>
                </a:r>
                <a:r>
                  <a:rPr lang="en-US" altLang="zh-CN" sz="1600">
                    <a:solidFill>
                      <a:srgbClr val="121212"/>
                    </a:solidFill>
                    <a:latin typeface="-apple-system"/>
                    <a:cs typeface="+mn-ea"/>
                    <a:sym typeface="+mn-lt"/>
                  </a:rPr>
                  <a:t>call option</a:t>
                </a:r>
                <a:r>
                  <a:rPr lang="zh-CN" altLang="en-US" sz="1600">
                    <a:solidFill>
                      <a:srgbClr val="121212"/>
                    </a:solidFill>
                    <a:latin typeface="-apple-system"/>
                    <a:cs typeface="+mn-ea"/>
                    <a:sym typeface="+mn-lt"/>
                  </a:rPr>
                  <a:t>能够对冲在一段时间内持续进货，平均进货价格为</a:t>
                </a:r>
                <a14:m>
                  <m:oMath xmlns:m="http://schemas.openxmlformats.org/officeDocument/2006/math">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𝑆</m:t>
                        </m:r>
                      </m:e>
                    </m:acc>
                  </m:oMath>
                </a14:m>
                <a:r>
                  <a:rPr lang="zh-CN" altLang="en-US" sz="1600">
                    <a:solidFill>
                      <a:srgbClr val="121212"/>
                    </a:solidFill>
                    <a:latin typeface="-apple-system"/>
                    <a:cs typeface="+mn-ea"/>
                    <a:sym typeface="+mn-lt"/>
                  </a:rPr>
                  <a:t>的，进货期间价格上涨损失。</a:t>
                </a:r>
                <a:endParaRPr lang="en-US" altLang="zh-CN" sz="1600">
                  <a:solidFill>
                    <a:srgbClr val="121212"/>
                  </a:solidFill>
                  <a:latin typeface="-apple-system"/>
                  <a:cs typeface="+mn-ea"/>
                  <a:sym typeface="+mn-lt"/>
                </a:endParaRPr>
              </a:p>
              <a:p>
                <a:pPr marL="342900" indent="-342900">
                  <a:spcAft>
                    <a:spcPts val="50"/>
                  </a:spcAft>
                  <a:buFont typeface="Arial" panose="020B0604020202020204" pitchFamily="34" charset="0"/>
                  <a:buChar char="•"/>
                  <a:defRPr/>
                </a:pPr>
                <a:endParaRPr lang="en-US" altLang="zh-CN" sz="1600">
                  <a:solidFill>
                    <a:srgbClr val="121212"/>
                  </a:solidFill>
                  <a:latin typeface="-apple-system"/>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121212"/>
                    </a:solidFill>
                    <a:effectLst/>
                    <a:uLnTx/>
                    <a:uFillTx/>
                    <a:latin typeface="-apple-system"/>
                    <a:ea typeface="微软雅黑" panose="020B0503020204020204" pitchFamily="34" charset="-122"/>
                    <a:cs typeface="+mn-ea"/>
                    <a:sym typeface="+mn-lt"/>
                  </a:rPr>
                  <a:t>平均执行价：买入</a:t>
                </a:r>
                <a:r>
                  <a:rPr kumimoji="0" lang="en-US" altLang="zh-CN" sz="1600" b="0" i="0" u="none" strike="noStrike" kern="1200" cap="none" spc="0" normalizeH="0" baseline="0" noProof="0">
                    <a:ln>
                      <a:noFill/>
                    </a:ln>
                    <a:solidFill>
                      <a:srgbClr val="121212"/>
                    </a:solidFill>
                    <a:effectLst/>
                    <a:uLnTx/>
                    <a:uFillTx/>
                    <a:latin typeface="-apple-system"/>
                    <a:ea typeface="微软雅黑" panose="020B0503020204020204" pitchFamily="34" charset="-122"/>
                    <a:cs typeface="+mn-ea"/>
                    <a:sym typeface="+mn-lt"/>
                  </a:rPr>
                  <a:t>call option</a:t>
                </a:r>
                <a:r>
                  <a:rPr kumimoji="0" lang="zh-CN" altLang="en-US" sz="1600" b="0" i="0" u="none" strike="noStrike" kern="1200" cap="none" spc="0" normalizeH="0" baseline="0" noProof="0">
                    <a:ln>
                      <a:noFill/>
                    </a:ln>
                    <a:solidFill>
                      <a:srgbClr val="121212"/>
                    </a:solidFill>
                    <a:effectLst/>
                    <a:uLnTx/>
                    <a:uFillTx/>
                    <a:latin typeface="-apple-system"/>
                    <a:ea typeface="微软雅黑" panose="020B0503020204020204" pitchFamily="34" charset="-122"/>
                    <a:cs typeface="+mn-ea"/>
                    <a:sym typeface="+mn-lt"/>
                  </a:rPr>
                  <a:t>能够对冲在一段时间内持续进货，但是在</a:t>
                </a:r>
                <a:r>
                  <a:rPr kumimoji="0" lang="en-US" altLang="zh-CN" sz="1600" b="0" i="0" u="none" strike="noStrike" kern="1200" cap="none" spc="0" normalizeH="0" baseline="0" noProof="0">
                    <a:ln>
                      <a:noFill/>
                    </a:ln>
                    <a:solidFill>
                      <a:srgbClr val="121212"/>
                    </a:solidFill>
                    <a:effectLst/>
                    <a:uLnTx/>
                    <a:uFillTx/>
                    <a:latin typeface="-apple-system"/>
                    <a:ea typeface="微软雅黑" panose="020B0503020204020204" pitchFamily="34" charset="-122"/>
                    <a:cs typeface="+mn-ea"/>
                    <a:sym typeface="+mn-lt"/>
                  </a:rPr>
                  <a:t>T</a:t>
                </a:r>
                <a:r>
                  <a:rPr kumimoji="0" lang="zh-CN" altLang="en-US" sz="1600" b="0" i="0" u="none" strike="noStrike" kern="1200" cap="none" spc="0" normalizeH="0" baseline="0" noProof="0">
                    <a:ln>
                      <a:noFill/>
                    </a:ln>
                    <a:solidFill>
                      <a:srgbClr val="121212"/>
                    </a:solidFill>
                    <a:effectLst/>
                    <a:uLnTx/>
                    <a:uFillTx/>
                    <a:latin typeface="-apple-system"/>
                    <a:ea typeface="微软雅黑" panose="020B0503020204020204" pitchFamily="34" charset="-122"/>
                    <a:cs typeface="+mn-ea"/>
                    <a:sym typeface="+mn-lt"/>
                  </a:rPr>
                  <a:t>时间按照</a:t>
                </a:r>
                <a14:m>
                  <m:oMath xmlns:m="http://schemas.openxmlformats.org/officeDocument/2006/math">
                    <m:sSub>
                      <m:sSubPr>
                        <m:ctrlPr>
                          <a:rPr kumimoji="0" lang="en-US" altLang="zh-CN" sz="1600" b="0" i="1" u="none" strike="noStrike" kern="1200" cap="none" spc="0" normalizeH="0" baseline="0" noProof="0" smtClean="0">
                            <a:ln>
                              <a:noFill/>
                            </a:ln>
                            <a:solidFill>
                              <a:srgbClr val="121212"/>
                            </a:solidFill>
                            <a:effectLst/>
                            <a:uLnTx/>
                            <a:uFillTx/>
                            <a:latin typeface="Cambria Math" panose="02040503050406030204" pitchFamily="18" charset="0"/>
                            <a:ea typeface="微软雅黑" panose="020B0503020204020204" pitchFamily="34" charset="-122"/>
                            <a:cs typeface="+mn-ea"/>
                            <a:sym typeface="+mn-lt"/>
                          </a:rPr>
                        </m:ctrlPr>
                      </m:sSubPr>
                      <m:e>
                        <m:r>
                          <a:rPr kumimoji="0" lang="en-US" altLang="zh-CN" sz="1600" b="0" i="1" u="none" strike="noStrike" kern="1200" cap="none" spc="0" normalizeH="0" baseline="0" noProof="0" smtClean="0">
                            <a:ln>
                              <a:noFill/>
                            </a:ln>
                            <a:solidFill>
                              <a:srgbClr val="121212"/>
                            </a:solidFill>
                            <a:effectLst/>
                            <a:uLnTx/>
                            <a:uFillTx/>
                            <a:latin typeface="Cambria Math" panose="02040503050406030204" pitchFamily="18" charset="0"/>
                            <a:ea typeface="微软雅黑" panose="020B0503020204020204" pitchFamily="34" charset="-122"/>
                            <a:cs typeface="+mn-ea"/>
                            <a:sym typeface="+mn-lt"/>
                          </a:rPr>
                          <m:t>𝑆</m:t>
                        </m:r>
                      </m:e>
                      <m:sub>
                        <m:r>
                          <a:rPr kumimoji="0" lang="en-US" altLang="zh-CN" sz="1600" b="0" i="1" u="none" strike="noStrike" kern="1200" cap="none" spc="0" normalizeH="0" baseline="0" noProof="0" smtClean="0">
                            <a:ln>
                              <a:noFill/>
                            </a:ln>
                            <a:solidFill>
                              <a:srgbClr val="121212"/>
                            </a:solidFill>
                            <a:effectLst/>
                            <a:uLnTx/>
                            <a:uFillTx/>
                            <a:latin typeface="Cambria Math" panose="02040503050406030204" pitchFamily="18" charset="0"/>
                            <a:ea typeface="微软雅黑" panose="020B0503020204020204" pitchFamily="34" charset="-122"/>
                            <a:cs typeface="+mn-ea"/>
                            <a:sym typeface="+mn-lt"/>
                          </a:rPr>
                          <m:t>𝑇</m:t>
                        </m:r>
                      </m:sub>
                    </m:sSub>
                    <m:r>
                      <a:rPr lang="zh-CN" altLang="en-US" sz="1600" i="1">
                        <a:solidFill>
                          <a:srgbClr val="121212"/>
                        </a:solidFill>
                        <a:latin typeface="Cambria Math" panose="02040503050406030204" pitchFamily="18" charset="0"/>
                        <a:ea typeface="微软雅黑" panose="020B0503020204020204" pitchFamily="34" charset="-122"/>
                        <a:cs typeface="+mn-ea"/>
                        <a:sym typeface="+mn-lt"/>
                      </a:rPr>
                      <m:t>支付</m:t>
                    </m:r>
                  </m:oMath>
                </a14:m>
                <a:r>
                  <a:rPr kumimoji="0" lang="zh-CN" altLang="en-US" sz="1600" b="0" i="0" u="none" strike="noStrike" kern="1200" cap="none" spc="0" normalizeH="0" baseline="0" noProof="0">
                    <a:ln>
                      <a:noFill/>
                    </a:ln>
                    <a:solidFill>
                      <a:srgbClr val="121212"/>
                    </a:solidFill>
                    <a:effectLst/>
                    <a:uLnTx/>
                    <a:uFillTx/>
                    <a:latin typeface="-apple-system"/>
                    <a:ea typeface="微软雅黑" panose="020B0503020204020204" pitchFamily="34" charset="-122"/>
                    <a:cs typeface="+mn-ea"/>
                    <a:sym typeface="+mn-lt"/>
                  </a:rPr>
                  <a:t>的，进货期末价格上涨损失</a:t>
                </a:r>
                <a:endPar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75919" y="4935088"/>
                <a:ext cx="10708642" cy="888448"/>
              </a:xfrm>
              <a:prstGeom prst="rect">
                <a:avLst/>
              </a:prstGeom>
              <a:blipFill rotWithShape="1">
                <a:blip r:embed="rId4"/>
                <a:stretch>
                  <a:fillRect l="-95" t="-1129" r="-89" b="-21447"/>
                </a:stretch>
              </a:blipFill>
              <a:ln w="19050">
                <a:solidFill>
                  <a:srgbClr val="972022"/>
                </a:solidFill>
                <a:prstDash val="sysDash"/>
              </a:ln>
            </p:spPr>
            <p:txBody>
              <a:bodyPr/>
              <a:lstStyle/>
              <a:p>
                <a:r>
                  <a:rPr lang="zh-CN" alt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亚式期权</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72</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18" y="1327956"/>
                <a:ext cx="11584181" cy="2133918"/>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增强亚式期权：</a:t>
                </a:r>
                <a:endParaRPr lang="en-US" altLang="zh-CN" sz="140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400">
                    <a:solidFill>
                      <a:prstClr val="black"/>
                    </a:solidFill>
                    <a:cs typeface="+mn-ea"/>
                    <a:sym typeface="+mn-lt"/>
                  </a:rPr>
                  <a:t>在亚式期权的基础上取每日收盘价与执行价的较大（较小）者进行平均</a:t>
                </a:r>
                <a:endParaRPr lang="en-US" altLang="zh-CN" sz="1400">
                  <a:solidFill>
                    <a:prstClr val="black"/>
                  </a:solidFill>
                  <a:cs typeface="+mn-ea"/>
                  <a:sym typeface="+mn-lt"/>
                </a:endParaRPr>
              </a:p>
              <a:p>
                <a:pPr marL="800100" lvl="1" indent="-342900">
                  <a:spcAft>
                    <a:spcPts val="50"/>
                  </a:spcAft>
                  <a:buFont typeface="Arial" panose="020B0604020202020204" pitchFamily="34" charset="0"/>
                  <a:buChar char="•"/>
                  <a:defRPr/>
                </a:pPr>
                <a:r>
                  <a:rPr lang="en-US" altLang="zh-CN" sz="1400">
                    <a:solidFill>
                      <a:prstClr val="black"/>
                    </a:solidFill>
                    <a:cs typeface="+mn-ea"/>
                    <a:sym typeface="+mn-lt"/>
                  </a:rPr>
                  <a:t>Call:</a:t>
                </a:r>
              </a:p>
              <a:p>
                <a:pPr marL="800100" lvl="1" indent="-342900">
                  <a:spcAft>
                    <a:spcPts val="50"/>
                  </a:spcAft>
                  <a:buFont typeface="Arial" panose="020B0604020202020204" pitchFamily="34" charset="0"/>
                  <a:buChar char="•"/>
                  <a:defRPr/>
                </a:pPr>
                <a:r>
                  <a:rPr lang="en-US" altLang="zh-CN" sz="1400">
                    <a:solidFill>
                      <a:prstClr val="black"/>
                    </a:solidFill>
                    <a:cs typeface="+mn-ea"/>
                    <a:sym typeface="+mn-lt"/>
                  </a:rPr>
                  <a:t>Put:     </a:t>
                </a:r>
              </a:p>
              <a:p>
                <a:pPr marL="800100" lvl="1" indent="-342900">
                  <a:spcAft>
                    <a:spcPts val="50"/>
                  </a:spcAft>
                  <a:buFont typeface="Arial" panose="020B0604020202020204" pitchFamily="34" charset="0"/>
                  <a:buChar char="•"/>
                  <a:defRPr/>
                </a:pPr>
                <a:r>
                  <a:rPr lang="zh-CN" altLang="en-US" sz="1400">
                    <a:solidFill>
                      <a:prstClr val="black"/>
                    </a:solidFill>
                    <a:cs typeface="+mn-ea"/>
                    <a:sym typeface="+mn-lt"/>
                  </a:rPr>
                  <a:t>适合每日结算一笔的连续定量出货需求</a:t>
                </a:r>
                <a:endParaRPr lang="en-US" altLang="zh-CN" sz="140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400">
                    <a:solidFill>
                      <a:prstClr val="black"/>
                    </a:solidFill>
                    <a:cs typeface="+mn-ea"/>
                    <a:sym typeface="+mn-lt"/>
                  </a:rPr>
                  <a:t>相比于普通的亚式期权提高了赔付，或许可以理解为价格较高</a:t>
                </a:r>
                <a14:m>
                  <m:oMath xmlns:m="http://schemas.openxmlformats.org/officeDocument/2006/math">
                    <m:sSub>
                      <m:sSubPr>
                        <m:ctrlPr>
                          <a:rPr lang="en-US" altLang="zh-CN" sz="1400" i="1" smtClean="0">
                            <a:solidFill>
                              <a:prstClr val="black"/>
                            </a:solidFill>
                            <a:latin typeface="Cambria Math" panose="02040503050406030204" pitchFamily="18" charset="0"/>
                            <a:cs typeface="+mn-ea"/>
                            <a:sym typeface="+mn-lt"/>
                          </a:rPr>
                        </m:ctrlPr>
                      </m:sSubPr>
                      <m:e>
                        <m:r>
                          <a:rPr lang="en-US" altLang="zh-CN" sz="1400" b="0" i="1" smtClean="0">
                            <a:solidFill>
                              <a:prstClr val="black"/>
                            </a:solidFill>
                            <a:latin typeface="Cambria Math" panose="02040503050406030204" pitchFamily="18" charset="0"/>
                            <a:cs typeface="+mn-ea"/>
                            <a:sym typeface="+mn-lt"/>
                          </a:rPr>
                          <m:t>𝑆</m:t>
                        </m:r>
                      </m:e>
                      <m:sub>
                        <m:r>
                          <a:rPr lang="en-US" altLang="zh-CN" sz="1400" b="0" i="1" smtClean="0">
                            <a:solidFill>
                              <a:prstClr val="black"/>
                            </a:solidFill>
                            <a:latin typeface="Cambria Math" panose="02040503050406030204" pitchFamily="18" charset="0"/>
                            <a:cs typeface="+mn-ea"/>
                            <a:sym typeface="+mn-lt"/>
                          </a:rPr>
                          <m:t>𝑖</m:t>
                        </m:r>
                      </m:sub>
                    </m:sSub>
                    <m:r>
                      <a:rPr lang="en-US" altLang="zh-CN" sz="1400" b="0" i="1" smtClean="0">
                        <a:solidFill>
                          <a:prstClr val="black"/>
                        </a:solidFill>
                        <a:latin typeface="Cambria Math" panose="02040503050406030204" pitchFamily="18" charset="0"/>
                        <a:cs typeface="+mn-ea"/>
                        <a:sym typeface="+mn-lt"/>
                      </a:rPr>
                      <m:t>&gt;</m:t>
                    </m:r>
                    <m:r>
                      <a:rPr lang="en-US" altLang="zh-CN" sz="1400" b="0" i="1" smtClean="0">
                        <a:solidFill>
                          <a:prstClr val="black"/>
                        </a:solidFill>
                        <a:latin typeface="Cambria Math" panose="02040503050406030204" pitchFamily="18" charset="0"/>
                        <a:cs typeface="+mn-ea"/>
                        <a:sym typeface="+mn-lt"/>
                      </a:rPr>
                      <m:t>𝐾</m:t>
                    </m:r>
                  </m:oMath>
                </a14:m>
                <a:r>
                  <a:rPr lang="zh-CN" altLang="en-US" sz="1400">
                    <a:solidFill>
                      <a:prstClr val="black"/>
                    </a:solidFill>
                    <a:cs typeface="+mn-ea"/>
                    <a:sym typeface="+mn-lt"/>
                  </a:rPr>
                  <a:t>的时候，进货不是刚需</a:t>
                </a:r>
                <a:endParaRPr lang="en-US" altLang="zh-CN" sz="140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400">
                    <a:solidFill>
                      <a:prstClr val="black"/>
                    </a:solidFill>
                    <a:cs typeface="+mn-ea"/>
                    <a:sym typeface="+mn-lt"/>
                  </a:rPr>
                  <a:t>权利金介于普通亚式期权和欧式期权之间，适合低成本的套期保值</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亚美式期权</a:t>
                </a:r>
                <a:r>
                  <a:rPr lang="en-US" altLang="zh-CN" sz="1400">
                    <a:solidFill>
                      <a:prstClr val="black"/>
                    </a:solidFill>
                    <a:cs typeface="+mn-ea"/>
                    <a:sym typeface="+mn-lt"/>
                  </a:rPr>
                  <a:t>&amp;</a:t>
                </a:r>
                <a:r>
                  <a:rPr lang="zh-CN" altLang="en-US" sz="1400">
                    <a:solidFill>
                      <a:prstClr val="black"/>
                    </a:solidFill>
                    <a:cs typeface="+mn-ea"/>
                    <a:sym typeface="+mn-lt"/>
                  </a:rPr>
                  <a:t>美亚式期权</a:t>
                </a:r>
                <a:endParaRPr lang="en-US" altLang="zh-CN" sz="140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400">
                    <a:solidFill>
                      <a:prstClr val="black"/>
                    </a:solidFill>
                    <a:cs typeface="+mn-ea"/>
                    <a:sym typeface="+mn-lt"/>
                  </a:rPr>
                  <a:t> 亚式期权但是行权时间更灵活，两种期权计算执行价方法不一样</a:t>
                </a:r>
                <a:endParaRPr lang="en-US" altLang="zh-CN" sz="1400">
                  <a:solidFill>
                    <a:prstClr val="black"/>
                  </a:solidFill>
                  <a:cs typeface="+mn-ea"/>
                  <a:sym typeface="+mn-lt"/>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8" y="1327956"/>
                <a:ext cx="11584181" cy="2133918"/>
              </a:xfrm>
              <a:prstGeom prst="rect">
                <a:avLst/>
              </a:prstGeom>
              <a:blipFill rotWithShape="1">
                <a:blip r:embed="rId3"/>
                <a:stretch>
                  <a:fillRect l="-88" t="-454" r="-78" b="-423"/>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2062482" cy="369332"/>
          </a:xfrm>
          <a:prstGeom prst="rect">
            <a:avLst/>
          </a:prstGeom>
          <a:solidFill>
            <a:srgbClr val="9C0308"/>
          </a:solidFill>
        </p:spPr>
        <p:txBody>
          <a:bodyPr wrap="square" rtlCol="0">
            <a:spAutoFit/>
          </a:bodyPr>
          <a:lstStyle/>
          <a:p>
            <a:pPr algn="ctr">
              <a:spcAft>
                <a:spcPts val="50"/>
              </a:spcAft>
              <a:defRPr/>
            </a:pPr>
            <a:r>
              <a:rPr lang="zh-CN" altLang="en-US">
                <a:solidFill>
                  <a:prstClr val="white"/>
                </a:solidFill>
                <a:cs typeface="+mn-ea"/>
                <a:sym typeface="+mn-lt"/>
              </a:rPr>
              <a:t>亚式期权的变种</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10" name="图片 9"/>
          <p:cNvPicPr>
            <a:picLocks noChangeAspect="1"/>
          </p:cNvPicPr>
          <p:nvPr/>
        </p:nvPicPr>
        <p:blipFill>
          <a:blip r:embed="rId4"/>
          <a:stretch>
            <a:fillRect/>
          </a:stretch>
        </p:blipFill>
        <p:spPr>
          <a:xfrm>
            <a:off x="1705773" y="1848678"/>
            <a:ext cx="2276947" cy="182156"/>
          </a:xfrm>
          <a:prstGeom prst="rect">
            <a:avLst/>
          </a:prstGeom>
        </p:spPr>
      </p:pic>
      <p:pic>
        <p:nvPicPr>
          <p:cNvPr id="12" name="图片 11"/>
          <p:cNvPicPr>
            <a:picLocks noChangeAspect="1"/>
          </p:cNvPicPr>
          <p:nvPr/>
        </p:nvPicPr>
        <p:blipFill>
          <a:blip r:embed="rId5"/>
          <a:stretch>
            <a:fillRect/>
          </a:stretch>
        </p:blipFill>
        <p:spPr>
          <a:xfrm>
            <a:off x="1705773" y="2079716"/>
            <a:ext cx="2033107" cy="214639"/>
          </a:xfrm>
          <a:prstGeom prst="rect">
            <a:avLst/>
          </a:prstGeom>
        </p:spPr>
      </p:pic>
      <p:sp>
        <p:nvSpPr>
          <p:cNvPr id="17" name="文本框 16"/>
          <p:cNvSpPr txBox="1"/>
          <p:nvPr/>
        </p:nvSpPr>
        <p:spPr>
          <a:xfrm>
            <a:off x="6168008" y="3698688"/>
            <a:ext cx="3341752" cy="369332"/>
          </a:xfrm>
          <a:prstGeom prst="rect">
            <a:avLst/>
          </a:prstGeom>
          <a:solidFill>
            <a:srgbClr val="9C0308"/>
          </a:solidFill>
        </p:spPr>
        <p:txBody>
          <a:bodyPr wrap="square" rtlCol="0">
            <a:spAutoFit/>
          </a:bodyPr>
          <a:lstStyle/>
          <a:p>
            <a:pPr algn="ctr">
              <a:spcAft>
                <a:spcPts val="50"/>
              </a:spcAft>
              <a:defRPr/>
            </a:pPr>
            <a:r>
              <a:rPr lang="zh-CN" altLang="en-US">
                <a:solidFill>
                  <a:schemeClr val="bg1"/>
                </a:solidFill>
                <a:cs typeface="+mn-ea"/>
                <a:sym typeface="+mn-lt"/>
              </a:rPr>
              <a:t>亚式期权的应用：保险</a:t>
            </a:r>
            <a:r>
              <a:rPr lang="en-US" altLang="zh-CN">
                <a:solidFill>
                  <a:schemeClr val="bg1"/>
                </a:solidFill>
                <a:cs typeface="+mn-ea"/>
                <a:sym typeface="+mn-lt"/>
              </a:rPr>
              <a:t>+</a:t>
            </a:r>
            <a:r>
              <a:rPr lang="zh-CN" altLang="en-US">
                <a:solidFill>
                  <a:schemeClr val="bg1"/>
                </a:solidFill>
                <a:cs typeface="+mn-ea"/>
                <a:sym typeface="+mn-lt"/>
              </a:rPr>
              <a:t>期货</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18" name="文本框 17"/>
          <p:cNvSpPr txBox="1"/>
          <p:nvPr/>
        </p:nvSpPr>
        <p:spPr>
          <a:xfrm>
            <a:off x="6168008" y="4068020"/>
            <a:ext cx="5302632" cy="162095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a:solidFill>
                  <a:prstClr val="black"/>
                </a:solidFill>
                <a:cs typeface="+mn-ea"/>
                <a:sym typeface="+mn-lt"/>
              </a:rPr>
              <a:t>嵌套结构，实体企业→保险公司→期货公司</a:t>
            </a:r>
            <a:endParaRPr lang="en-US" altLang="zh-CN" sz="16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a:solidFill>
                  <a:prstClr val="black"/>
                </a:solidFill>
                <a:cs typeface="+mn-ea"/>
                <a:sym typeface="+mn-lt"/>
              </a:rPr>
              <a:t>在左边例子中：</a:t>
            </a:r>
            <a:endParaRPr lang="en-US" altLang="zh-CN" sz="16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a:solidFill>
                  <a:prstClr val="black"/>
                </a:solidFill>
                <a:cs typeface="+mn-ea"/>
                <a:sym typeface="+mn-lt"/>
              </a:rPr>
              <a:t>果农向保险公司投保</a:t>
            </a:r>
            <a:endParaRPr lang="en-US" altLang="zh-CN" sz="16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a:solidFill>
                  <a:prstClr val="black"/>
                </a:solidFill>
                <a:cs typeface="+mn-ea"/>
                <a:sym typeface="+mn-lt"/>
              </a:rPr>
              <a:t>保险公司通过向期货公司买入增强亚式看跌期权、亚美式看跌期权规避入库期</a:t>
            </a:r>
            <a:r>
              <a:rPr lang="en-US" altLang="zh-CN" sz="1600">
                <a:solidFill>
                  <a:prstClr val="black"/>
                </a:solidFill>
                <a:cs typeface="+mn-ea"/>
                <a:sym typeface="+mn-lt"/>
              </a:rPr>
              <a:t>&amp;</a:t>
            </a:r>
            <a:r>
              <a:rPr lang="zh-CN" altLang="en-US" sz="1600">
                <a:solidFill>
                  <a:prstClr val="black"/>
                </a:solidFill>
                <a:cs typeface="+mn-ea"/>
                <a:sym typeface="+mn-lt"/>
              </a:rPr>
              <a:t>销售期价格下跌风险</a:t>
            </a:r>
            <a:endParaRPr lang="en-US" altLang="zh-CN" sz="16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a:solidFill>
                  <a:prstClr val="black"/>
                </a:solidFill>
                <a:cs typeface="+mn-ea"/>
                <a:sym typeface="+mn-lt"/>
              </a:rPr>
              <a:t>期货公司通过场内期货对冲风险</a:t>
            </a:r>
            <a:endParaRPr lang="en-US" altLang="zh-CN" sz="1600">
              <a:solidFill>
                <a:prstClr val="black"/>
              </a:solidFill>
              <a:cs typeface="+mn-ea"/>
              <a:sym typeface="+mn-lt"/>
            </a:endParaRPr>
          </a:p>
        </p:txBody>
      </p:sp>
      <p:pic>
        <p:nvPicPr>
          <p:cNvPr id="21" name="图片 20"/>
          <p:cNvPicPr>
            <a:picLocks noChangeAspect="1"/>
          </p:cNvPicPr>
          <p:nvPr/>
        </p:nvPicPr>
        <p:blipFill>
          <a:blip r:embed="rId6"/>
          <a:stretch>
            <a:fillRect/>
          </a:stretch>
        </p:blipFill>
        <p:spPr>
          <a:xfrm>
            <a:off x="375919" y="3567940"/>
            <a:ext cx="5685882" cy="29649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阶梯期权</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73</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18" y="1327956"/>
                <a:ext cx="11744962" cy="1449115"/>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a:solidFill>
                      <a:prstClr val="black"/>
                    </a:solidFill>
                    <a:cs typeface="+mn-ea"/>
                    <a:sym typeface="+mn-lt"/>
                  </a:rPr>
                  <a:t>二元期权：</a:t>
                </a:r>
                <a:endParaRPr lang="en-US" altLang="zh-CN" sz="140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400">
                    <a:solidFill>
                      <a:prstClr val="black"/>
                    </a:solidFill>
                    <a:cs typeface="+mn-ea"/>
                    <a:sym typeface="+mn-lt"/>
                  </a:rPr>
                  <a:t>对于看涨期权：如果</a:t>
                </a:r>
                <a14:m>
                  <m:oMath xmlns:m="http://schemas.openxmlformats.org/officeDocument/2006/math">
                    <m:sSub>
                      <m:sSubPr>
                        <m:ctrlPr>
                          <a:rPr lang="en-US" altLang="zh-CN" sz="1400" i="1" smtClean="0">
                            <a:solidFill>
                              <a:prstClr val="black"/>
                            </a:solidFill>
                            <a:latin typeface="Cambria Math" panose="02040503050406030204" pitchFamily="18" charset="0"/>
                            <a:cs typeface="+mn-ea"/>
                            <a:sym typeface="+mn-lt"/>
                          </a:rPr>
                        </m:ctrlPr>
                      </m:sSubPr>
                      <m:e>
                        <m:r>
                          <a:rPr lang="en-US" altLang="zh-CN" sz="1400" b="0" i="1" smtClean="0">
                            <a:solidFill>
                              <a:prstClr val="black"/>
                            </a:solidFill>
                            <a:latin typeface="Cambria Math" panose="02040503050406030204" pitchFamily="18" charset="0"/>
                            <a:cs typeface="+mn-ea"/>
                            <a:sym typeface="+mn-lt"/>
                          </a:rPr>
                          <m:t>𝑆</m:t>
                        </m:r>
                      </m:e>
                      <m:sub>
                        <m:r>
                          <a:rPr lang="en-US" altLang="zh-CN" sz="1400" b="0" i="1" smtClean="0">
                            <a:solidFill>
                              <a:prstClr val="black"/>
                            </a:solidFill>
                            <a:latin typeface="Cambria Math" panose="02040503050406030204" pitchFamily="18" charset="0"/>
                            <a:cs typeface="+mn-ea"/>
                            <a:sym typeface="+mn-lt"/>
                          </a:rPr>
                          <m:t>𝑇</m:t>
                        </m:r>
                      </m:sub>
                    </m:sSub>
                    <m:r>
                      <a:rPr lang="en-US" altLang="zh-CN" sz="1400" b="0" i="1" smtClean="0">
                        <a:solidFill>
                          <a:prstClr val="black"/>
                        </a:solidFill>
                        <a:latin typeface="Cambria Math" panose="02040503050406030204" pitchFamily="18" charset="0"/>
                        <a:cs typeface="+mn-ea"/>
                        <a:sym typeface="+mn-lt"/>
                      </a:rPr>
                      <m:t>&gt;</m:t>
                    </m:r>
                    <m:r>
                      <a:rPr lang="en-US" altLang="zh-CN" sz="1400" b="0" i="1" smtClean="0">
                        <a:solidFill>
                          <a:prstClr val="black"/>
                        </a:solidFill>
                        <a:latin typeface="Cambria Math" panose="02040503050406030204" pitchFamily="18" charset="0"/>
                        <a:cs typeface="+mn-ea"/>
                        <a:sym typeface="+mn-lt"/>
                      </a:rPr>
                      <m:t>𝐾</m:t>
                    </m:r>
                    <m:r>
                      <a:rPr lang="zh-CN" altLang="en-US" sz="1400" i="1">
                        <a:solidFill>
                          <a:prstClr val="black"/>
                        </a:solidFill>
                        <a:latin typeface="Cambria Math" panose="02040503050406030204" pitchFamily="18" charset="0"/>
                        <a:cs typeface="+mn-ea"/>
                        <a:sym typeface="+mn-lt"/>
                      </a:rPr>
                      <m:t>，</m:t>
                    </m:r>
                  </m:oMath>
                </a14:m>
                <a:r>
                  <a:rPr lang="zh-CN" altLang="en-US" sz="1400">
                    <a:solidFill>
                      <a:prstClr val="black"/>
                    </a:solidFill>
                    <a:cs typeface="+mn-ea"/>
                    <a:sym typeface="+mn-lt"/>
                  </a:rPr>
                  <a:t>获得固定收益；</a:t>
                </a:r>
                <a:r>
                  <a:rPr lang="en-US" altLang="zh-CN" sz="1400">
                    <a:solidFill>
                      <a:prstClr val="black"/>
                    </a:solidFill>
                    <a:cs typeface="+mn-ea"/>
                    <a:sym typeface="+mn-lt"/>
                  </a:rPr>
                  <a:t> </a:t>
                </a:r>
                <a:r>
                  <a:rPr lang="zh-CN" altLang="en-US" sz="1400">
                    <a:solidFill>
                      <a:prstClr val="black"/>
                    </a:solidFill>
                    <a:cs typeface="+mn-ea"/>
                    <a:sym typeface="+mn-lt"/>
                  </a:rPr>
                  <a:t>如果</a:t>
                </a:r>
                <a14:m>
                  <m:oMath xmlns:m="http://schemas.openxmlformats.org/officeDocument/2006/math">
                    <m:sSub>
                      <m:sSubPr>
                        <m:ctrlPr>
                          <a:rPr lang="en-US" altLang="zh-CN" sz="1400" i="1">
                            <a:solidFill>
                              <a:prstClr val="black"/>
                            </a:solidFill>
                            <a:latin typeface="Cambria Math" panose="02040503050406030204" pitchFamily="18" charset="0"/>
                            <a:cs typeface="+mn-ea"/>
                            <a:sym typeface="+mn-lt"/>
                          </a:rPr>
                        </m:ctrlPr>
                      </m:sSubPr>
                      <m:e>
                        <m:r>
                          <a:rPr lang="en-US" altLang="zh-CN" sz="1400" i="1">
                            <a:solidFill>
                              <a:prstClr val="black"/>
                            </a:solidFill>
                            <a:latin typeface="Cambria Math" panose="02040503050406030204" pitchFamily="18" charset="0"/>
                            <a:cs typeface="+mn-ea"/>
                            <a:sym typeface="+mn-lt"/>
                          </a:rPr>
                          <m:t>𝑆</m:t>
                        </m:r>
                      </m:e>
                      <m:sub>
                        <m:r>
                          <a:rPr lang="en-US" altLang="zh-CN" sz="1400" i="1">
                            <a:solidFill>
                              <a:prstClr val="black"/>
                            </a:solidFill>
                            <a:latin typeface="Cambria Math" panose="02040503050406030204" pitchFamily="18" charset="0"/>
                            <a:cs typeface="+mn-ea"/>
                            <a:sym typeface="+mn-lt"/>
                          </a:rPr>
                          <m:t>𝑇</m:t>
                        </m:r>
                      </m:sub>
                    </m:sSub>
                    <m:r>
                      <a:rPr lang="en-US" altLang="zh-CN" sz="1400" b="0" i="1" smtClean="0">
                        <a:solidFill>
                          <a:prstClr val="black"/>
                        </a:solidFill>
                        <a:latin typeface="Cambria Math" panose="02040503050406030204" pitchFamily="18" charset="0"/>
                        <a:cs typeface="+mn-ea"/>
                        <a:sym typeface="+mn-lt"/>
                      </a:rPr>
                      <m:t>&lt;</m:t>
                    </m:r>
                    <m:r>
                      <a:rPr lang="en-US" altLang="zh-CN" sz="1400" i="1">
                        <a:solidFill>
                          <a:prstClr val="black"/>
                        </a:solidFill>
                        <a:latin typeface="Cambria Math" panose="02040503050406030204" pitchFamily="18" charset="0"/>
                        <a:cs typeface="+mn-ea"/>
                        <a:sym typeface="+mn-lt"/>
                      </a:rPr>
                      <m:t>𝐾</m:t>
                    </m:r>
                  </m:oMath>
                </a14:m>
                <a:r>
                  <a:rPr lang="zh-CN" altLang="en-US" sz="1400">
                    <a:solidFill>
                      <a:prstClr val="black"/>
                    </a:solidFill>
                    <a:cs typeface="+mn-ea"/>
                    <a:sym typeface="+mn-lt"/>
                  </a:rPr>
                  <a:t>，损失权益金</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阶梯期权：</a:t>
                </a:r>
                <a:endParaRPr lang="en-US" altLang="zh-CN" sz="140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400">
                    <a:solidFill>
                      <a:prstClr val="black"/>
                    </a:solidFill>
                    <a:cs typeface="+mn-ea"/>
                    <a:sym typeface="+mn-lt"/>
                  </a:rPr>
                  <a:t>多个二元期权的组合，收益是阶梯函数</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单纯的二元期权是被禁止的（具有赌博性质）</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市场上的二元期权</a:t>
                </a:r>
                <a:r>
                  <a:rPr lang="en-US" altLang="zh-CN" sz="1400">
                    <a:solidFill>
                      <a:prstClr val="black"/>
                    </a:solidFill>
                    <a:cs typeface="+mn-ea"/>
                    <a:sym typeface="+mn-lt"/>
                  </a:rPr>
                  <a:t>/</a:t>
                </a:r>
                <a:r>
                  <a:rPr lang="zh-CN" altLang="en-US" sz="1400">
                    <a:solidFill>
                      <a:prstClr val="black"/>
                    </a:solidFill>
                    <a:cs typeface="+mn-ea"/>
                    <a:sym typeface="+mn-lt"/>
                  </a:rPr>
                  <a:t>阶梯期权多数以理财产品内嵌形式出现，例如下面的结构性存款产品由</a:t>
                </a:r>
                <a:r>
                  <a:rPr lang="en-US" altLang="zh-CN" sz="1400">
                    <a:solidFill>
                      <a:prstClr val="black"/>
                    </a:solidFill>
                    <a:cs typeface="+mn-ea"/>
                    <a:sym typeface="+mn-lt"/>
                  </a:rPr>
                  <a:t>1.2%</a:t>
                </a:r>
                <a:r>
                  <a:rPr lang="zh-CN" altLang="en-US" sz="1400">
                    <a:solidFill>
                      <a:prstClr val="black"/>
                    </a:solidFill>
                    <a:cs typeface="+mn-ea"/>
                    <a:sym typeface="+mn-lt"/>
                  </a:rPr>
                  <a:t>的固定收益</a:t>
                </a:r>
                <a:r>
                  <a:rPr lang="en-US" altLang="zh-CN" sz="1400">
                    <a:solidFill>
                      <a:prstClr val="black"/>
                    </a:solidFill>
                    <a:cs typeface="+mn-ea"/>
                    <a:sym typeface="+mn-lt"/>
                  </a:rPr>
                  <a:t>+</a:t>
                </a:r>
                <a:r>
                  <a:rPr lang="zh-CN" altLang="en-US" sz="1400">
                    <a:solidFill>
                      <a:prstClr val="black"/>
                    </a:solidFill>
                    <a:cs typeface="+mn-ea"/>
                    <a:sym typeface="+mn-lt"/>
                  </a:rPr>
                  <a:t>提供</a:t>
                </a:r>
                <a:r>
                  <a:rPr lang="en-US" altLang="zh-CN" sz="1400">
                    <a:solidFill>
                      <a:prstClr val="black"/>
                    </a:solidFill>
                    <a:cs typeface="+mn-ea"/>
                    <a:sym typeface="+mn-lt"/>
                  </a:rPr>
                  <a:t>4.15%</a:t>
                </a:r>
                <a:r>
                  <a:rPr lang="zh-CN" altLang="en-US" sz="1400">
                    <a:solidFill>
                      <a:prstClr val="black"/>
                    </a:solidFill>
                    <a:cs typeface="+mn-ea"/>
                    <a:sym typeface="+mn-lt"/>
                  </a:rPr>
                  <a:t>的二元期权组合构成。</a:t>
                </a:r>
                <a:endParaRPr lang="en-US" altLang="zh-CN" sz="1400">
                  <a:solidFill>
                    <a:prstClr val="black"/>
                  </a:solidFill>
                  <a:cs typeface="+mn-ea"/>
                  <a:sym typeface="+mn-lt"/>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8" y="1327956"/>
                <a:ext cx="11744962" cy="1449115"/>
              </a:xfrm>
              <a:prstGeom prst="rect">
                <a:avLst/>
              </a:prstGeom>
              <a:blipFill rotWithShape="1">
                <a:blip r:embed="rId3"/>
                <a:stretch>
                  <a:fillRect l="-86" t="-669" r="-81" b="-642"/>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a:ln>
                  <a:noFill/>
                </a:ln>
                <a:solidFill>
                  <a:prstClr val="white"/>
                </a:solidFill>
                <a:effectLst/>
                <a:uLnTx/>
                <a:uFillTx/>
                <a:cs typeface="+mn-ea"/>
                <a:sym typeface="+mn-lt"/>
              </a:rPr>
              <a:t>阶梯期权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6"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 name="图片 8"/>
          <p:cNvPicPr>
            <a:picLocks noChangeAspect="1"/>
          </p:cNvPicPr>
          <p:nvPr/>
        </p:nvPicPr>
        <p:blipFill>
          <a:blip r:embed="rId4"/>
          <a:stretch>
            <a:fillRect/>
          </a:stretch>
        </p:blipFill>
        <p:spPr>
          <a:xfrm>
            <a:off x="356487" y="2844800"/>
            <a:ext cx="5602696" cy="2346956"/>
          </a:xfrm>
          <a:prstGeom prst="rect">
            <a:avLst/>
          </a:prstGeom>
        </p:spPr>
      </p:pic>
      <p:pic>
        <p:nvPicPr>
          <p:cNvPr id="13" name="图片 12"/>
          <p:cNvPicPr>
            <a:picLocks noChangeAspect="1"/>
          </p:cNvPicPr>
          <p:nvPr/>
        </p:nvPicPr>
        <p:blipFill>
          <a:blip r:embed="rId5"/>
          <a:stretch>
            <a:fillRect/>
          </a:stretch>
        </p:blipFill>
        <p:spPr>
          <a:xfrm>
            <a:off x="6096000" y="2845065"/>
            <a:ext cx="5602696" cy="3514732"/>
          </a:xfrm>
          <a:prstGeom prst="rect">
            <a:avLst/>
          </a:prstGeom>
        </p:spPr>
      </p:pic>
      <p:sp>
        <p:nvSpPr>
          <p:cNvPr id="15" name="矩形 14"/>
          <p:cNvSpPr/>
          <p:nvPr/>
        </p:nvSpPr>
        <p:spPr>
          <a:xfrm>
            <a:off x="1607272" y="4509833"/>
            <a:ext cx="1826807" cy="214567"/>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59992" y="3429000"/>
            <a:ext cx="4732568" cy="502920"/>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003512" y="4186633"/>
            <a:ext cx="2507528" cy="214567"/>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39669" y="4607258"/>
            <a:ext cx="4732567" cy="234284"/>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859992" y="5473860"/>
            <a:ext cx="4732567" cy="234284"/>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障碍期权</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74</a:t>
            </a:fld>
            <a:endParaRPr lang="zh-CN" altLang="en-US" dirty="0"/>
          </a:p>
        </p:txBody>
      </p:sp>
      <p:sp>
        <p:nvSpPr>
          <p:cNvPr id="4" name="文本框 3"/>
          <p:cNvSpPr txBox="1"/>
          <p:nvPr/>
        </p:nvSpPr>
        <p:spPr>
          <a:xfrm>
            <a:off x="375918" y="1327956"/>
            <a:ext cx="11584181" cy="992579"/>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在欧式期权的基础上，根据规定期间内标的价格是否碰触到障碍价决定是否行权</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en-US" altLang="zh-CN" sz="1400">
                <a:solidFill>
                  <a:prstClr val="black"/>
                </a:solidFill>
                <a:cs typeface="+mn-ea"/>
                <a:sym typeface="+mn-lt"/>
              </a:rPr>
              <a:t>knocked out</a:t>
            </a:r>
            <a:r>
              <a:rPr lang="zh-CN" altLang="en-US" sz="1400">
                <a:solidFill>
                  <a:prstClr val="black"/>
                </a:solidFill>
                <a:cs typeface="+mn-ea"/>
                <a:sym typeface="+mn-lt"/>
              </a:rPr>
              <a:t>敲出期权，当标的资产价格达到一个特定障碍水平时，期权作废</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en-US" altLang="zh-CN" sz="1400">
                <a:solidFill>
                  <a:prstClr val="black"/>
                </a:solidFill>
                <a:cs typeface="+mn-ea"/>
                <a:sym typeface="+mn-lt"/>
              </a:rPr>
              <a:t>knocked in</a:t>
            </a:r>
            <a:r>
              <a:rPr lang="zh-CN" altLang="en-US" sz="1400">
                <a:solidFill>
                  <a:prstClr val="black"/>
                </a:solidFill>
                <a:cs typeface="+mn-ea"/>
                <a:sym typeface="+mn-lt"/>
              </a:rPr>
              <a:t>敲入期权，当标的资产价格达到一个特定障碍水平时，期权有效</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障碍期权的方向 向上</a:t>
            </a:r>
            <a:r>
              <a:rPr lang="en-US" altLang="zh-CN" sz="1400">
                <a:solidFill>
                  <a:prstClr val="black"/>
                </a:solidFill>
                <a:cs typeface="+mn-ea"/>
                <a:sym typeface="+mn-lt"/>
              </a:rPr>
              <a:t>up/</a:t>
            </a:r>
            <a:r>
              <a:rPr lang="zh-CN" altLang="en-US" sz="1400">
                <a:solidFill>
                  <a:prstClr val="black"/>
                </a:solidFill>
                <a:cs typeface="+mn-ea"/>
                <a:sym typeface="+mn-lt"/>
              </a:rPr>
              <a:t>向下</a:t>
            </a:r>
            <a:r>
              <a:rPr lang="en-US" altLang="zh-CN" sz="1400">
                <a:solidFill>
                  <a:prstClr val="black"/>
                </a:solidFill>
                <a:cs typeface="+mn-ea"/>
                <a:sym typeface="+mn-lt"/>
              </a:rPr>
              <a:t>down</a:t>
            </a:r>
            <a:r>
              <a:rPr lang="zh-CN" altLang="en-US" sz="1400">
                <a:solidFill>
                  <a:prstClr val="black"/>
                </a:solidFill>
                <a:cs typeface="+mn-ea"/>
                <a:sym typeface="+mn-lt"/>
              </a:rPr>
              <a:t>：障碍水平在标的初始价格以下</a:t>
            </a:r>
            <a:r>
              <a:rPr lang="en-US" altLang="zh-CN" sz="1400">
                <a:solidFill>
                  <a:prstClr val="black"/>
                </a:solidFill>
                <a:cs typeface="+mn-ea"/>
                <a:sym typeface="+mn-lt"/>
              </a:rPr>
              <a:t>/</a:t>
            </a:r>
            <a:r>
              <a:rPr lang="zh-CN" altLang="en-US" sz="1400">
                <a:solidFill>
                  <a:prstClr val="black"/>
                </a:solidFill>
                <a:cs typeface="+mn-ea"/>
                <a:sym typeface="+mn-lt"/>
              </a:rPr>
              <a:t>以上</a:t>
            </a:r>
            <a:endParaRPr lang="en-US" altLang="zh-CN" sz="1400">
              <a:solidFill>
                <a:prstClr val="black"/>
              </a:solidFill>
              <a:cs typeface="+mn-ea"/>
              <a:sym typeface="+mn-lt"/>
            </a:endParaRPr>
          </a:p>
        </p:txBody>
      </p:sp>
      <p:sp>
        <p:nvSpPr>
          <p:cNvPr id="5" name="文本框 4"/>
          <p:cNvSpPr txBox="1"/>
          <p:nvPr/>
        </p:nvSpPr>
        <p:spPr>
          <a:xfrm>
            <a:off x="375918" y="958622"/>
            <a:ext cx="2062482" cy="369332"/>
          </a:xfrm>
          <a:prstGeom prst="rect">
            <a:avLst/>
          </a:prstGeom>
          <a:solidFill>
            <a:srgbClr val="9C0308"/>
          </a:solidFill>
        </p:spPr>
        <p:txBody>
          <a:bodyPr wrap="square" rtlCol="0">
            <a:spAutoFit/>
          </a:bodyPr>
          <a:lstStyle/>
          <a:p>
            <a:pPr algn="ctr">
              <a:spcAft>
                <a:spcPts val="50"/>
              </a:spcAft>
              <a:defRPr/>
            </a:pPr>
            <a:r>
              <a:rPr lang="zh-CN" altLang="en-US">
                <a:solidFill>
                  <a:prstClr val="white"/>
                </a:solidFill>
                <a:cs typeface="+mn-ea"/>
                <a:sym typeface="+mn-lt"/>
              </a:rPr>
              <a:t>障碍期权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7" name="文本框 6"/>
          <p:cNvSpPr txBox="1"/>
          <p:nvPr/>
        </p:nvSpPr>
        <p:spPr>
          <a:xfrm>
            <a:off x="375918" y="2367192"/>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a:ln>
                  <a:noFill/>
                </a:ln>
                <a:solidFill>
                  <a:prstClr val="white"/>
                </a:solidFill>
                <a:effectLst/>
                <a:uLnTx/>
                <a:uFillTx/>
                <a:cs typeface="+mn-ea"/>
                <a:sym typeface="+mn-lt"/>
              </a:rPr>
              <a:t>敲出期权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8" name="文本框 7"/>
          <p:cNvSpPr txBox="1"/>
          <p:nvPr/>
        </p:nvSpPr>
        <p:spPr>
          <a:xfrm>
            <a:off x="375918" y="2746197"/>
            <a:ext cx="6370322" cy="122084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a:solidFill>
                  <a:prstClr val="black"/>
                </a:solidFill>
                <a:cs typeface="+mn-ea"/>
                <a:sym typeface="+mn-lt"/>
              </a:rPr>
              <a:t>以敲出看涨期权为例：</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到期之前不曾</a:t>
            </a:r>
            <a:r>
              <a:rPr lang="en-US" altLang="zh-CN" sz="1400">
                <a:solidFill>
                  <a:prstClr val="black"/>
                </a:solidFill>
                <a:cs typeface="+mn-ea"/>
                <a:sym typeface="+mn-lt"/>
              </a:rPr>
              <a:t> S&gt;H,</a:t>
            </a:r>
            <a:r>
              <a:rPr lang="zh-CN" altLang="en-US" sz="1400">
                <a:solidFill>
                  <a:prstClr val="black"/>
                </a:solidFill>
                <a:cs typeface="+mn-ea"/>
                <a:sym typeface="+mn-lt"/>
              </a:rPr>
              <a:t>到期收益</a:t>
            </a:r>
            <a:r>
              <a:rPr lang="en-US" altLang="zh-CN" sz="1400">
                <a:solidFill>
                  <a:prstClr val="black"/>
                </a:solidFill>
                <a:cs typeface="+mn-ea"/>
                <a:sym typeface="+mn-lt"/>
              </a:rPr>
              <a:t> max(S-K,0)</a:t>
            </a: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到期之前曾经</a:t>
            </a:r>
            <a:r>
              <a:rPr lang="en-US" altLang="zh-CN" sz="1400">
                <a:solidFill>
                  <a:prstClr val="black"/>
                </a:solidFill>
                <a:cs typeface="+mn-ea"/>
                <a:sym typeface="+mn-lt"/>
              </a:rPr>
              <a:t> S&gt;H ,</a:t>
            </a:r>
            <a:r>
              <a:rPr lang="zh-CN" altLang="en-US" sz="1400">
                <a:solidFill>
                  <a:prstClr val="black"/>
                </a:solidFill>
                <a:cs typeface="+mn-ea"/>
                <a:sym typeface="+mn-lt"/>
              </a:rPr>
              <a:t>期权失效损失权益金</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即：达到</a:t>
            </a:r>
            <a:r>
              <a:rPr lang="en-US" altLang="zh-CN" sz="1400">
                <a:solidFill>
                  <a:prstClr val="black"/>
                </a:solidFill>
                <a:cs typeface="+mn-ea"/>
                <a:sym typeface="+mn-lt"/>
              </a:rPr>
              <a:t>barrier</a:t>
            </a:r>
            <a:r>
              <a:rPr lang="zh-CN" altLang="en-US" sz="1400">
                <a:solidFill>
                  <a:prstClr val="black"/>
                </a:solidFill>
                <a:cs typeface="+mn-ea"/>
                <a:sym typeface="+mn-lt"/>
              </a:rPr>
              <a:t>后收益在原欧式期权的基础上被截断</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敲出期权又被称为</a:t>
            </a:r>
            <a:r>
              <a:rPr lang="zh-CN" altLang="en-US" sz="1400" b="1">
                <a:solidFill>
                  <a:prstClr val="black"/>
                </a:solidFill>
                <a:cs typeface="+mn-ea"/>
                <a:sym typeface="+mn-lt"/>
              </a:rPr>
              <a:t>“鲨鱼鳍期权”</a:t>
            </a:r>
            <a:endParaRPr lang="en-US" altLang="zh-CN" sz="1400" b="1">
              <a:solidFill>
                <a:prstClr val="black"/>
              </a:solidFill>
              <a:cs typeface="+mn-ea"/>
              <a:sym typeface="+mn-lt"/>
            </a:endParaRPr>
          </a:p>
        </p:txBody>
      </p:sp>
      <p:pic>
        <p:nvPicPr>
          <p:cNvPr id="11" name="图片 10"/>
          <p:cNvPicPr>
            <a:picLocks noChangeAspect="1"/>
          </p:cNvPicPr>
          <p:nvPr/>
        </p:nvPicPr>
        <p:blipFill>
          <a:blip r:embed="rId3"/>
          <a:stretch>
            <a:fillRect/>
          </a:stretch>
        </p:blipFill>
        <p:spPr>
          <a:xfrm>
            <a:off x="262381" y="4145093"/>
            <a:ext cx="3102694" cy="784746"/>
          </a:xfrm>
          <a:prstGeom prst="rect">
            <a:avLst/>
          </a:prstGeom>
        </p:spPr>
      </p:pic>
      <p:pic>
        <p:nvPicPr>
          <p:cNvPr id="14" name="图片 13"/>
          <p:cNvPicPr>
            <a:picLocks noChangeAspect="1"/>
          </p:cNvPicPr>
          <p:nvPr/>
        </p:nvPicPr>
        <p:blipFill>
          <a:blip r:embed="rId4"/>
          <a:stretch>
            <a:fillRect/>
          </a:stretch>
        </p:blipFill>
        <p:spPr>
          <a:xfrm>
            <a:off x="262381" y="5083739"/>
            <a:ext cx="3258607" cy="1725145"/>
          </a:xfrm>
          <a:prstGeom prst="rect">
            <a:avLst/>
          </a:prstGeom>
        </p:spPr>
      </p:pic>
      <p:pic>
        <p:nvPicPr>
          <p:cNvPr id="16" name="图片 15"/>
          <p:cNvPicPr>
            <a:picLocks noChangeAspect="1"/>
          </p:cNvPicPr>
          <p:nvPr/>
        </p:nvPicPr>
        <p:blipFill>
          <a:blip r:embed="rId5"/>
          <a:stretch>
            <a:fillRect/>
          </a:stretch>
        </p:blipFill>
        <p:spPr>
          <a:xfrm>
            <a:off x="3508255" y="4105999"/>
            <a:ext cx="3426937" cy="862933"/>
          </a:xfrm>
          <a:prstGeom prst="rect">
            <a:avLst/>
          </a:prstGeom>
        </p:spPr>
      </p:pic>
      <p:pic>
        <p:nvPicPr>
          <p:cNvPr id="20" name="图片 19"/>
          <p:cNvPicPr>
            <a:picLocks noChangeAspect="1"/>
          </p:cNvPicPr>
          <p:nvPr/>
        </p:nvPicPr>
        <p:blipFill>
          <a:blip r:embed="rId6"/>
          <a:stretch>
            <a:fillRect/>
          </a:stretch>
        </p:blipFill>
        <p:spPr>
          <a:xfrm>
            <a:off x="3560181" y="5113521"/>
            <a:ext cx="3426937" cy="1764799"/>
          </a:xfrm>
          <a:prstGeom prst="rect">
            <a:avLst/>
          </a:prstGeom>
        </p:spPr>
      </p:pic>
      <p:pic>
        <p:nvPicPr>
          <p:cNvPr id="23" name="图片 22"/>
          <p:cNvPicPr>
            <a:picLocks noChangeAspect="1"/>
          </p:cNvPicPr>
          <p:nvPr/>
        </p:nvPicPr>
        <p:blipFill>
          <a:blip r:embed="rId7"/>
          <a:stretch>
            <a:fillRect/>
          </a:stretch>
        </p:blipFill>
        <p:spPr>
          <a:xfrm>
            <a:off x="7357865" y="3470073"/>
            <a:ext cx="3718068" cy="1388729"/>
          </a:xfrm>
          <a:prstGeom prst="rect">
            <a:avLst/>
          </a:prstGeom>
        </p:spPr>
      </p:pic>
      <p:pic>
        <p:nvPicPr>
          <p:cNvPr id="25" name="图片 24"/>
          <p:cNvPicPr>
            <a:picLocks noChangeAspect="1"/>
          </p:cNvPicPr>
          <p:nvPr/>
        </p:nvPicPr>
        <p:blipFill>
          <a:blip r:embed="rId8"/>
          <a:stretch>
            <a:fillRect/>
          </a:stretch>
        </p:blipFill>
        <p:spPr>
          <a:xfrm>
            <a:off x="7357865" y="2455657"/>
            <a:ext cx="3563184" cy="879294"/>
          </a:xfrm>
          <a:prstGeom prst="rect">
            <a:avLst/>
          </a:prstGeom>
        </p:spPr>
      </p:pic>
      <p:pic>
        <p:nvPicPr>
          <p:cNvPr id="27" name="图片 26"/>
          <p:cNvPicPr>
            <a:picLocks noChangeAspect="1"/>
          </p:cNvPicPr>
          <p:nvPr/>
        </p:nvPicPr>
        <p:blipFill>
          <a:blip r:embed="rId9"/>
          <a:stretch>
            <a:fillRect/>
          </a:stretch>
        </p:blipFill>
        <p:spPr>
          <a:xfrm>
            <a:off x="7415032" y="4898804"/>
            <a:ext cx="3718068" cy="832742"/>
          </a:xfrm>
          <a:prstGeom prst="rect">
            <a:avLst/>
          </a:prstGeom>
        </p:spPr>
      </p:pic>
      <p:pic>
        <p:nvPicPr>
          <p:cNvPr id="29" name="图片 28"/>
          <p:cNvPicPr>
            <a:picLocks noChangeAspect="1"/>
          </p:cNvPicPr>
          <p:nvPr/>
        </p:nvPicPr>
        <p:blipFill>
          <a:blip r:embed="rId10"/>
          <a:stretch>
            <a:fillRect/>
          </a:stretch>
        </p:blipFill>
        <p:spPr>
          <a:xfrm>
            <a:off x="7415032" y="5797494"/>
            <a:ext cx="2403685" cy="1060506"/>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障碍期权定价与对冲</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75</a:t>
            </a:fld>
            <a:endParaRPr lang="zh-CN" altLang="en-US" dirty="0"/>
          </a:p>
        </p:txBody>
      </p:sp>
      <p:sp>
        <p:nvSpPr>
          <p:cNvPr id="4" name="文本框 3"/>
          <p:cNvSpPr txBox="1"/>
          <p:nvPr/>
        </p:nvSpPr>
        <p:spPr>
          <a:xfrm>
            <a:off x="375919" y="1327956"/>
            <a:ext cx="5658640" cy="536044"/>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基于</a:t>
            </a:r>
            <a:r>
              <a:rPr lang="en-US" altLang="zh-CN" sz="1400">
                <a:solidFill>
                  <a:prstClr val="black"/>
                </a:solidFill>
                <a:cs typeface="+mn-ea"/>
                <a:sym typeface="+mn-lt"/>
              </a:rPr>
              <a:t>BSM</a:t>
            </a:r>
            <a:r>
              <a:rPr lang="zh-CN" altLang="en-US" sz="1400">
                <a:solidFill>
                  <a:prstClr val="black"/>
                </a:solidFill>
                <a:cs typeface="+mn-ea"/>
                <a:sym typeface="+mn-lt"/>
              </a:rPr>
              <a:t>公式可以对障碍期权进行定价</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得到向上敲出看涨期权的价格如下：</a:t>
            </a:r>
            <a:endParaRPr lang="en-US" altLang="zh-CN" sz="1400">
              <a:solidFill>
                <a:prstClr val="black"/>
              </a:solidFill>
              <a:cs typeface="+mn-ea"/>
              <a:sym typeface="+mn-lt"/>
            </a:endParaRPr>
          </a:p>
        </p:txBody>
      </p:sp>
      <p:sp>
        <p:nvSpPr>
          <p:cNvPr id="5" name="文本框 4"/>
          <p:cNvSpPr txBox="1"/>
          <p:nvPr/>
        </p:nvSpPr>
        <p:spPr>
          <a:xfrm>
            <a:off x="375918" y="958622"/>
            <a:ext cx="2062482" cy="369332"/>
          </a:xfrm>
          <a:prstGeom prst="rect">
            <a:avLst/>
          </a:prstGeom>
          <a:solidFill>
            <a:srgbClr val="9C0308"/>
          </a:solidFill>
        </p:spPr>
        <p:txBody>
          <a:bodyPr wrap="square" rtlCol="0">
            <a:spAutoFit/>
          </a:bodyPr>
          <a:lstStyle/>
          <a:p>
            <a:pPr algn="ctr">
              <a:spcAft>
                <a:spcPts val="50"/>
              </a:spcAft>
              <a:defRPr/>
            </a:pPr>
            <a:r>
              <a:rPr lang="zh-CN" altLang="en-US">
                <a:solidFill>
                  <a:prstClr val="white"/>
                </a:solidFill>
                <a:cs typeface="+mn-ea"/>
                <a:sym typeface="+mn-lt"/>
              </a:rPr>
              <a:t>期权价格解析解</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9" name="图片 8"/>
          <p:cNvPicPr>
            <a:picLocks noChangeAspect="1"/>
          </p:cNvPicPr>
          <p:nvPr/>
        </p:nvPicPr>
        <p:blipFill>
          <a:blip r:embed="rId3"/>
          <a:stretch>
            <a:fillRect/>
          </a:stretch>
        </p:blipFill>
        <p:spPr>
          <a:xfrm>
            <a:off x="375918" y="1879655"/>
            <a:ext cx="5658640" cy="2114845"/>
          </a:xfrm>
          <a:prstGeom prst="rect">
            <a:avLst/>
          </a:prstGeom>
        </p:spPr>
      </p:pic>
      <p:pic>
        <p:nvPicPr>
          <p:cNvPr id="12" name="图片 11"/>
          <p:cNvPicPr>
            <a:picLocks noChangeAspect="1"/>
          </p:cNvPicPr>
          <p:nvPr/>
        </p:nvPicPr>
        <p:blipFill>
          <a:blip r:embed="rId4"/>
          <a:stretch>
            <a:fillRect/>
          </a:stretch>
        </p:blipFill>
        <p:spPr>
          <a:xfrm>
            <a:off x="965906" y="4070305"/>
            <a:ext cx="3534268" cy="647790"/>
          </a:xfrm>
          <a:prstGeom prst="rect">
            <a:avLst/>
          </a:prstGeom>
        </p:spPr>
      </p:pic>
      <p:sp>
        <p:nvSpPr>
          <p:cNvPr id="13" name="文本框 12"/>
          <p:cNvSpPr txBox="1"/>
          <p:nvPr/>
        </p:nvSpPr>
        <p:spPr>
          <a:xfrm>
            <a:off x="375918" y="5376158"/>
            <a:ext cx="5658640" cy="523220"/>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a:solidFill>
                  <a:prstClr val="black"/>
                </a:solidFill>
                <a:cs typeface="+mn-ea"/>
                <a:sym typeface="+mn-lt"/>
              </a:rPr>
              <a:t>由于障碍期权的收益是路径依赖的，从而可以借助</a:t>
            </a:r>
            <a:r>
              <a:rPr lang="en-US" altLang="zh-CN" sz="1400">
                <a:solidFill>
                  <a:prstClr val="black"/>
                </a:solidFill>
                <a:cs typeface="+mn-ea"/>
                <a:sym typeface="+mn-lt"/>
              </a:rPr>
              <a:t>MCMC</a:t>
            </a:r>
            <a:r>
              <a:rPr lang="zh-CN" altLang="en-US" sz="1400">
                <a:solidFill>
                  <a:prstClr val="black"/>
                </a:solidFill>
                <a:cs typeface="+mn-ea"/>
                <a:sym typeface="+mn-lt"/>
              </a:rPr>
              <a:t>等方法通过对标的价格变化的模拟得到期权的数值解</a:t>
            </a:r>
            <a:endParaRPr lang="en-US" altLang="zh-CN" sz="1400">
              <a:solidFill>
                <a:prstClr val="black"/>
              </a:solidFill>
              <a:cs typeface="+mn-ea"/>
              <a:sym typeface="+mn-lt"/>
            </a:endParaRPr>
          </a:p>
        </p:txBody>
      </p:sp>
      <p:sp>
        <p:nvSpPr>
          <p:cNvPr id="15" name="文本框 14"/>
          <p:cNvSpPr txBox="1"/>
          <p:nvPr/>
        </p:nvSpPr>
        <p:spPr>
          <a:xfrm>
            <a:off x="375917" y="5006824"/>
            <a:ext cx="2062482" cy="369332"/>
          </a:xfrm>
          <a:prstGeom prst="rect">
            <a:avLst/>
          </a:prstGeom>
          <a:solidFill>
            <a:srgbClr val="9C0308"/>
          </a:solidFill>
        </p:spPr>
        <p:txBody>
          <a:bodyPr wrap="square" rtlCol="0">
            <a:spAutoFit/>
          </a:bodyPr>
          <a:lstStyle/>
          <a:p>
            <a:pPr algn="ctr">
              <a:spcAft>
                <a:spcPts val="50"/>
              </a:spcAft>
              <a:defRPr/>
            </a:pPr>
            <a:r>
              <a:rPr lang="zh-CN" altLang="en-US">
                <a:solidFill>
                  <a:prstClr val="white"/>
                </a:solidFill>
                <a:cs typeface="+mn-ea"/>
                <a:sym typeface="+mn-lt"/>
              </a:rPr>
              <a:t>期权价格数值解</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19" name="文本框 18"/>
          <p:cNvSpPr txBox="1"/>
          <p:nvPr/>
        </p:nvSpPr>
        <p:spPr>
          <a:xfrm>
            <a:off x="6301740" y="1327785"/>
            <a:ext cx="5658485" cy="4382770"/>
          </a:xfrm>
          <a:prstGeom prst="rect">
            <a:avLst/>
          </a:prstGeom>
          <a:noFill/>
          <a:ln w="19050">
            <a:solidFill>
              <a:srgbClr val="972022"/>
            </a:solidFill>
            <a:prstDash val="sysDash"/>
          </a:ln>
        </p:spPr>
        <p:txBody>
          <a:bodyPr wrap="square" rtlCol="0">
            <a:noAutofit/>
          </a:bodyPr>
          <a:lstStyle/>
          <a:p>
            <a:pPr marL="342900" indent="-342900">
              <a:spcAft>
                <a:spcPts val="50"/>
              </a:spcAft>
              <a:buFont typeface="Arial" panose="020B0604020202020204" pitchFamily="34" charset="0"/>
              <a:buChar char="•"/>
              <a:defRPr/>
            </a:pPr>
            <a:r>
              <a:rPr lang="en-US" altLang="zh-CN" sz="1400">
                <a:solidFill>
                  <a:prstClr val="black"/>
                </a:solidFill>
                <a:cs typeface="+mn-ea"/>
                <a:sym typeface="+mn-lt"/>
              </a:rPr>
              <a:t>Method1:Greeks </a:t>
            </a:r>
            <a:r>
              <a:rPr lang="zh-CN" altLang="en-US" sz="1400">
                <a:solidFill>
                  <a:prstClr val="black"/>
                </a:solidFill>
                <a:cs typeface="+mn-ea"/>
                <a:sym typeface="+mn-lt"/>
              </a:rPr>
              <a:t>动态对冲</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en-US" altLang="zh-CN" sz="1400">
                <a:solidFill>
                  <a:prstClr val="black"/>
                </a:solidFill>
                <a:cs typeface="+mn-ea"/>
                <a:sym typeface="+mn-lt"/>
              </a:rPr>
              <a:t>Method2:</a:t>
            </a:r>
            <a:r>
              <a:rPr lang="zh-CN" altLang="en-US" sz="1400">
                <a:solidFill>
                  <a:prstClr val="black"/>
                </a:solidFill>
                <a:cs typeface="+mn-ea"/>
                <a:sym typeface="+mn-lt"/>
              </a:rPr>
              <a:t>对应的障碍期权对冲（比较困难）</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en-US" altLang="zh-CN" sz="1400">
                <a:solidFill>
                  <a:prstClr val="black"/>
                </a:solidFill>
                <a:cs typeface="+mn-ea"/>
                <a:sym typeface="+mn-lt"/>
              </a:rPr>
              <a:t>Method3:</a:t>
            </a:r>
            <a:r>
              <a:rPr lang="zh-CN" altLang="en-US" sz="1400">
                <a:solidFill>
                  <a:prstClr val="black"/>
                </a:solidFill>
                <a:cs typeface="+mn-ea"/>
                <a:sym typeface="+mn-lt"/>
              </a:rPr>
              <a:t>静态复制对冲</a:t>
            </a:r>
            <a:endParaRPr lang="en-US" altLang="zh-CN" sz="140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400">
                <a:solidFill>
                  <a:prstClr val="black"/>
                </a:solidFill>
                <a:cs typeface="+mn-ea"/>
                <a:sym typeface="+mn-lt"/>
              </a:rPr>
              <a:t>构造向上敲出看涨期权（</a:t>
            </a:r>
            <a:r>
              <a:rPr lang="en-US" altLang="zh-CN" sz="1400">
                <a:solidFill>
                  <a:prstClr val="black"/>
                </a:solidFill>
                <a:cs typeface="+mn-ea"/>
                <a:sym typeface="+mn-lt"/>
              </a:rPr>
              <a:t>K,B,T</a:t>
            </a:r>
            <a:r>
              <a:rPr lang="zh-CN" altLang="en-US" sz="1400">
                <a:solidFill>
                  <a:prstClr val="black"/>
                </a:solidFill>
                <a:cs typeface="+mn-ea"/>
                <a:sym typeface="+mn-lt"/>
              </a:rPr>
              <a:t>）方法：</a:t>
            </a:r>
            <a:endParaRPr lang="en-US" altLang="zh-CN" sz="1400">
              <a:solidFill>
                <a:prstClr val="black"/>
              </a:solidFill>
              <a:cs typeface="+mn-ea"/>
              <a:sym typeface="+mn-lt"/>
            </a:endParaRPr>
          </a:p>
          <a:p>
            <a:pPr marL="1257300" lvl="2" indent="-342900">
              <a:spcAft>
                <a:spcPts val="50"/>
              </a:spcAft>
              <a:buFont typeface="+mj-lt"/>
              <a:buAutoNum type="arabicPeriod"/>
              <a:defRPr/>
            </a:pPr>
            <a:r>
              <a:rPr lang="zh-CN" altLang="en-US" sz="1400" b="0" i="0">
                <a:solidFill>
                  <a:srgbClr val="191919"/>
                </a:solidFill>
                <a:effectLst/>
                <a:latin typeface="PingFang SC"/>
              </a:rPr>
              <a:t>首先复制一份与向上敲出看涨期权具有相同的标的资产、相同的到期时间以及相同的执行价格的欧式看涨期权，即构造一份行权价格为</a:t>
            </a:r>
            <a:r>
              <a:rPr lang="en-US" altLang="zh-CN" sz="1400">
                <a:solidFill>
                  <a:srgbClr val="191919"/>
                </a:solidFill>
                <a:latin typeface="PingFang SC"/>
              </a:rPr>
              <a:t>K</a:t>
            </a:r>
            <a:r>
              <a:rPr lang="zh-CN" altLang="en-US" sz="1400" b="0" i="0">
                <a:solidFill>
                  <a:srgbClr val="191919"/>
                </a:solidFill>
                <a:effectLst/>
                <a:latin typeface="PingFang SC"/>
              </a:rPr>
              <a:t>，期限为</a:t>
            </a:r>
            <a:r>
              <a:rPr lang="en-US" altLang="zh-CN" sz="1400">
                <a:solidFill>
                  <a:srgbClr val="191919"/>
                </a:solidFill>
                <a:latin typeface="PingFang SC"/>
              </a:rPr>
              <a:t>T</a:t>
            </a:r>
            <a:r>
              <a:rPr lang="zh-CN" altLang="en-US" sz="1400" b="0" i="0">
                <a:solidFill>
                  <a:srgbClr val="191919"/>
                </a:solidFill>
                <a:effectLst/>
                <a:latin typeface="PingFang SC"/>
              </a:rPr>
              <a:t>个月的欧式看涨期权；</a:t>
            </a:r>
            <a:endParaRPr lang="en-US" altLang="zh-CN" sz="1400" b="0" i="0">
              <a:solidFill>
                <a:srgbClr val="191919"/>
              </a:solidFill>
              <a:effectLst/>
              <a:latin typeface="PingFang SC"/>
            </a:endParaRPr>
          </a:p>
          <a:p>
            <a:pPr marL="1257300" lvl="2" indent="-342900">
              <a:spcAft>
                <a:spcPts val="50"/>
              </a:spcAft>
              <a:buFont typeface="+mj-lt"/>
              <a:buAutoNum type="arabicPeriod"/>
              <a:defRPr/>
            </a:pPr>
            <a:r>
              <a:rPr lang="zh-CN" altLang="en-US" sz="1400" b="0" i="0">
                <a:solidFill>
                  <a:srgbClr val="191919"/>
                </a:solidFill>
                <a:effectLst/>
                <a:latin typeface="PingFang SC"/>
              </a:rPr>
              <a:t>将期权的期限分为</a:t>
            </a:r>
            <a:r>
              <a:rPr lang="en-US" altLang="zh-CN" sz="1400" b="0" i="0">
                <a:solidFill>
                  <a:srgbClr val="191919"/>
                </a:solidFill>
                <a:effectLst/>
                <a:latin typeface="PingFang SC"/>
              </a:rPr>
              <a:t>N</a:t>
            </a:r>
            <a:r>
              <a:rPr lang="zh-CN" altLang="en-US" sz="1400" b="0" i="0">
                <a:solidFill>
                  <a:srgbClr val="191919"/>
                </a:solidFill>
                <a:effectLst/>
                <a:latin typeface="PingFang SC"/>
              </a:rPr>
              <a:t>个长度为</a:t>
            </a:r>
            <a:r>
              <a:rPr lang="en-US" altLang="zh-CN" sz="1400" b="0" i="0">
                <a:solidFill>
                  <a:srgbClr val="191919"/>
                </a:solidFill>
                <a:effectLst/>
                <a:latin typeface="PingFang SC"/>
              </a:rPr>
              <a:t>Δt</a:t>
            </a:r>
            <a:r>
              <a:rPr lang="zh-CN" altLang="en-US" sz="1400" b="0" i="0">
                <a:solidFill>
                  <a:srgbClr val="191919"/>
                </a:solidFill>
                <a:effectLst/>
                <a:latin typeface="PingFang SC"/>
              </a:rPr>
              <a:t>的区间；</a:t>
            </a:r>
            <a:endParaRPr lang="en-US" altLang="zh-CN" sz="1400" b="0" i="0">
              <a:solidFill>
                <a:srgbClr val="191919"/>
              </a:solidFill>
              <a:effectLst/>
              <a:latin typeface="PingFang SC"/>
            </a:endParaRPr>
          </a:p>
          <a:p>
            <a:pPr marL="1257300" lvl="2" indent="-342900">
              <a:spcAft>
                <a:spcPts val="50"/>
              </a:spcAft>
              <a:buFont typeface="+mj-lt"/>
              <a:buAutoNum type="arabicPeriod"/>
              <a:defRPr/>
            </a:pPr>
            <a:r>
              <a:rPr lang="zh-CN" altLang="en-US" sz="1400" b="0" i="0">
                <a:solidFill>
                  <a:srgbClr val="191919"/>
                </a:solidFill>
                <a:effectLst/>
                <a:latin typeface="PingFang SC"/>
              </a:rPr>
              <a:t>选择欧式看涨期权，期权行权价格与障碍价格相同，期限为</a:t>
            </a:r>
            <a:r>
              <a:rPr lang="en-US" altLang="zh-CN" sz="1400" b="0" i="0">
                <a:solidFill>
                  <a:srgbClr val="191919"/>
                </a:solidFill>
                <a:effectLst/>
                <a:latin typeface="PingFang SC"/>
              </a:rPr>
              <a:t>NΔt</a:t>
            </a:r>
            <a:r>
              <a:rPr lang="zh-CN" altLang="en-US" sz="1400" b="0" i="0">
                <a:solidFill>
                  <a:srgbClr val="191919"/>
                </a:solidFill>
                <a:effectLst/>
                <a:latin typeface="PingFang SC"/>
              </a:rPr>
              <a:t>（</a:t>
            </a:r>
            <a:r>
              <a:rPr lang="en-US" altLang="zh-CN" sz="1400" b="0" i="0">
                <a:solidFill>
                  <a:srgbClr val="191919"/>
                </a:solidFill>
                <a:effectLst/>
                <a:latin typeface="PingFang SC"/>
              </a:rPr>
              <a:t>=T</a:t>
            </a:r>
            <a:r>
              <a:rPr lang="zh-CN" altLang="en-US" sz="1400" b="0" i="0">
                <a:solidFill>
                  <a:srgbClr val="191919"/>
                </a:solidFill>
                <a:effectLst/>
                <a:latin typeface="PingFang SC"/>
              </a:rPr>
              <a:t>）来匹配边界点</a:t>
            </a:r>
            <a:r>
              <a:rPr lang="en-US" altLang="zh-CN" sz="1400" b="0" i="0">
                <a:solidFill>
                  <a:srgbClr val="191919"/>
                </a:solidFill>
                <a:effectLst/>
                <a:latin typeface="PingFang SC"/>
              </a:rPr>
              <a:t>{B</a:t>
            </a:r>
            <a:r>
              <a:rPr lang="zh-CN" altLang="en-US" sz="1400" b="0" i="0">
                <a:solidFill>
                  <a:srgbClr val="191919"/>
                </a:solidFill>
                <a:effectLst/>
                <a:latin typeface="PingFang SC"/>
              </a:rPr>
              <a:t>，</a:t>
            </a:r>
            <a:r>
              <a:rPr lang="en-US" altLang="zh-CN" sz="1400" b="0" i="0">
                <a:solidFill>
                  <a:srgbClr val="191919"/>
                </a:solidFill>
                <a:effectLst/>
                <a:latin typeface="PingFang SC"/>
              </a:rPr>
              <a:t>(N-1)Δt}</a:t>
            </a:r>
            <a:r>
              <a:rPr lang="zh-CN" altLang="en-US" sz="1400">
                <a:solidFill>
                  <a:srgbClr val="191919"/>
                </a:solidFill>
                <a:latin typeface="PingFang SC"/>
              </a:rPr>
              <a:t>，</a:t>
            </a:r>
            <a:r>
              <a:rPr lang="zh-CN" altLang="en-US" sz="1400" b="0" i="0">
                <a:solidFill>
                  <a:srgbClr val="191919"/>
                </a:solidFill>
                <a:effectLst/>
                <a:latin typeface="PingFang SC"/>
              </a:rPr>
              <a:t>选择欧式看涨期权，期权行权价格与障碍价格相同，期限为</a:t>
            </a:r>
            <a:r>
              <a:rPr lang="en-US" altLang="zh-CN" sz="1400" b="0" i="0">
                <a:solidFill>
                  <a:srgbClr val="191919"/>
                </a:solidFill>
                <a:effectLst/>
                <a:latin typeface="PingFang SC"/>
              </a:rPr>
              <a:t>(N-1)Δt</a:t>
            </a:r>
            <a:r>
              <a:rPr lang="zh-CN" altLang="en-US" sz="1400" b="0" i="0">
                <a:solidFill>
                  <a:srgbClr val="191919"/>
                </a:solidFill>
                <a:effectLst/>
                <a:latin typeface="PingFang SC"/>
              </a:rPr>
              <a:t>来匹配边界点</a:t>
            </a:r>
            <a:r>
              <a:rPr lang="en-US" altLang="zh-CN" sz="1400" b="0" i="0">
                <a:solidFill>
                  <a:srgbClr val="191919"/>
                </a:solidFill>
                <a:effectLst/>
                <a:latin typeface="PingFang SC"/>
              </a:rPr>
              <a:t>{60</a:t>
            </a:r>
            <a:r>
              <a:rPr lang="zh-CN" altLang="en-US" sz="1400" b="0" i="0">
                <a:solidFill>
                  <a:srgbClr val="191919"/>
                </a:solidFill>
                <a:effectLst/>
                <a:latin typeface="PingFang SC"/>
              </a:rPr>
              <a:t>，</a:t>
            </a:r>
            <a:r>
              <a:rPr lang="en-US" altLang="zh-CN" sz="1400" b="0" i="0">
                <a:solidFill>
                  <a:srgbClr val="191919"/>
                </a:solidFill>
                <a:effectLst/>
                <a:latin typeface="PingFang SC"/>
              </a:rPr>
              <a:t>(N-2)Δt}</a:t>
            </a:r>
            <a:r>
              <a:rPr lang="zh-CN" altLang="en-US" sz="1400" b="0" i="0">
                <a:solidFill>
                  <a:srgbClr val="191919"/>
                </a:solidFill>
                <a:effectLst/>
                <a:latin typeface="PingFang SC"/>
              </a:rPr>
              <a:t>，依次到第</a:t>
            </a:r>
            <a:r>
              <a:rPr lang="en-US" altLang="zh-CN" sz="1400" b="0" i="0">
                <a:solidFill>
                  <a:srgbClr val="191919"/>
                </a:solidFill>
                <a:effectLst/>
                <a:latin typeface="PingFang SC"/>
              </a:rPr>
              <a:t>N</a:t>
            </a:r>
            <a:r>
              <a:rPr lang="zh-CN" altLang="en-US" sz="1400" b="0" i="0">
                <a:solidFill>
                  <a:srgbClr val="191919"/>
                </a:solidFill>
                <a:effectLst/>
                <a:latin typeface="PingFang SC"/>
              </a:rPr>
              <a:t>个边界点</a:t>
            </a:r>
            <a:endParaRPr lang="en-US" altLang="zh-CN" sz="1400" b="0" i="0">
              <a:solidFill>
                <a:srgbClr val="191919"/>
              </a:solidFill>
              <a:effectLst/>
              <a:latin typeface="PingFang SC"/>
            </a:endParaRPr>
          </a:p>
          <a:p>
            <a:pPr lvl="2">
              <a:spcAft>
                <a:spcPts val="50"/>
              </a:spcAft>
              <a:defRPr/>
            </a:pPr>
            <a:r>
              <a:rPr lang="zh-CN" altLang="en-US" sz="1400" b="0" i="0">
                <a:solidFill>
                  <a:srgbClr val="191919"/>
                </a:solidFill>
                <a:effectLst/>
                <a:latin typeface="PingFang SC"/>
              </a:rPr>
              <a:t>在每一个时间点</a:t>
            </a:r>
            <a:r>
              <a:rPr lang="en-US" altLang="zh-CN" sz="1400" b="0" i="0">
                <a:solidFill>
                  <a:srgbClr val="191919"/>
                </a:solidFill>
                <a:effectLst/>
                <a:latin typeface="PingFang SC"/>
              </a:rPr>
              <a:t>MΔt</a:t>
            </a:r>
            <a:r>
              <a:rPr lang="zh-CN" altLang="en-US" sz="1400" b="0" i="0">
                <a:solidFill>
                  <a:srgbClr val="191919"/>
                </a:solidFill>
                <a:effectLst/>
                <a:latin typeface="PingFang SC"/>
              </a:rPr>
              <a:t>（</a:t>
            </a:r>
            <a:r>
              <a:rPr lang="en-US" altLang="zh-CN" sz="1400" b="0" i="0">
                <a:solidFill>
                  <a:srgbClr val="191919"/>
                </a:solidFill>
                <a:effectLst/>
                <a:latin typeface="PingFang SC"/>
              </a:rPr>
              <a:t>M</a:t>
            </a:r>
            <a:r>
              <a:rPr lang="zh-CN" altLang="en-US" sz="1400" b="0" i="0">
                <a:solidFill>
                  <a:srgbClr val="191919"/>
                </a:solidFill>
                <a:effectLst/>
                <a:latin typeface="PingFang SC"/>
              </a:rPr>
              <a:t>为不大于</a:t>
            </a:r>
            <a:r>
              <a:rPr lang="en-US" altLang="zh-CN" sz="1400" b="0" i="0">
                <a:solidFill>
                  <a:srgbClr val="191919"/>
                </a:solidFill>
                <a:effectLst/>
                <a:latin typeface="PingFang SC"/>
              </a:rPr>
              <a:t>N</a:t>
            </a:r>
            <a:r>
              <a:rPr lang="zh-CN" altLang="en-US" sz="1400" b="0" i="0">
                <a:solidFill>
                  <a:srgbClr val="191919"/>
                </a:solidFill>
                <a:effectLst/>
                <a:latin typeface="PingFang SC"/>
              </a:rPr>
              <a:t>的正整数）上，我们需要都用看涨期权构造组合满足资产价格为</a:t>
            </a:r>
            <a:r>
              <a:rPr lang="en-US" altLang="zh-CN" sz="1400">
                <a:solidFill>
                  <a:srgbClr val="191919"/>
                </a:solidFill>
                <a:latin typeface="PingFang SC"/>
              </a:rPr>
              <a:t>B</a:t>
            </a:r>
            <a:r>
              <a:rPr lang="zh-CN" altLang="en-US" sz="1400" b="0" i="0">
                <a:solidFill>
                  <a:srgbClr val="191919"/>
                </a:solidFill>
                <a:effectLst/>
                <a:latin typeface="PingFang SC"/>
              </a:rPr>
              <a:t>的时候期权组合价值为</a:t>
            </a:r>
            <a:r>
              <a:rPr lang="en-US" altLang="zh-CN" sz="1400" b="0" i="0">
                <a:solidFill>
                  <a:srgbClr val="191919"/>
                </a:solidFill>
                <a:effectLst/>
                <a:latin typeface="PingFang SC"/>
              </a:rPr>
              <a:t>0</a:t>
            </a:r>
            <a:r>
              <a:rPr lang="zh-CN" altLang="en-US" sz="1400" b="0" i="0">
                <a:solidFill>
                  <a:srgbClr val="191919"/>
                </a:solidFill>
                <a:effectLst/>
                <a:latin typeface="PingFang SC"/>
              </a:rPr>
              <a:t>，就完成了整个静态的复制过程，然后卖空此期权组合即可。当</a:t>
            </a:r>
            <a:r>
              <a:rPr lang="en-US" altLang="zh-CN" sz="1400" b="0" i="0">
                <a:solidFill>
                  <a:srgbClr val="191919"/>
                </a:solidFill>
                <a:effectLst/>
                <a:latin typeface="PingFang SC"/>
              </a:rPr>
              <a:t>N</a:t>
            </a:r>
            <a:r>
              <a:rPr lang="zh-CN" altLang="en-US" sz="1400" b="0" i="0">
                <a:solidFill>
                  <a:srgbClr val="191919"/>
                </a:solidFill>
                <a:effectLst/>
                <a:latin typeface="PingFang SC"/>
              </a:rPr>
              <a:t>取值越大，即时间节点越密集时，静态组合在障碍价格处与原期权会越接近，但是所花费的成本也会相应增大。</a:t>
            </a:r>
            <a:endParaRPr lang="en-US" altLang="zh-CN" sz="1400">
              <a:solidFill>
                <a:prstClr val="black"/>
              </a:solidFill>
              <a:cs typeface="+mn-ea"/>
              <a:sym typeface="+mn-lt"/>
            </a:endParaRPr>
          </a:p>
        </p:txBody>
      </p:sp>
      <p:sp>
        <p:nvSpPr>
          <p:cNvPr id="21" name="文本框 20"/>
          <p:cNvSpPr txBox="1"/>
          <p:nvPr/>
        </p:nvSpPr>
        <p:spPr>
          <a:xfrm>
            <a:off x="6301458" y="958620"/>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a:ln>
                  <a:noFill/>
                </a:ln>
                <a:solidFill>
                  <a:schemeClr val="bg1"/>
                </a:solidFill>
                <a:effectLst/>
                <a:uLnTx/>
                <a:uFillTx/>
                <a:cs typeface="+mn-ea"/>
                <a:sym typeface="+mn-lt"/>
              </a:rPr>
              <a:t>障碍期权对冲</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障碍期权产品</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76</a:t>
            </a:fld>
            <a:endParaRPr lang="zh-CN" altLang="en-US" dirty="0"/>
          </a:p>
        </p:txBody>
      </p:sp>
      <p:sp>
        <p:nvSpPr>
          <p:cNvPr id="4" name="文本框 3"/>
          <p:cNvSpPr txBox="1"/>
          <p:nvPr/>
        </p:nvSpPr>
        <p:spPr>
          <a:xfrm>
            <a:off x="375919" y="1368597"/>
            <a:ext cx="5394961" cy="992579"/>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将敲出期权进行组合能形成双鲨鱼鳍期权</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下例：</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买入行权价为</a:t>
            </a:r>
            <a:r>
              <a:rPr lang="en-US" altLang="zh-CN" sz="1400">
                <a:solidFill>
                  <a:prstClr val="black"/>
                </a:solidFill>
                <a:cs typeface="+mn-ea"/>
                <a:sym typeface="+mn-lt"/>
              </a:rPr>
              <a:t>K1</a:t>
            </a:r>
            <a:r>
              <a:rPr lang="zh-CN" altLang="en-US" sz="1400">
                <a:solidFill>
                  <a:prstClr val="black"/>
                </a:solidFill>
                <a:cs typeface="+mn-ea"/>
                <a:sym typeface="+mn-lt"/>
              </a:rPr>
              <a:t>障碍为</a:t>
            </a:r>
            <a:r>
              <a:rPr lang="en-US" altLang="zh-CN" sz="1400">
                <a:solidFill>
                  <a:prstClr val="black"/>
                </a:solidFill>
                <a:cs typeface="+mn-ea"/>
                <a:sym typeface="+mn-lt"/>
              </a:rPr>
              <a:t>B1</a:t>
            </a:r>
            <a:r>
              <a:rPr lang="zh-CN" altLang="en-US" sz="1400">
                <a:solidFill>
                  <a:prstClr val="black"/>
                </a:solidFill>
                <a:cs typeface="+mn-ea"/>
                <a:sym typeface="+mn-lt"/>
              </a:rPr>
              <a:t>的敲出看跌期权</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买入行权价为</a:t>
            </a:r>
            <a:r>
              <a:rPr lang="en-US" altLang="zh-CN" sz="1400">
                <a:solidFill>
                  <a:prstClr val="black"/>
                </a:solidFill>
                <a:cs typeface="+mn-ea"/>
                <a:sym typeface="+mn-lt"/>
              </a:rPr>
              <a:t>K2</a:t>
            </a:r>
            <a:r>
              <a:rPr lang="zh-CN" altLang="en-US" sz="1400">
                <a:solidFill>
                  <a:prstClr val="black"/>
                </a:solidFill>
                <a:cs typeface="+mn-ea"/>
                <a:sym typeface="+mn-lt"/>
              </a:rPr>
              <a:t>障碍为</a:t>
            </a:r>
            <a:r>
              <a:rPr lang="en-US" altLang="zh-CN" sz="1400">
                <a:solidFill>
                  <a:prstClr val="black"/>
                </a:solidFill>
                <a:cs typeface="+mn-ea"/>
                <a:sym typeface="+mn-lt"/>
              </a:rPr>
              <a:t>B2</a:t>
            </a:r>
            <a:r>
              <a:rPr lang="zh-CN" altLang="en-US" sz="1400">
                <a:solidFill>
                  <a:prstClr val="black"/>
                </a:solidFill>
                <a:cs typeface="+mn-ea"/>
                <a:sym typeface="+mn-lt"/>
              </a:rPr>
              <a:t>的敲出看涨期权</a:t>
            </a:r>
            <a:endParaRPr lang="en-US" altLang="zh-CN" sz="1400">
              <a:solidFill>
                <a:prstClr val="black"/>
              </a:solidFill>
              <a:cs typeface="+mn-ea"/>
              <a:sym typeface="+mn-lt"/>
            </a:endParaRPr>
          </a:p>
        </p:txBody>
      </p:sp>
      <p:sp>
        <p:nvSpPr>
          <p:cNvPr id="5" name="文本框 4"/>
          <p:cNvSpPr txBox="1"/>
          <p:nvPr/>
        </p:nvSpPr>
        <p:spPr>
          <a:xfrm>
            <a:off x="375918" y="958622"/>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a:ln>
                  <a:noFill/>
                </a:ln>
                <a:solidFill>
                  <a:prstClr val="white"/>
                </a:solidFill>
                <a:effectLst/>
                <a:uLnTx/>
                <a:uFillTx/>
                <a:cs typeface="+mn-ea"/>
                <a:sym typeface="+mn-lt"/>
              </a:rPr>
              <a:t>双鲨鱼鳍</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9" name="图片 8"/>
          <p:cNvPicPr>
            <a:picLocks noChangeAspect="1"/>
          </p:cNvPicPr>
          <p:nvPr/>
        </p:nvPicPr>
        <p:blipFill>
          <a:blip r:embed="rId3"/>
          <a:stretch>
            <a:fillRect/>
          </a:stretch>
        </p:blipFill>
        <p:spPr>
          <a:xfrm>
            <a:off x="346769" y="2435351"/>
            <a:ext cx="5300542" cy="1093118"/>
          </a:xfrm>
          <a:prstGeom prst="rect">
            <a:avLst/>
          </a:prstGeom>
        </p:spPr>
      </p:pic>
      <p:pic>
        <p:nvPicPr>
          <p:cNvPr id="12" name="图片 11"/>
          <p:cNvPicPr>
            <a:picLocks noChangeAspect="1"/>
          </p:cNvPicPr>
          <p:nvPr/>
        </p:nvPicPr>
        <p:blipFill>
          <a:blip r:embed="rId4"/>
          <a:stretch>
            <a:fillRect/>
          </a:stretch>
        </p:blipFill>
        <p:spPr>
          <a:xfrm>
            <a:off x="254742" y="3800373"/>
            <a:ext cx="5300542" cy="2453117"/>
          </a:xfrm>
          <a:prstGeom prst="rect">
            <a:avLst/>
          </a:prstGeom>
        </p:spPr>
      </p:pic>
      <p:sp>
        <p:nvSpPr>
          <p:cNvPr id="13" name="文本框 12"/>
          <p:cNvSpPr txBox="1"/>
          <p:nvPr/>
        </p:nvSpPr>
        <p:spPr>
          <a:xfrm>
            <a:off x="5994399" y="1368597"/>
            <a:ext cx="5394961" cy="536044"/>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对一个期权同时设置两边敲出障碍</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适合箱型震荡行情</a:t>
            </a:r>
            <a:endParaRPr lang="en-US" altLang="zh-CN" sz="1400">
              <a:solidFill>
                <a:prstClr val="black"/>
              </a:solidFill>
              <a:cs typeface="+mn-ea"/>
              <a:sym typeface="+mn-lt"/>
            </a:endParaRPr>
          </a:p>
        </p:txBody>
      </p:sp>
      <p:sp>
        <p:nvSpPr>
          <p:cNvPr id="15" name="文本框 14"/>
          <p:cNvSpPr txBox="1"/>
          <p:nvPr/>
        </p:nvSpPr>
        <p:spPr>
          <a:xfrm>
            <a:off x="5994398" y="958622"/>
            <a:ext cx="2062482" cy="369332"/>
          </a:xfrm>
          <a:prstGeom prst="rect">
            <a:avLst/>
          </a:prstGeom>
          <a:solidFill>
            <a:srgbClr val="9C0308"/>
          </a:solidFill>
        </p:spPr>
        <p:txBody>
          <a:bodyPr wrap="square" rtlCol="0">
            <a:spAutoFit/>
          </a:bodyPr>
          <a:lstStyle/>
          <a:p>
            <a:pPr algn="ctr">
              <a:spcAft>
                <a:spcPts val="50"/>
              </a:spcAft>
              <a:defRPr/>
            </a:pPr>
            <a:r>
              <a:rPr lang="zh-CN" altLang="en-US">
                <a:solidFill>
                  <a:prstClr val="white"/>
                </a:solidFill>
                <a:cs typeface="+mn-ea"/>
                <a:sym typeface="+mn-lt"/>
              </a:rPr>
              <a:t>双重敲出期权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17" name="文本框 16"/>
          <p:cNvSpPr txBox="1"/>
          <p:nvPr/>
        </p:nvSpPr>
        <p:spPr>
          <a:xfrm>
            <a:off x="10135640" y="2773275"/>
            <a:ext cx="1801618" cy="2716128"/>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和之前所说的阶梯期权一样，鲨鱼鳍等障碍期权同样可以内嵌于银行、资管理财产品中。</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一般的理财产品会改变敲出后的收益，使得产品具有保底收益。</a:t>
            </a:r>
            <a:endParaRPr lang="en-US" altLang="zh-CN" sz="1400">
              <a:solidFill>
                <a:prstClr val="black"/>
              </a:solidFill>
              <a:cs typeface="+mn-ea"/>
              <a:sym typeface="+mn-lt"/>
            </a:endParaRPr>
          </a:p>
        </p:txBody>
      </p:sp>
      <p:sp>
        <p:nvSpPr>
          <p:cNvPr id="18" name="文本框 17"/>
          <p:cNvSpPr txBox="1"/>
          <p:nvPr/>
        </p:nvSpPr>
        <p:spPr>
          <a:xfrm>
            <a:off x="5994398" y="1973398"/>
            <a:ext cx="2641604"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a:ln>
                  <a:noFill/>
                </a:ln>
                <a:solidFill>
                  <a:schemeClr val="bg1"/>
                </a:solidFill>
                <a:effectLst/>
                <a:uLnTx/>
                <a:uFillTx/>
                <a:cs typeface="+mn-ea"/>
                <a:sym typeface="+mn-lt"/>
              </a:rPr>
              <a:t>内嵌鲨鱼鳍的理财产品</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21" name="图片 20"/>
          <p:cNvPicPr>
            <a:picLocks noChangeAspect="1"/>
          </p:cNvPicPr>
          <p:nvPr/>
        </p:nvPicPr>
        <p:blipFill>
          <a:blip r:embed="rId5"/>
          <a:stretch>
            <a:fillRect/>
          </a:stretch>
        </p:blipFill>
        <p:spPr>
          <a:xfrm>
            <a:off x="5914120" y="2435351"/>
            <a:ext cx="4129493" cy="4295622"/>
          </a:xfrm>
          <a:prstGeom prst="rect">
            <a:avLst/>
          </a:prstGeom>
        </p:spPr>
      </p:pic>
      <p:sp>
        <p:nvSpPr>
          <p:cNvPr id="22" name="矩形 21"/>
          <p:cNvSpPr/>
          <p:nvPr/>
        </p:nvSpPr>
        <p:spPr>
          <a:xfrm>
            <a:off x="6803116" y="4284335"/>
            <a:ext cx="1599204" cy="135265"/>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803116" y="4901826"/>
            <a:ext cx="1599204" cy="135265"/>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823435" y="5322570"/>
            <a:ext cx="3220177" cy="135265"/>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安全气囊</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77</a:t>
            </a:fld>
            <a:endParaRPr lang="zh-CN" altLang="en-US" dirty="0"/>
          </a:p>
        </p:txBody>
      </p:sp>
      <p:sp>
        <p:nvSpPr>
          <p:cNvPr id="4" name="文本框 3"/>
          <p:cNvSpPr txBox="1"/>
          <p:nvPr/>
        </p:nvSpPr>
        <p:spPr>
          <a:xfrm>
            <a:off x="375919" y="1327956"/>
            <a:ext cx="11418516" cy="122084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对标的给予一定的下跌保护</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只要标的不跌破保护区间，客户无需承担下跌风险，但是一旦跌破敲入价格，保护就和安全气囊一样失效，客户承担标的实际下跌损失</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未敲入参与率：</a:t>
            </a:r>
            <a:r>
              <a:rPr lang="en-US" altLang="zh-CN" sz="1400">
                <a:solidFill>
                  <a:prstClr val="black"/>
                </a:solidFill>
                <a:cs typeface="+mn-ea"/>
                <a:sym typeface="+mn-lt"/>
              </a:rPr>
              <a:t>N</a:t>
            </a:r>
            <a:r>
              <a:rPr lang="zh-CN" altLang="en-US" sz="1400">
                <a:solidFill>
                  <a:prstClr val="black"/>
                </a:solidFill>
                <a:cs typeface="+mn-ea"/>
                <a:sym typeface="+mn-lt"/>
              </a:rPr>
              <a:t>（</a:t>
            </a:r>
            <a:r>
              <a:rPr lang="en-US" altLang="zh-CN" sz="1400">
                <a:solidFill>
                  <a:prstClr val="black"/>
                </a:solidFill>
                <a:cs typeface="+mn-ea"/>
                <a:sym typeface="+mn-lt"/>
              </a:rPr>
              <a:t>N&lt;100%)</a:t>
            </a: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敲入参与率：</a:t>
            </a:r>
            <a:r>
              <a:rPr lang="en-US" altLang="zh-CN" sz="1400">
                <a:solidFill>
                  <a:prstClr val="black"/>
                </a:solidFill>
                <a:cs typeface="+mn-ea"/>
                <a:sym typeface="+mn-lt"/>
              </a:rPr>
              <a:t>100%</a:t>
            </a: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标的上涨时，机构收取（</a:t>
            </a:r>
            <a:r>
              <a:rPr lang="en-US" altLang="zh-CN" sz="1400">
                <a:solidFill>
                  <a:prstClr val="black"/>
                </a:solidFill>
                <a:cs typeface="+mn-ea"/>
                <a:sym typeface="+mn-lt"/>
              </a:rPr>
              <a:t>1-N</a:t>
            </a:r>
            <a:r>
              <a:rPr lang="zh-CN" altLang="en-US" sz="1400">
                <a:solidFill>
                  <a:prstClr val="black"/>
                </a:solidFill>
                <a:cs typeface="+mn-ea"/>
                <a:sym typeface="+mn-lt"/>
              </a:rPr>
              <a:t>）的收益</a:t>
            </a:r>
            <a:endParaRPr lang="en-US" altLang="zh-CN" sz="1400">
              <a:solidFill>
                <a:prstClr val="black"/>
              </a:solidFill>
              <a:cs typeface="+mn-ea"/>
              <a:sym typeface="+mn-lt"/>
            </a:endParaRPr>
          </a:p>
        </p:txBody>
      </p:sp>
      <p:sp>
        <p:nvSpPr>
          <p:cNvPr id="5" name="文本框 4"/>
          <p:cNvSpPr txBox="1"/>
          <p:nvPr/>
        </p:nvSpPr>
        <p:spPr>
          <a:xfrm>
            <a:off x="375918" y="958622"/>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a:ln>
                  <a:noFill/>
                </a:ln>
                <a:solidFill>
                  <a:schemeClr val="bg1"/>
                </a:solidFill>
                <a:effectLst/>
                <a:uLnTx/>
                <a:uFillTx/>
                <a:cs typeface="+mn-ea"/>
                <a:sym typeface="+mn-lt"/>
              </a:rPr>
              <a:t>安全气囊 </a:t>
            </a:r>
            <a:r>
              <a:rPr kumimoji="0" lang="en-US" altLang="zh-CN" b="0" i="0" u="none" strike="noStrike" kern="1200" cap="none" spc="0" normalizeH="0" baseline="0" noProof="0">
                <a:ln>
                  <a:noFill/>
                </a:ln>
                <a:solidFill>
                  <a:schemeClr val="bg1"/>
                </a:solidFill>
                <a:effectLst/>
                <a:uLnTx/>
                <a:uFillTx/>
                <a:cs typeface="+mn-ea"/>
                <a:sym typeface="+mn-lt"/>
              </a:rPr>
              <a:t>(air bag)</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7" name="图片 6"/>
          <p:cNvPicPr>
            <a:picLocks noChangeAspect="1"/>
          </p:cNvPicPr>
          <p:nvPr/>
        </p:nvPicPr>
        <p:blipFill>
          <a:blip r:embed="rId3"/>
          <a:stretch>
            <a:fillRect/>
          </a:stretch>
        </p:blipFill>
        <p:spPr>
          <a:xfrm>
            <a:off x="375918" y="2698412"/>
            <a:ext cx="4729843" cy="3837419"/>
          </a:xfrm>
          <a:prstGeom prst="rect">
            <a:avLst/>
          </a:prstGeom>
        </p:spPr>
      </p:pic>
      <p:graphicFrame>
        <p:nvGraphicFramePr>
          <p:cNvPr id="8" name="表格 7"/>
          <p:cNvGraphicFramePr>
            <a:graphicFrameLocks noGrp="1"/>
          </p:cNvGraphicFramePr>
          <p:nvPr/>
        </p:nvGraphicFramePr>
        <p:xfrm>
          <a:off x="5105761" y="2698412"/>
          <a:ext cx="5153955" cy="3962400"/>
        </p:xfrm>
        <a:graphic>
          <a:graphicData uri="http://schemas.openxmlformats.org/drawingml/2006/table">
            <a:tbl>
              <a:tblPr firstRow="1" bandRow="1">
                <a:tableStyleId>{5C22544A-7EE6-4342-B048-85BDC9FD1C3A}</a:tableStyleId>
              </a:tblPr>
              <a:tblGrid>
                <a:gridCol w="2195204">
                  <a:extLst>
                    <a:ext uri="{9D8B030D-6E8A-4147-A177-3AD203B41FA5}">
                      <a16:colId xmlns:a16="http://schemas.microsoft.com/office/drawing/2014/main" val="20000"/>
                    </a:ext>
                  </a:extLst>
                </a:gridCol>
                <a:gridCol w="2958751">
                  <a:extLst>
                    <a:ext uri="{9D8B030D-6E8A-4147-A177-3AD203B41FA5}">
                      <a16:colId xmlns:a16="http://schemas.microsoft.com/office/drawing/2014/main" val="20001"/>
                    </a:ext>
                  </a:extLst>
                </a:gridCol>
              </a:tblGrid>
              <a:tr h="300612">
                <a:tc gridSpan="2">
                  <a:txBody>
                    <a:bodyPr/>
                    <a:lstStyle/>
                    <a:p>
                      <a:pPr algn="ctr"/>
                      <a:r>
                        <a:rPr lang="zh-CN" altLang="en-US" sz="1400"/>
                        <a:t>南华资本场外期权报价</a:t>
                      </a:r>
                      <a:endParaRPr lang="zh-CN" altLang="en-US" sz="1400" dirty="0"/>
                    </a:p>
                  </a:txBody>
                  <a:tcPr anchor="ctr">
                    <a:solidFill>
                      <a:srgbClr val="972022"/>
                    </a:solidFill>
                  </a:tcPr>
                </a:tc>
                <a:tc hMerge="1">
                  <a:txBody>
                    <a:bodyPr/>
                    <a:lstStyle/>
                    <a:p>
                      <a:endParaRPr lang="zh-CN"/>
                    </a:p>
                  </a:txBody>
                  <a:tcPr anchor="ctr"/>
                </a:tc>
                <a:extLst>
                  <a:ext uri="{0D108BD9-81ED-4DB2-BD59-A6C34878D82A}">
                    <a16:rowId xmlns:a16="http://schemas.microsoft.com/office/drawing/2014/main" val="10000"/>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报价日期</a:t>
                      </a:r>
                      <a:endParaRPr lang="zh-CN" altLang="en-US" sz="1400" dirty="0"/>
                    </a:p>
                  </a:txBody>
                  <a:tcPr anchor="ctr">
                    <a:solidFill>
                      <a:schemeClr val="bg2"/>
                    </a:solidFill>
                  </a:tcPr>
                </a:tc>
                <a:tc>
                  <a:txBody>
                    <a:bodyPr/>
                    <a:lstStyle/>
                    <a:p>
                      <a:pPr algn="ctr"/>
                      <a:r>
                        <a:rPr lang="en-US" altLang="zh-CN" sz="1400"/>
                        <a:t>2021-8-16</a:t>
                      </a:r>
                      <a:endParaRPr lang="zh-CN" altLang="en-US" sz="1400" dirty="0"/>
                    </a:p>
                  </a:txBody>
                  <a:tcPr anchor="ctr">
                    <a:solidFill>
                      <a:schemeClr val="bg2"/>
                    </a:solidFill>
                  </a:tcPr>
                </a:tc>
                <a:extLst>
                  <a:ext uri="{0D108BD9-81ED-4DB2-BD59-A6C34878D82A}">
                    <a16:rowId xmlns:a16="http://schemas.microsoft.com/office/drawing/2014/main" val="10001"/>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标的</a:t>
                      </a:r>
                      <a:endParaRPr lang="zh-CN" altLang="en-US" sz="1400" dirty="0"/>
                    </a:p>
                  </a:txBody>
                  <a:tcPr anchor="ctr">
                    <a:solidFill>
                      <a:schemeClr val="bg2"/>
                    </a:solidFill>
                  </a:tcPr>
                </a:tc>
                <a:tc>
                  <a:txBody>
                    <a:bodyPr/>
                    <a:lstStyle/>
                    <a:p>
                      <a:pPr algn="ctr"/>
                      <a:r>
                        <a:rPr lang="en-US" altLang="zh-CN" sz="1400"/>
                        <a:t>SN2110</a:t>
                      </a:r>
                      <a:endParaRPr lang="zh-CN" altLang="en-US" sz="1400" dirty="0"/>
                    </a:p>
                  </a:txBody>
                  <a:tcPr anchor="ctr">
                    <a:solidFill>
                      <a:schemeClr val="bg2"/>
                    </a:solidFill>
                  </a:tcPr>
                </a:tc>
                <a:extLst>
                  <a:ext uri="{0D108BD9-81ED-4DB2-BD59-A6C34878D82A}">
                    <a16:rowId xmlns:a16="http://schemas.microsoft.com/office/drawing/2014/main" val="10002"/>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t>期权类型</a:t>
                      </a:r>
                      <a:endParaRPr lang="zh-CN" altLang="en-US" sz="1400" b="0" dirty="0"/>
                    </a:p>
                  </a:txBody>
                  <a:tcPr anchor="ctr">
                    <a:solidFill>
                      <a:schemeClr val="bg2"/>
                    </a:solidFill>
                  </a:tcPr>
                </a:tc>
                <a:tc>
                  <a:txBody>
                    <a:bodyPr/>
                    <a:lstStyle/>
                    <a:p>
                      <a:pPr algn="ctr"/>
                      <a:r>
                        <a:rPr lang="zh-CN" altLang="en-US" sz="1400" b="0"/>
                        <a:t>安全气囊（看跌）</a:t>
                      </a:r>
                      <a:endParaRPr lang="zh-CN" altLang="en-US" sz="1400" b="0" dirty="0"/>
                    </a:p>
                  </a:txBody>
                  <a:tcPr anchor="ctr">
                    <a:solidFill>
                      <a:schemeClr val="bg2"/>
                    </a:solidFill>
                  </a:tcPr>
                </a:tc>
                <a:extLst>
                  <a:ext uri="{0D108BD9-81ED-4DB2-BD59-A6C34878D82A}">
                    <a16:rowId xmlns:a16="http://schemas.microsoft.com/office/drawing/2014/main" val="10003"/>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观察频率</a:t>
                      </a:r>
                    </a:p>
                  </a:txBody>
                  <a:tcPr anchor="ctr">
                    <a:solidFill>
                      <a:schemeClr val="bg2"/>
                    </a:solidFill>
                  </a:tcPr>
                </a:tc>
                <a:tc>
                  <a:txBody>
                    <a:bodyPr/>
                    <a:lstStyle/>
                    <a:p>
                      <a:pPr algn="ctr"/>
                      <a:r>
                        <a:rPr lang="zh-CN" altLang="en-US" sz="1400"/>
                        <a:t>每日观察</a:t>
                      </a:r>
                      <a:endParaRPr lang="zh-CN" altLang="en-US" sz="1400" dirty="0"/>
                    </a:p>
                  </a:txBody>
                  <a:tcPr anchor="ctr">
                    <a:solidFill>
                      <a:schemeClr val="bg2"/>
                    </a:solidFill>
                  </a:tcPr>
                </a:tc>
                <a:extLst>
                  <a:ext uri="{0D108BD9-81ED-4DB2-BD59-A6C34878D82A}">
                    <a16:rowId xmlns:a16="http://schemas.microsoft.com/office/drawing/2014/main" val="10004"/>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入场价格</a:t>
                      </a:r>
                      <a:endParaRPr lang="zh-CN" altLang="en-US" sz="1400" dirty="0"/>
                    </a:p>
                  </a:txBody>
                  <a:tcPr anchor="ctr">
                    <a:solidFill>
                      <a:schemeClr val="bg2"/>
                    </a:solidFill>
                  </a:tcPr>
                </a:tc>
                <a:tc>
                  <a:txBody>
                    <a:bodyPr/>
                    <a:lstStyle/>
                    <a:p>
                      <a:pPr algn="ctr"/>
                      <a:r>
                        <a:rPr lang="en-US" altLang="zh-CN" sz="1400"/>
                        <a:t>235780.00</a:t>
                      </a:r>
                      <a:endParaRPr lang="zh-CN" altLang="en-US" sz="1400" dirty="0"/>
                    </a:p>
                  </a:txBody>
                  <a:tcPr anchor="ctr">
                    <a:solidFill>
                      <a:schemeClr val="bg2"/>
                    </a:solidFill>
                  </a:tcPr>
                </a:tc>
                <a:extLst>
                  <a:ext uri="{0D108BD9-81ED-4DB2-BD59-A6C34878D82A}">
                    <a16:rowId xmlns:a16="http://schemas.microsoft.com/office/drawing/2014/main" val="10005"/>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执行价格</a:t>
                      </a:r>
                      <a:endParaRPr lang="zh-CN" altLang="en-US" sz="1400" dirty="0"/>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a:t>235780.00</a:t>
                      </a:r>
                      <a:endParaRPr lang="zh-CN" altLang="en-US" sz="1400"/>
                    </a:p>
                  </a:txBody>
                  <a:tcPr anchor="ctr">
                    <a:solidFill>
                      <a:schemeClr val="bg2"/>
                    </a:solidFill>
                  </a:tcPr>
                </a:tc>
                <a:extLst>
                  <a:ext uri="{0D108BD9-81ED-4DB2-BD59-A6C34878D82A}">
                    <a16:rowId xmlns:a16="http://schemas.microsoft.com/office/drawing/2014/main" val="10006"/>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障碍价格</a:t>
                      </a:r>
                      <a:endParaRPr lang="zh-CN" altLang="en-US" sz="1400" dirty="0"/>
                    </a:p>
                  </a:txBody>
                  <a:tcPr anchor="ctr">
                    <a:solidFill>
                      <a:schemeClr val="bg2"/>
                    </a:solidFill>
                  </a:tcPr>
                </a:tc>
                <a:tc>
                  <a:txBody>
                    <a:bodyPr/>
                    <a:lstStyle/>
                    <a:p>
                      <a:pPr algn="ctr"/>
                      <a:r>
                        <a:rPr lang="en-US" altLang="zh-CN" sz="1400"/>
                        <a:t>245289.79</a:t>
                      </a:r>
                      <a:endParaRPr lang="zh-CN" altLang="en-US" sz="1400" dirty="0"/>
                    </a:p>
                  </a:txBody>
                  <a:tcPr anchor="ctr">
                    <a:solidFill>
                      <a:schemeClr val="bg2"/>
                    </a:solidFill>
                  </a:tcPr>
                </a:tc>
                <a:extLst>
                  <a:ext uri="{0D108BD9-81ED-4DB2-BD59-A6C34878D82A}">
                    <a16:rowId xmlns:a16="http://schemas.microsoft.com/office/drawing/2014/main" val="10007"/>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敲入参与率</a:t>
                      </a:r>
                      <a:endParaRPr lang="zh-CN" altLang="en-US" sz="1400" dirty="0"/>
                    </a:p>
                  </a:txBody>
                  <a:tcPr anchor="ctr">
                    <a:solidFill>
                      <a:schemeClr val="bg2"/>
                    </a:solidFill>
                  </a:tcPr>
                </a:tc>
                <a:tc>
                  <a:txBody>
                    <a:bodyPr/>
                    <a:lstStyle/>
                    <a:p>
                      <a:pPr algn="ctr"/>
                      <a:r>
                        <a:rPr lang="en-US" altLang="zh-CN" sz="1400"/>
                        <a:t>100%</a:t>
                      </a:r>
                      <a:endParaRPr lang="zh-CN" altLang="en-US" sz="1400" dirty="0"/>
                    </a:p>
                  </a:txBody>
                  <a:tcPr anchor="ctr">
                    <a:solidFill>
                      <a:schemeClr val="bg2"/>
                    </a:solidFill>
                  </a:tcPr>
                </a:tc>
                <a:extLst>
                  <a:ext uri="{0D108BD9-81ED-4DB2-BD59-A6C34878D82A}">
                    <a16:rowId xmlns:a16="http://schemas.microsoft.com/office/drawing/2014/main" val="10008"/>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敲出参与率</a:t>
                      </a:r>
                      <a:endParaRPr lang="zh-CN" altLang="en-US" sz="1400" dirty="0"/>
                    </a:p>
                  </a:txBody>
                  <a:tcPr anchor="ctr">
                    <a:solidFill>
                      <a:schemeClr val="bg2"/>
                    </a:solidFill>
                  </a:tcPr>
                </a:tc>
                <a:tc>
                  <a:txBody>
                    <a:bodyPr/>
                    <a:lstStyle/>
                    <a:p>
                      <a:pPr algn="ctr"/>
                      <a:r>
                        <a:rPr lang="en-US" altLang="zh-CN" sz="1400"/>
                        <a:t>60%</a:t>
                      </a:r>
                      <a:endParaRPr lang="zh-CN" altLang="en-US" sz="1400" dirty="0"/>
                    </a:p>
                  </a:txBody>
                  <a:tcPr anchor="ctr">
                    <a:solidFill>
                      <a:schemeClr val="bg2"/>
                    </a:solidFill>
                  </a:tcPr>
                </a:tc>
                <a:extLst>
                  <a:ext uri="{0D108BD9-81ED-4DB2-BD59-A6C34878D82A}">
                    <a16:rowId xmlns:a16="http://schemas.microsoft.com/office/drawing/2014/main" val="10009"/>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生效日，到期日</a:t>
                      </a:r>
                      <a:r>
                        <a:rPr lang="en-US" altLang="zh-CN" sz="1400"/>
                        <a:t>…</a:t>
                      </a:r>
                      <a:endParaRPr lang="zh-CN" altLang="en-US" sz="1400" dirty="0"/>
                    </a:p>
                  </a:txBody>
                  <a:tcPr anchor="ctr">
                    <a:solidFill>
                      <a:schemeClr val="bg2"/>
                    </a:solidFill>
                  </a:tcPr>
                </a:tc>
                <a:tc>
                  <a:txBody>
                    <a:bodyPr/>
                    <a:lstStyle/>
                    <a:p>
                      <a:pPr algn="ctr"/>
                      <a:r>
                        <a:rPr lang="en-US" altLang="zh-CN" sz="1400"/>
                        <a:t>…</a:t>
                      </a:r>
                      <a:endParaRPr lang="zh-CN" altLang="en-US" sz="1400" dirty="0"/>
                    </a:p>
                  </a:txBody>
                  <a:tcPr anchor="ctr">
                    <a:solidFill>
                      <a:schemeClr val="bg2"/>
                    </a:solidFill>
                  </a:tcPr>
                </a:tc>
                <a:extLst>
                  <a:ext uri="{0D108BD9-81ED-4DB2-BD59-A6C34878D82A}">
                    <a16:rowId xmlns:a16="http://schemas.microsoft.com/office/drawing/2014/main" val="10010"/>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单位权利金百分比</a:t>
                      </a:r>
                      <a:endParaRPr lang="zh-CN" altLang="en-US" sz="1400" dirty="0"/>
                    </a:p>
                  </a:txBody>
                  <a:tcPr anchor="ctr">
                    <a:solidFill>
                      <a:schemeClr val="bg2"/>
                    </a:solidFill>
                  </a:tcPr>
                </a:tc>
                <a:tc>
                  <a:txBody>
                    <a:bodyPr/>
                    <a:lstStyle/>
                    <a:p>
                      <a:pPr algn="ctr"/>
                      <a:r>
                        <a:rPr lang="en-US" altLang="zh-CN" sz="1400"/>
                        <a:t>0.00%</a:t>
                      </a:r>
                      <a:endParaRPr lang="zh-CN" altLang="en-US" sz="1400" dirty="0"/>
                    </a:p>
                  </a:txBody>
                  <a:tcPr anchor="ctr">
                    <a:solidFill>
                      <a:schemeClr val="bg2"/>
                    </a:solidFill>
                  </a:tcPr>
                </a:tc>
                <a:extLst>
                  <a:ext uri="{0D108BD9-81ED-4DB2-BD59-A6C34878D82A}">
                    <a16:rowId xmlns:a16="http://schemas.microsoft.com/office/drawing/2014/main" val="10011"/>
                  </a:ext>
                </a:extLst>
              </a:tr>
              <a:tr h="30061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保证金率</a:t>
                      </a:r>
                      <a:endParaRPr lang="zh-CN" altLang="en-US" sz="1400" dirty="0"/>
                    </a:p>
                  </a:txBody>
                  <a:tcPr anchor="ctr">
                    <a:solidFill>
                      <a:schemeClr val="bg2"/>
                    </a:solidFill>
                  </a:tcPr>
                </a:tc>
                <a:tc>
                  <a:txBody>
                    <a:bodyPr/>
                    <a:lstStyle/>
                    <a:p>
                      <a:pPr algn="ctr"/>
                      <a:r>
                        <a:rPr lang="en-US" altLang="zh-CN" sz="1400"/>
                        <a:t>14.03%</a:t>
                      </a:r>
                      <a:endParaRPr lang="zh-CN" altLang="en-US" sz="1400" dirty="0"/>
                    </a:p>
                  </a:txBody>
                  <a:tcPr anchor="ctr">
                    <a:solidFill>
                      <a:schemeClr val="bg2"/>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雪球</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78</a:t>
            </a:fld>
            <a:endParaRPr lang="zh-CN" altLang="en-US" dirty="0"/>
          </a:p>
        </p:txBody>
      </p:sp>
      <p:sp>
        <p:nvSpPr>
          <p:cNvPr id="4" name="文本框 3"/>
          <p:cNvSpPr txBox="1"/>
          <p:nvPr/>
        </p:nvSpPr>
        <p:spPr>
          <a:xfrm>
            <a:off x="375919" y="1327956"/>
            <a:ext cx="11418516" cy="2410916"/>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b="1">
                <a:solidFill>
                  <a:prstClr val="black"/>
                </a:solidFill>
                <a:cs typeface="+mn-ea"/>
              </a:rPr>
              <a:t>自动敲入敲出结构：看涨标的的同时，提供一定程度的下跌保护 </a:t>
            </a:r>
          </a:p>
          <a:p>
            <a:pPr marL="342900" indent="-342900">
              <a:spcAft>
                <a:spcPts val="50"/>
              </a:spcAft>
              <a:buFont typeface="Arial" panose="020B0604020202020204" pitchFamily="34" charset="0"/>
              <a:buChar char="•"/>
              <a:defRPr/>
            </a:pPr>
            <a:r>
              <a:rPr lang="zh-CN" altLang="en-US" sz="1600">
                <a:solidFill>
                  <a:prstClr val="black"/>
                </a:solidFill>
                <a:cs typeface="+mn-ea"/>
              </a:rPr>
              <a:t>向上敲出机制：存续期间每日</a:t>
            </a:r>
            <a:r>
              <a:rPr lang="en-US" altLang="zh-CN" sz="1600">
                <a:solidFill>
                  <a:prstClr val="black"/>
                </a:solidFill>
                <a:cs typeface="+mn-ea"/>
              </a:rPr>
              <a:t>/</a:t>
            </a:r>
            <a:r>
              <a:rPr lang="zh-CN" altLang="en-US" sz="1600">
                <a:solidFill>
                  <a:prstClr val="black"/>
                </a:solidFill>
                <a:cs typeface="+mn-ea"/>
              </a:rPr>
              <a:t>每周</a:t>
            </a:r>
            <a:r>
              <a:rPr lang="en-US" altLang="zh-CN" sz="1600">
                <a:solidFill>
                  <a:prstClr val="black"/>
                </a:solidFill>
                <a:cs typeface="+mn-ea"/>
              </a:rPr>
              <a:t>/</a:t>
            </a:r>
            <a:r>
              <a:rPr lang="zh-CN" altLang="en-US" sz="1600">
                <a:solidFill>
                  <a:prstClr val="black"/>
                </a:solidFill>
                <a:cs typeface="+mn-ea"/>
              </a:rPr>
              <a:t>每月观察，若观察日标的价格 碰到约定水平，产品提前终止并兑付收益 </a:t>
            </a:r>
          </a:p>
          <a:p>
            <a:pPr marL="342900" indent="-342900">
              <a:spcAft>
                <a:spcPts val="50"/>
              </a:spcAft>
              <a:buFont typeface="Arial" panose="020B0604020202020204" pitchFamily="34" charset="0"/>
              <a:buChar char="•"/>
              <a:defRPr/>
            </a:pPr>
            <a:r>
              <a:rPr lang="zh-CN" altLang="en-US" sz="1600">
                <a:solidFill>
                  <a:prstClr val="black"/>
                </a:solidFill>
                <a:cs typeface="+mn-ea"/>
              </a:rPr>
              <a:t>向下敲入机制：存续期间每日观察，若标的价格下跌到约定水平， 客户到期可能承担损失 </a:t>
            </a:r>
            <a:endParaRPr lang="en-US" altLang="zh-CN" sz="1600">
              <a:solidFill>
                <a:prstClr val="black"/>
              </a:solidFill>
              <a:cs typeface="+mn-ea"/>
            </a:endParaRPr>
          </a:p>
          <a:p>
            <a:pPr marL="342900" indent="-342900">
              <a:spcAft>
                <a:spcPts val="50"/>
              </a:spcAft>
              <a:buFont typeface="Arial" panose="020B0604020202020204" pitchFamily="34" charset="0"/>
              <a:buChar char="•"/>
              <a:defRPr/>
            </a:pPr>
            <a:r>
              <a:rPr lang="zh-CN" altLang="en-US" sz="1600">
                <a:solidFill>
                  <a:prstClr val="black"/>
                </a:solidFill>
                <a:cs typeface="+mn-ea"/>
              </a:rPr>
              <a:t>执行价：入场价（即期初价格） </a:t>
            </a:r>
          </a:p>
          <a:p>
            <a:pPr marL="342900" indent="-342900">
              <a:spcAft>
                <a:spcPts val="50"/>
              </a:spcAft>
              <a:buFont typeface="Arial" panose="020B0604020202020204" pitchFamily="34" charset="0"/>
              <a:buChar char="•"/>
              <a:defRPr/>
            </a:pPr>
            <a:r>
              <a:rPr lang="zh-CN" altLang="en-US" sz="1600">
                <a:solidFill>
                  <a:prstClr val="black"/>
                </a:solidFill>
                <a:cs typeface="+mn-ea"/>
              </a:rPr>
              <a:t>敲入观察：每个交易日 </a:t>
            </a:r>
          </a:p>
          <a:p>
            <a:pPr marL="342900" indent="-342900">
              <a:spcAft>
                <a:spcPts val="50"/>
              </a:spcAft>
              <a:buFont typeface="Arial" panose="020B0604020202020204" pitchFamily="34" charset="0"/>
              <a:buChar char="•"/>
              <a:defRPr/>
            </a:pPr>
            <a:r>
              <a:rPr lang="zh-CN" altLang="en-US" sz="1600">
                <a:solidFill>
                  <a:prstClr val="black"/>
                </a:solidFill>
                <a:cs typeface="+mn-ea"/>
              </a:rPr>
              <a:t>敲出观察：观察日观察（每日</a:t>
            </a:r>
            <a:r>
              <a:rPr lang="en-US" altLang="zh-CN" sz="1600">
                <a:solidFill>
                  <a:prstClr val="black"/>
                </a:solidFill>
                <a:cs typeface="+mn-ea"/>
              </a:rPr>
              <a:t>/</a:t>
            </a:r>
            <a:r>
              <a:rPr lang="zh-CN" altLang="en-US" sz="1600">
                <a:solidFill>
                  <a:prstClr val="black"/>
                </a:solidFill>
                <a:cs typeface="+mn-ea"/>
              </a:rPr>
              <a:t>每周</a:t>
            </a:r>
            <a:r>
              <a:rPr lang="en-US" altLang="zh-CN" sz="1600">
                <a:solidFill>
                  <a:prstClr val="black"/>
                </a:solidFill>
                <a:cs typeface="+mn-ea"/>
              </a:rPr>
              <a:t>/</a:t>
            </a:r>
            <a:r>
              <a:rPr lang="zh-CN" altLang="en-US" sz="1600">
                <a:solidFill>
                  <a:prstClr val="black"/>
                </a:solidFill>
                <a:cs typeface="+mn-ea"/>
              </a:rPr>
              <a:t>每月可定制）；若每日观察必须有一段封闭期。 </a:t>
            </a:r>
          </a:p>
          <a:p>
            <a:pPr marL="342900" indent="-342900">
              <a:spcAft>
                <a:spcPts val="50"/>
              </a:spcAft>
              <a:buFont typeface="Arial" panose="020B0604020202020204" pitchFamily="34" charset="0"/>
              <a:buChar char="•"/>
              <a:defRPr/>
            </a:pPr>
            <a:r>
              <a:rPr lang="zh-CN" altLang="en-US" sz="1600">
                <a:solidFill>
                  <a:prstClr val="black"/>
                </a:solidFill>
                <a:cs typeface="+mn-ea"/>
              </a:rPr>
              <a:t>敲入界限：</a:t>
            </a:r>
            <a:r>
              <a:rPr lang="en-US" altLang="zh-CN" sz="1600">
                <a:solidFill>
                  <a:prstClr val="black"/>
                </a:solidFill>
                <a:cs typeface="+mn-ea"/>
              </a:rPr>
              <a:t>N%*</a:t>
            </a:r>
            <a:r>
              <a:rPr lang="zh-CN" altLang="en-US" sz="1600">
                <a:solidFill>
                  <a:prstClr val="black"/>
                </a:solidFill>
                <a:cs typeface="+mn-ea"/>
              </a:rPr>
              <a:t>期初价格（可定制） </a:t>
            </a:r>
          </a:p>
          <a:p>
            <a:pPr marL="342900" indent="-342900">
              <a:spcAft>
                <a:spcPts val="50"/>
              </a:spcAft>
              <a:buFont typeface="Arial" panose="020B0604020202020204" pitchFamily="34" charset="0"/>
              <a:buChar char="•"/>
              <a:defRPr/>
            </a:pPr>
            <a:r>
              <a:rPr lang="zh-CN" altLang="en-US" sz="1600">
                <a:solidFill>
                  <a:prstClr val="black"/>
                </a:solidFill>
                <a:cs typeface="+mn-ea"/>
              </a:rPr>
              <a:t>敲出界限：</a:t>
            </a:r>
            <a:r>
              <a:rPr lang="en-US" altLang="zh-CN" sz="1600">
                <a:solidFill>
                  <a:prstClr val="black"/>
                </a:solidFill>
                <a:cs typeface="+mn-ea"/>
              </a:rPr>
              <a:t>M%*</a:t>
            </a:r>
            <a:r>
              <a:rPr lang="zh-CN" altLang="en-US" sz="1600">
                <a:solidFill>
                  <a:prstClr val="black"/>
                </a:solidFill>
                <a:cs typeface="+mn-ea"/>
              </a:rPr>
              <a:t>期初价格（可定制，大于等于入场价） </a:t>
            </a:r>
          </a:p>
          <a:p>
            <a:pPr marL="342900" indent="-342900">
              <a:spcAft>
                <a:spcPts val="50"/>
              </a:spcAft>
              <a:buFont typeface="Arial" panose="020B0604020202020204" pitchFamily="34" charset="0"/>
              <a:buChar char="•"/>
              <a:defRPr/>
            </a:pPr>
            <a:r>
              <a:rPr lang="zh-CN" altLang="en-US" sz="1600">
                <a:solidFill>
                  <a:prstClr val="black"/>
                </a:solidFill>
                <a:cs typeface="+mn-ea"/>
              </a:rPr>
              <a:t>期初保证金率：</a:t>
            </a:r>
            <a:r>
              <a:rPr lang="en-US" altLang="zh-CN" sz="1600">
                <a:solidFill>
                  <a:prstClr val="black"/>
                </a:solidFill>
                <a:cs typeface="+mn-ea"/>
              </a:rPr>
              <a:t>(</a:t>
            </a:r>
            <a:r>
              <a:rPr lang="zh-CN" altLang="en-US" sz="1600">
                <a:solidFill>
                  <a:prstClr val="black"/>
                </a:solidFill>
                <a:cs typeface="+mn-ea"/>
              </a:rPr>
              <a:t>期初价格</a:t>
            </a:r>
            <a:r>
              <a:rPr lang="en-US" altLang="zh-CN" sz="1600">
                <a:solidFill>
                  <a:prstClr val="black"/>
                </a:solidFill>
                <a:cs typeface="+mn-ea"/>
              </a:rPr>
              <a:t>-</a:t>
            </a:r>
            <a:r>
              <a:rPr lang="zh-CN" altLang="en-US" sz="1600">
                <a:solidFill>
                  <a:prstClr val="black"/>
                </a:solidFill>
                <a:cs typeface="+mn-ea"/>
              </a:rPr>
              <a:t>敲入价格</a:t>
            </a:r>
            <a:r>
              <a:rPr lang="en-US" altLang="zh-CN" sz="1600">
                <a:solidFill>
                  <a:prstClr val="black"/>
                </a:solidFill>
                <a:cs typeface="+mn-ea"/>
              </a:rPr>
              <a:t>)/ </a:t>
            </a:r>
            <a:r>
              <a:rPr lang="zh-CN" altLang="en-US" sz="1600">
                <a:solidFill>
                  <a:prstClr val="black"/>
                </a:solidFill>
                <a:cs typeface="+mn-ea"/>
              </a:rPr>
              <a:t>期初价格</a:t>
            </a:r>
            <a:r>
              <a:rPr lang="en-US" altLang="zh-CN" sz="1600">
                <a:solidFill>
                  <a:prstClr val="black"/>
                </a:solidFill>
                <a:cs typeface="+mn-ea"/>
              </a:rPr>
              <a:t>+</a:t>
            </a:r>
            <a:r>
              <a:rPr lang="zh-CN" altLang="en-US" sz="1600">
                <a:solidFill>
                  <a:prstClr val="black"/>
                </a:solidFill>
                <a:cs typeface="+mn-ea"/>
              </a:rPr>
              <a:t>交易所保证金率</a:t>
            </a:r>
            <a:endParaRPr lang="en-US" altLang="zh-CN" sz="1600">
              <a:solidFill>
                <a:prstClr val="black"/>
              </a:solidFill>
              <a:cs typeface="+mn-ea"/>
              <a:sym typeface="+mn-lt"/>
            </a:endParaRPr>
          </a:p>
        </p:txBody>
      </p:sp>
      <p:sp>
        <p:nvSpPr>
          <p:cNvPr id="5" name="文本框 4"/>
          <p:cNvSpPr txBox="1"/>
          <p:nvPr/>
        </p:nvSpPr>
        <p:spPr>
          <a:xfrm>
            <a:off x="375918" y="958622"/>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a:ln>
                  <a:noFill/>
                </a:ln>
                <a:solidFill>
                  <a:schemeClr val="bg1"/>
                </a:solidFill>
                <a:effectLst/>
                <a:uLnTx/>
                <a:uFillTx/>
                <a:cs typeface="+mn-ea"/>
                <a:sym typeface="+mn-lt"/>
              </a:rPr>
              <a:t>标准雪球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9" name="图片 8"/>
          <p:cNvPicPr>
            <a:picLocks noChangeAspect="1"/>
          </p:cNvPicPr>
          <p:nvPr/>
        </p:nvPicPr>
        <p:blipFill>
          <a:blip r:embed="rId3"/>
          <a:stretch>
            <a:fillRect/>
          </a:stretch>
        </p:blipFill>
        <p:spPr>
          <a:xfrm>
            <a:off x="375918" y="3850243"/>
            <a:ext cx="8840981" cy="3007757"/>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雪球</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79</a:t>
            </a:fld>
            <a:endParaRPr lang="zh-CN" altLang="en-US" dirty="0"/>
          </a:p>
        </p:txBody>
      </p:sp>
      <p:pic>
        <p:nvPicPr>
          <p:cNvPr id="7" name="图片 6"/>
          <p:cNvPicPr>
            <a:picLocks noChangeAspect="1"/>
          </p:cNvPicPr>
          <p:nvPr/>
        </p:nvPicPr>
        <p:blipFill>
          <a:blip r:embed="rId3"/>
          <a:stretch>
            <a:fillRect/>
          </a:stretch>
        </p:blipFill>
        <p:spPr>
          <a:xfrm>
            <a:off x="115013" y="873911"/>
            <a:ext cx="6016875" cy="2253601"/>
          </a:xfrm>
          <a:prstGeom prst="rect">
            <a:avLst/>
          </a:prstGeom>
        </p:spPr>
      </p:pic>
      <p:pic>
        <p:nvPicPr>
          <p:cNvPr id="10" name="图片 9"/>
          <p:cNvPicPr>
            <a:picLocks noChangeAspect="1"/>
          </p:cNvPicPr>
          <p:nvPr/>
        </p:nvPicPr>
        <p:blipFill rotWithShape="1">
          <a:blip r:embed="rId4"/>
          <a:srcRect t="2616"/>
          <a:stretch>
            <a:fillRect/>
          </a:stretch>
        </p:blipFill>
        <p:spPr>
          <a:xfrm>
            <a:off x="115013" y="3478260"/>
            <a:ext cx="6178480" cy="2505829"/>
          </a:xfrm>
          <a:prstGeom prst="rect">
            <a:avLst/>
          </a:prstGeom>
        </p:spPr>
      </p:pic>
      <p:pic>
        <p:nvPicPr>
          <p:cNvPr id="12" name="图片 11"/>
          <p:cNvPicPr>
            <a:picLocks noChangeAspect="1"/>
          </p:cNvPicPr>
          <p:nvPr/>
        </p:nvPicPr>
        <p:blipFill>
          <a:blip r:embed="rId5"/>
          <a:stretch>
            <a:fillRect/>
          </a:stretch>
        </p:blipFill>
        <p:spPr>
          <a:xfrm>
            <a:off x="6131888" y="973727"/>
            <a:ext cx="5652064" cy="2253601"/>
          </a:xfrm>
          <a:prstGeom prst="rect">
            <a:avLst/>
          </a:prstGeom>
        </p:spPr>
      </p:pic>
      <p:sp>
        <p:nvSpPr>
          <p:cNvPr id="13" name="文本框 12"/>
          <p:cNvSpPr txBox="1"/>
          <p:nvPr/>
        </p:nvSpPr>
        <p:spPr>
          <a:xfrm>
            <a:off x="6293493" y="4289964"/>
            <a:ext cx="5394961" cy="206979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b="1">
                <a:solidFill>
                  <a:prstClr val="black"/>
                </a:solidFill>
                <a:cs typeface="+mn-ea"/>
                <a:sym typeface="+mn-lt"/>
              </a:rPr>
              <a:t>进可攻：敲出条款引入提前了结机制</a:t>
            </a:r>
            <a:r>
              <a:rPr lang="zh-CN" altLang="en-US" sz="1400">
                <a:solidFill>
                  <a:prstClr val="black"/>
                </a:solidFill>
                <a:cs typeface="+mn-ea"/>
                <a:sym typeface="+mn-lt"/>
              </a:rPr>
              <a:t>，具备“有多次机会获利了结”的结算特征。可把握标的阶段性上涨机会</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b="1">
                <a:solidFill>
                  <a:prstClr val="black"/>
                </a:solidFill>
                <a:cs typeface="+mn-ea"/>
                <a:sym typeface="+mn-lt"/>
              </a:rPr>
              <a:t>退可守：敲入条款引入安全垫</a:t>
            </a:r>
            <a:r>
              <a:rPr lang="zh-CN" altLang="en-US" sz="1400">
                <a:solidFill>
                  <a:prstClr val="black"/>
                </a:solidFill>
                <a:cs typeface="+mn-ea"/>
                <a:sym typeface="+mn-lt"/>
              </a:rPr>
              <a:t>，容忍标的小幅下跌，只要不触发敲入事件，本金到期一定安全。</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有风险：若标的价格曾下跌到约定触发敲入水平，且直至到期均未触发敲出，产品将产生本金亏损。 </a:t>
            </a:r>
            <a:endParaRPr lang="en-US" altLang="zh-CN" sz="14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a:solidFill>
                  <a:prstClr val="black"/>
                </a:solidFill>
                <a:cs typeface="+mn-ea"/>
                <a:sym typeface="+mn-lt"/>
              </a:rPr>
              <a:t>总体而言，购买雪球产品的客户更期望市场有较小的波动（做空</a:t>
            </a:r>
            <a:r>
              <a:rPr lang="en-US" altLang="zh-CN" sz="1400">
                <a:solidFill>
                  <a:prstClr val="black"/>
                </a:solidFill>
                <a:cs typeface="+mn-ea"/>
                <a:sym typeface="+mn-lt"/>
              </a:rPr>
              <a:t>gamma</a:t>
            </a:r>
            <a:r>
              <a:rPr lang="zh-CN" altLang="en-US" sz="1400">
                <a:solidFill>
                  <a:prstClr val="black"/>
                </a:solidFill>
                <a:cs typeface="+mn-ea"/>
                <a:sym typeface="+mn-lt"/>
              </a:rPr>
              <a:t>），这样可以在整个存续期获得较高的票息收益。但是对于标的价格上升和较小的回撤均有较好的容忍度。</a:t>
            </a:r>
            <a:endParaRPr lang="en-US" altLang="zh-CN" sz="1400">
              <a:solidFill>
                <a:prstClr val="black"/>
              </a:solidFill>
              <a:cs typeface="+mn-ea"/>
              <a:sym typeface="+mn-lt"/>
            </a:endParaRPr>
          </a:p>
        </p:txBody>
      </p:sp>
      <p:sp>
        <p:nvSpPr>
          <p:cNvPr id="14" name="文本框 13"/>
          <p:cNvSpPr txBox="1"/>
          <p:nvPr/>
        </p:nvSpPr>
        <p:spPr>
          <a:xfrm>
            <a:off x="6293492" y="3879989"/>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a:ln>
                  <a:noFill/>
                </a:ln>
                <a:solidFill>
                  <a:prstClr val="white"/>
                </a:solidFill>
                <a:effectLst/>
                <a:uLnTx/>
                <a:uFillTx/>
                <a:cs typeface="+mn-ea"/>
                <a:sym typeface="+mn-lt"/>
              </a:rPr>
              <a:t>雪球产品特点</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基础知识</a:t>
            </a:r>
          </a:p>
        </p:txBody>
      </p:sp>
      <p:sp>
        <p:nvSpPr>
          <p:cNvPr id="5" name="文本框 4"/>
          <p:cNvSpPr txBox="1"/>
          <p:nvPr/>
        </p:nvSpPr>
        <p:spPr>
          <a:xfrm>
            <a:off x="403099" y="1425382"/>
            <a:ext cx="11531600" cy="1743682"/>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lnSpc>
                <a:spcPct val="150000"/>
              </a:lnSpc>
              <a:spcAft>
                <a:spcPts val="50"/>
              </a:spcAft>
              <a:buClrTx/>
              <a:buSzTx/>
              <a:defRPr/>
            </a:pPr>
            <a:r>
              <a:rPr lang="zh-CN" altLang="en-US" dirty="0"/>
              <a:t>定义为假设期权</a:t>
            </a:r>
            <a:r>
              <a:rPr lang="zh-CN" altLang="en-US" b="1" dirty="0"/>
              <a:t>立即被行</a:t>
            </a:r>
            <a:r>
              <a:rPr lang="zh-CN" altLang="en-US" dirty="0"/>
              <a:t>使时具有的价值</a:t>
            </a:r>
            <a:endParaRPr lang="en-US" altLang="zh-CN" dirty="0"/>
          </a:p>
          <a:p>
            <a:pPr marL="285750" marR="0" lvl="0" indent="-285750" algn="l" defTabSz="914400" rtl="0" eaLnBrk="1" fontAlgn="auto" latinLnBrk="0" hangingPunct="1">
              <a:lnSpc>
                <a:spcPct val="150000"/>
              </a:lnSpc>
              <a:spcAft>
                <a:spcPts val="50"/>
              </a:spcAft>
              <a:buClrTx/>
              <a:buSzTx/>
              <a:buFont typeface="Arial" panose="020B0604020202020204" pitchFamily="34" charset="0"/>
              <a:buChar char="•"/>
              <a:defRPr/>
            </a:pPr>
            <a:r>
              <a:rPr lang="zh-CN" altLang="en-US" dirty="0"/>
              <a:t>一个看涨期权的内涵价值为</a:t>
            </a:r>
            <a:r>
              <a:rPr lang="en-US" altLang="zh-CN" dirty="0"/>
              <a:t>max(S - K, 0)</a:t>
            </a:r>
            <a:r>
              <a:rPr lang="zh-CN" altLang="en-US" dirty="0"/>
              <a:t> </a:t>
            </a:r>
            <a:endParaRPr lang="en-US" altLang="zh-CN" dirty="0"/>
          </a:p>
          <a:p>
            <a:pPr marL="285750" marR="0" lvl="0" indent="-285750" algn="l" defTabSz="914400" rtl="0" eaLnBrk="1" fontAlgn="auto" latinLnBrk="0" hangingPunct="1">
              <a:lnSpc>
                <a:spcPct val="150000"/>
              </a:lnSpc>
              <a:spcAft>
                <a:spcPts val="50"/>
              </a:spcAft>
              <a:buClrTx/>
              <a:buSzTx/>
              <a:buFont typeface="Arial" panose="020B0604020202020204" pitchFamily="34" charset="0"/>
              <a:buChar char="•"/>
              <a:defRPr/>
            </a:pPr>
            <a:r>
              <a:rPr lang="zh-CN" altLang="en-US" dirty="0"/>
              <a:t>一个看跌期权的内涵价值为</a:t>
            </a:r>
            <a:r>
              <a:rPr lang="en-US" altLang="zh-CN" dirty="0"/>
              <a:t>max(K-S, 0</a:t>
            </a:r>
            <a:r>
              <a:rPr lang="zh-CN" altLang="en-US" dirty="0"/>
              <a:t>）</a:t>
            </a:r>
            <a:endParaRPr lang="en-US" altLang="zh-CN" dirty="0"/>
          </a:p>
          <a:p>
            <a:pPr marR="0" lvl="0" algn="l" defTabSz="914400" rtl="0" eaLnBrk="1" fontAlgn="auto" latinLnBrk="0" hangingPunct="1">
              <a:lnSpc>
                <a:spcPct val="150000"/>
              </a:lnSpc>
              <a:spcAft>
                <a:spcPts val="50"/>
              </a:spcAft>
              <a:buClrTx/>
              <a:buSzTx/>
              <a:defRPr/>
            </a:pPr>
            <a:r>
              <a:rPr lang="zh-CN" altLang="en-US" dirty="0"/>
              <a:t>实值美式期权的价值至少等千其内涵价值</a:t>
            </a:r>
            <a:endParaRPr lang="en-US" altLang="zh-CN" dirty="0"/>
          </a:p>
        </p:txBody>
      </p:sp>
      <p:sp>
        <p:nvSpPr>
          <p:cNvPr id="6" name="文本框 5"/>
          <p:cNvSpPr txBox="1"/>
          <p:nvPr/>
        </p:nvSpPr>
        <p:spPr>
          <a:xfrm>
            <a:off x="393574" y="1056050"/>
            <a:ext cx="2705226"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lang="zh-CN" altLang="en-US" dirty="0">
                <a:solidFill>
                  <a:prstClr val="white"/>
                </a:solidFill>
                <a:cs typeface="+mn-ea"/>
                <a:sym typeface="+mn-lt"/>
              </a:rPr>
              <a:t>期权内含价值与时间价值</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3" name="文本框 2"/>
              <p:cNvSpPr txBox="1"/>
              <p:nvPr/>
            </p:nvSpPr>
            <p:spPr>
              <a:xfrm>
                <a:off x="393574" y="3798332"/>
                <a:ext cx="11531600" cy="1315360"/>
              </a:xfrm>
              <a:prstGeom prst="rect">
                <a:avLst/>
              </a:prstGeom>
              <a:noFill/>
              <a:ln w="19050">
                <a:solidFill>
                  <a:srgbClr val="972022"/>
                </a:solidFill>
                <a:prstDash val="sysDash"/>
              </a:ln>
            </p:spPr>
            <p:txBody>
              <a:bodyPr wrap="square" rtlCol="0">
                <a:spAutoFit/>
              </a:bodyPr>
              <a:lstStyle/>
              <a:p>
                <a:pPr marL="285750" indent="-285750">
                  <a:lnSpc>
                    <a:spcPct val="150000"/>
                  </a:lnSpc>
                  <a:spcAft>
                    <a:spcPts val="50"/>
                  </a:spcAft>
                  <a:buFont typeface="Arial" panose="020B0604020202020204" pitchFamily="34" charset="0"/>
                  <a:buChar char="•"/>
                  <a:defRPr/>
                </a:pPr>
                <a:r>
                  <a:rPr lang="zh-CN" altLang="en-US" dirty="0">
                    <a:sym typeface="+mn-lt"/>
                  </a:rPr>
                  <a:t>实值期权（</a:t>
                </a:r>
                <a:r>
                  <a:rPr lang="en-US" altLang="zh-CN" dirty="0">
                    <a:sym typeface="+mn-lt"/>
                  </a:rPr>
                  <a:t> In-the-money, ITM </a:t>
                </a:r>
                <a:r>
                  <a:rPr lang="zh-CN" altLang="en-US" dirty="0">
                    <a:sym typeface="+mn-lt"/>
                  </a:rPr>
                  <a:t>）：</a:t>
                </a:r>
                <a14:m>
                  <m:oMath xmlns:m="http://schemas.openxmlformats.org/officeDocument/2006/math">
                    <m:r>
                      <a:rPr lang="en-US" altLang="zh-CN">
                        <a:latin typeface="Cambria Math" panose="02040503050406030204" pitchFamily="18" charset="0"/>
                        <a:sym typeface="+mn-lt"/>
                      </a:rPr>
                      <m:t>𝑆</m:t>
                    </m:r>
                    <m:r>
                      <a:rPr lang="en-US" altLang="zh-CN">
                        <a:latin typeface="Cambria Math" panose="02040503050406030204" pitchFamily="18" charset="0"/>
                        <a:sym typeface="+mn-lt"/>
                      </a:rPr>
                      <m:t>&gt;</m:t>
                    </m:r>
                    <m:r>
                      <a:rPr lang="en-US" altLang="zh-CN">
                        <a:latin typeface="Cambria Math" panose="02040503050406030204" pitchFamily="18" charset="0"/>
                        <a:sym typeface="+mn-lt"/>
                      </a:rPr>
                      <m:t>𝐾</m:t>
                    </m:r>
                  </m:oMath>
                </a14:m>
                <a:r>
                  <a:rPr lang="zh-CN" altLang="en-US" dirty="0">
                    <a:sym typeface="+mn-lt"/>
                  </a:rPr>
                  <a:t>（看涨期权），</a:t>
                </a:r>
                <a14:m>
                  <m:oMath xmlns:m="http://schemas.openxmlformats.org/officeDocument/2006/math">
                    <m:r>
                      <a:rPr lang="en-US" altLang="zh-CN">
                        <a:latin typeface="Cambria Math" panose="02040503050406030204" pitchFamily="18" charset="0"/>
                        <a:sym typeface="+mn-lt"/>
                      </a:rPr>
                      <m:t>𝑆</m:t>
                    </m:r>
                    <m:r>
                      <a:rPr lang="en-US" altLang="zh-CN">
                        <a:latin typeface="Cambria Math" panose="02040503050406030204" pitchFamily="18" charset="0"/>
                        <a:sym typeface="+mn-lt"/>
                      </a:rPr>
                      <m:t>&lt;</m:t>
                    </m:r>
                    <m:r>
                      <a:rPr lang="en-US" altLang="zh-CN">
                        <a:latin typeface="Cambria Math" panose="02040503050406030204" pitchFamily="18" charset="0"/>
                        <a:sym typeface="+mn-lt"/>
                      </a:rPr>
                      <m:t>𝐾</m:t>
                    </m:r>
                  </m:oMath>
                </a14:m>
                <a:r>
                  <a:rPr lang="zh-CN" altLang="en-US" dirty="0">
                    <a:sym typeface="+mn-lt"/>
                  </a:rPr>
                  <a:t>（看跌期权）</a:t>
                </a:r>
                <a:endParaRPr lang="en-US" altLang="zh-CN" dirty="0">
                  <a:sym typeface="+mn-lt"/>
                </a:endParaRPr>
              </a:p>
              <a:p>
                <a:pPr marL="285750" indent="-285750">
                  <a:lnSpc>
                    <a:spcPct val="150000"/>
                  </a:lnSpc>
                  <a:spcAft>
                    <a:spcPts val="50"/>
                  </a:spcAft>
                  <a:buFont typeface="Arial" panose="020B0604020202020204" pitchFamily="34" charset="0"/>
                  <a:buChar char="•"/>
                  <a:defRPr/>
                </a:pPr>
                <a:r>
                  <a:rPr lang="zh-CN" altLang="en-US" dirty="0">
                    <a:sym typeface="+mn-lt"/>
                  </a:rPr>
                  <a:t>平值期权（</a:t>
                </a:r>
                <a:r>
                  <a:rPr lang="en-US" altLang="zh-CN" dirty="0">
                    <a:sym typeface="+mn-lt"/>
                  </a:rPr>
                  <a:t> At-the-money, ATM </a:t>
                </a:r>
                <a:r>
                  <a:rPr lang="zh-CN" altLang="en-US" dirty="0">
                    <a:sym typeface="+mn-lt"/>
                  </a:rPr>
                  <a:t>）：</a:t>
                </a:r>
                <a14:m>
                  <m:oMath xmlns:m="http://schemas.openxmlformats.org/officeDocument/2006/math">
                    <m:r>
                      <a:rPr lang="en-US" altLang="zh-CN">
                        <a:latin typeface="Cambria Math" panose="02040503050406030204" pitchFamily="18" charset="0"/>
                        <a:sym typeface="+mn-lt"/>
                      </a:rPr>
                      <m:t>𝑆</m:t>
                    </m:r>
                    <m:r>
                      <a:rPr lang="en-US" altLang="zh-CN">
                        <a:latin typeface="Cambria Math" panose="02040503050406030204" pitchFamily="18" charset="0"/>
                        <a:sym typeface="+mn-lt"/>
                      </a:rPr>
                      <m:t>=</m:t>
                    </m:r>
                    <m:r>
                      <a:rPr lang="en-US" altLang="zh-CN">
                        <a:latin typeface="Cambria Math" panose="02040503050406030204" pitchFamily="18" charset="0"/>
                        <a:sym typeface="+mn-lt"/>
                      </a:rPr>
                      <m:t>𝐾</m:t>
                    </m:r>
                  </m:oMath>
                </a14:m>
                <a:endParaRPr lang="en-US" altLang="zh-CN" dirty="0">
                  <a:sym typeface="+mn-lt"/>
                </a:endParaRPr>
              </a:p>
              <a:p>
                <a:pPr marL="285750" indent="-285750">
                  <a:lnSpc>
                    <a:spcPct val="150000"/>
                  </a:lnSpc>
                  <a:spcAft>
                    <a:spcPts val="50"/>
                  </a:spcAft>
                  <a:buFont typeface="Arial" panose="020B0604020202020204" pitchFamily="34" charset="0"/>
                  <a:buChar char="•"/>
                  <a:defRPr/>
                </a:pPr>
                <a:r>
                  <a:rPr lang="zh-CN" altLang="en-US" dirty="0">
                    <a:sym typeface="+mn-lt"/>
                  </a:rPr>
                  <a:t>虚值期权（</a:t>
                </a:r>
                <a:r>
                  <a:rPr lang="en-US" altLang="zh-CN" dirty="0">
                    <a:sym typeface="+mn-lt"/>
                  </a:rPr>
                  <a:t> Out-of-the-money, OTM </a:t>
                </a:r>
                <a:r>
                  <a:rPr lang="zh-CN" altLang="en-US" dirty="0">
                    <a:sym typeface="+mn-lt"/>
                  </a:rPr>
                  <a:t>）：</a:t>
                </a:r>
                <a14:m>
                  <m:oMath xmlns:m="http://schemas.openxmlformats.org/officeDocument/2006/math">
                    <m:r>
                      <a:rPr lang="en-US" altLang="zh-CN">
                        <a:latin typeface="Cambria Math" panose="02040503050406030204" pitchFamily="18" charset="0"/>
                        <a:sym typeface="+mn-lt"/>
                      </a:rPr>
                      <m:t>𝑆</m:t>
                    </m:r>
                    <m:r>
                      <a:rPr lang="en-US" altLang="zh-CN">
                        <a:latin typeface="Cambria Math" panose="02040503050406030204" pitchFamily="18" charset="0"/>
                        <a:sym typeface="+mn-lt"/>
                      </a:rPr>
                      <m:t>&lt;</m:t>
                    </m:r>
                    <m:r>
                      <a:rPr lang="en-US" altLang="zh-CN">
                        <a:latin typeface="Cambria Math" panose="02040503050406030204" pitchFamily="18" charset="0"/>
                        <a:sym typeface="+mn-lt"/>
                      </a:rPr>
                      <m:t>𝐾</m:t>
                    </m:r>
                  </m:oMath>
                </a14:m>
                <a:r>
                  <a:rPr lang="zh-CN" altLang="en-US" dirty="0">
                    <a:sym typeface="+mn-lt"/>
                  </a:rPr>
                  <a:t>（看涨期权），</a:t>
                </a:r>
                <a14:m>
                  <m:oMath xmlns:m="http://schemas.openxmlformats.org/officeDocument/2006/math">
                    <m:r>
                      <a:rPr lang="en-US" altLang="zh-CN">
                        <a:latin typeface="Cambria Math" panose="02040503050406030204" pitchFamily="18" charset="0"/>
                        <a:sym typeface="+mn-lt"/>
                      </a:rPr>
                      <m:t>𝑆</m:t>
                    </m:r>
                    <m:r>
                      <a:rPr lang="en-US" altLang="zh-CN">
                        <a:latin typeface="Cambria Math" panose="02040503050406030204" pitchFamily="18" charset="0"/>
                        <a:sym typeface="+mn-lt"/>
                      </a:rPr>
                      <m:t>&gt;</m:t>
                    </m:r>
                    <m:r>
                      <a:rPr lang="en-US" altLang="zh-CN">
                        <a:latin typeface="Cambria Math" panose="02040503050406030204" pitchFamily="18" charset="0"/>
                        <a:sym typeface="+mn-lt"/>
                      </a:rPr>
                      <m:t>𝐾</m:t>
                    </m:r>
                  </m:oMath>
                </a14:m>
                <a:r>
                  <a:rPr lang="zh-CN" altLang="en-US" dirty="0">
                    <a:sym typeface="+mn-lt"/>
                  </a:rPr>
                  <a:t>（看跌期权）</a:t>
                </a:r>
                <a:endParaRPr lang="en-US" altLang="zh-CN" dirty="0">
                  <a:sym typeface="+mn-lt"/>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3574" y="3798332"/>
                <a:ext cx="11531600" cy="1315360"/>
              </a:xfrm>
              <a:prstGeom prst="rect">
                <a:avLst/>
              </a:prstGeom>
              <a:blipFill rotWithShape="1">
                <a:blip r:embed="rId3"/>
                <a:stretch>
                  <a:fillRect l="-87" t="-754" r="-78" b="-721"/>
                </a:stretch>
              </a:blipFill>
              <a:ln w="19050">
                <a:solidFill>
                  <a:srgbClr val="972022"/>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384049" y="3429000"/>
                <a:ext cx="3598671" cy="369332"/>
              </a:xfrm>
              <a:prstGeom prst="rect">
                <a:avLst/>
              </a:prstGeom>
              <a:solidFill>
                <a:srgbClr val="9C0308"/>
              </a:solidFill>
            </p:spPr>
            <p:txBody>
              <a:bodyPr wrap="square" rtlCol="0">
                <a:spAutoFit/>
              </a:bodyPr>
              <a:lstStyle/>
              <a:p>
                <a:pPr>
                  <a:spcAft>
                    <a:spcPts val="50"/>
                  </a:spcAft>
                  <a:defRPr/>
                </a:pPr>
                <a:r>
                  <a:rPr lang="zh-CN" altLang="en-US" dirty="0">
                    <a:solidFill>
                      <a:prstClr val="white"/>
                    </a:solidFill>
                    <a:cs typeface="+mn-ea"/>
                    <a:sym typeface="+mn-lt"/>
                  </a:rPr>
                  <a:t>标的资产价格</a:t>
                </a:r>
                <a14:m>
                  <m:oMath xmlns:m="http://schemas.openxmlformats.org/officeDocument/2006/math">
                    <m:r>
                      <a:rPr lang="en-US" altLang="zh-CN">
                        <a:solidFill>
                          <a:prstClr val="white"/>
                        </a:solidFill>
                        <a:latin typeface="Cambria Math" panose="02040503050406030204" pitchFamily="18" charset="0"/>
                        <a:cs typeface="+mn-ea"/>
                        <a:sym typeface="+mn-lt"/>
                      </a:rPr>
                      <m:t>𝑆</m:t>
                    </m:r>
                  </m:oMath>
                </a14:m>
                <a:r>
                  <a:rPr lang="zh-CN" altLang="en-US" dirty="0">
                    <a:solidFill>
                      <a:prstClr val="white"/>
                    </a:solidFill>
                    <a:cs typeface="+mn-ea"/>
                    <a:sym typeface="+mn-lt"/>
                  </a:rPr>
                  <a:t>与行权价</a:t>
                </a:r>
                <a14:m>
                  <m:oMath xmlns:m="http://schemas.openxmlformats.org/officeDocument/2006/math">
                    <m:r>
                      <a:rPr lang="en-US" altLang="zh-CN">
                        <a:solidFill>
                          <a:prstClr val="white"/>
                        </a:solidFill>
                        <a:latin typeface="Cambria Math" panose="02040503050406030204" pitchFamily="18" charset="0"/>
                        <a:cs typeface="+mn-ea"/>
                        <a:sym typeface="+mn-lt"/>
                      </a:rPr>
                      <m:t>𝐾</m:t>
                    </m:r>
                  </m:oMath>
                </a14:m>
                <a:r>
                  <a:rPr lang="zh-CN" altLang="en-US" dirty="0">
                    <a:solidFill>
                      <a:prstClr val="white"/>
                    </a:solidFill>
                    <a:cs typeface="+mn-ea"/>
                    <a:sym typeface="+mn-lt"/>
                  </a:rPr>
                  <a:t>的关系</a:t>
                </a:r>
                <a:endParaRPr lang="en-US" altLang="zh-CN" dirty="0">
                  <a:solidFill>
                    <a:prstClr val="white"/>
                  </a:solidFill>
                  <a:cs typeface="+mn-ea"/>
                  <a:sym typeface="+mn-lt"/>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84049" y="3429000"/>
                <a:ext cx="3598671" cy="369332"/>
              </a:xfrm>
              <a:prstGeom prst="rect">
                <a:avLst/>
              </a:prstGeom>
              <a:blipFill rotWithShape="1">
                <a:blip r:embed="rId4"/>
                <a:stretch>
                  <a:fillRect l="-14" b="107"/>
                </a:stretch>
              </a:blipFill>
            </p:spPr>
            <p:txBody>
              <a:bodyPr/>
              <a:lstStyle/>
              <a:p>
                <a:r>
                  <a:rPr lang="zh-CN" altLang="en-US">
                    <a:noFill/>
                  </a:rPr>
                  <a:t> </a:t>
                </a:r>
              </a:p>
            </p:txBody>
          </p:sp>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其它产品</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80</a:t>
            </a:fld>
            <a:endParaRPr lang="zh-CN" altLang="en-US" dirty="0"/>
          </a:p>
        </p:txBody>
      </p:sp>
      <p:sp>
        <p:nvSpPr>
          <p:cNvPr id="5" name="文本框 4"/>
          <p:cNvSpPr txBox="1"/>
          <p:nvPr/>
        </p:nvSpPr>
        <p:spPr>
          <a:xfrm>
            <a:off x="252350" y="978352"/>
            <a:ext cx="2062482" cy="369332"/>
          </a:xfrm>
          <a:prstGeom prst="rect">
            <a:avLst/>
          </a:prstGeom>
          <a:solidFill>
            <a:srgbClr val="9C0308"/>
          </a:solidFill>
        </p:spPr>
        <p:txBody>
          <a:bodyPr wrap="square" rtlCol="0">
            <a:spAutoFit/>
          </a:bodyPr>
          <a:lstStyle/>
          <a:p>
            <a:pPr algn="ctr">
              <a:spcAft>
                <a:spcPts val="50"/>
              </a:spcAft>
              <a:defRPr/>
            </a:pPr>
            <a:r>
              <a:rPr lang="zh-CN" altLang="en-US">
                <a:solidFill>
                  <a:schemeClr val="bg1"/>
                </a:solidFill>
                <a:cs typeface="+mn-ea"/>
                <a:sym typeface="+mn-lt"/>
              </a:rPr>
              <a:t>价差雪球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7" name="图片 6"/>
          <p:cNvPicPr>
            <a:picLocks noChangeAspect="1"/>
          </p:cNvPicPr>
          <p:nvPr/>
        </p:nvPicPr>
        <p:blipFill rotWithShape="1">
          <a:blip r:embed="rId3"/>
          <a:srcRect t="2939"/>
          <a:stretch>
            <a:fillRect/>
          </a:stretch>
        </p:blipFill>
        <p:spPr>
          <a:xfrm>
            <a:off x="274320" y="1512072"/>
            <a:ext cx="2990991" cy="2117726"/>
          </a:xfrm>
          <a:prstGeom prst="rect">
            <a:avLst/>
          </a:prstGeom>
        </p:spPr>
      </p:pic>
      <p:pic>
        <p:nvPicPr>
          <p:cNvPr id="10" name="图片 9"/>
          <p:cNvPicPr>
            <a:picLocks noChangeAspect="1"/>
          </p:cNvPicPr>
          <p:nvPr/>
        </p:nvPicPr>
        <p:blipFill rotWithShape="1">
          <a:blip r:embed="rId4"/>
          <a:srcRect l="445" r="-445"/>
          <a:stretch>
            <a:fillRect/>
          </a:stretch>
        </p:blipFill>
        <p:spPr>
          <a:xfrm>
            <a:off x="0" y="3983628"/>
            <a:ext cx="3080130" cy="2818006"/>
          </a:xfrm>
          <a:prstGeom prst="rect">
            <a:avLst/>
          </a:prstGeom>
          <a:ln>
            <a:solidFill>
              <a:schemeClr val="bg1"/>
            </a:solidFill>
          </a:ln>
        </p:spPr>
      </p:pic>
      <p:sp>
        <p:nvSpPr>
          <p:cNvPr id="11" name="矩形 10"/>
          <p:cNvSpPr/>
          <p:nvPr/>
        </p:nvSpPr>
        <p:spPr>
          <a:xfrm>
            <a:off x="2314832" y="5376710"/>
            <a:ext cx="479168" cy="1228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52350" y="3834719"/>
            <a:ext cx="2062482" cy="369332"/>
          </a:xfrm>
          <a:prstGeom prst="rect">
            <a:avLst/>
          </a:prstGeom>
          <a:solidFill>
            <a:srgbClr val="9C0308"/>
          </a:solidFill>
        </p:spPr>
        <p:txBody>
          <a:bodyPr wrap="square" rtlCol="0">
            <a:spAutoFit/>
          </a:bodyPr>
          <a:lstStyle/>
          <a:p>
            <a:pPr algn="ctr">
              <a:spcAft>
                <a:spcPts val="50"/>
              </a:spcAft>
              <a:defRPr/>
            </a:pPr>
            <a:r>
              <a:rPr lang="zh-CN" altLang="en-US">
                <a:solidFill>
                  <a:schemeClr val="bg1"/>
                </a:solidFill>
                <a:cs typeface="+mn-ea"/>
                <a:sym typeface="+mn-lt"/>
              </a:rPr>
              <a:t>反向价差雪球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13" name="文本框 12"/>
          <p:cNvSpPr txBox="1"/>
          <p:nvPr/>
        </p:nvSpPr>
        <p:spPr>
          <a:xfrm>
            <a:off x="252350" y="1358434"/>
            <a:ext cx="3012961" cy="2271364"/>
          </a:xfrm>
          <a:prstGeom prst="rect">
            <a:avLst/>
          </a:prstGeom>
          <a:noFill/>
          <a:ln w="19050">
            <a:solidFill>
              <a:srgbClr val="972022"/>
            </a:solidFill>
            <a:prstDash val="sysDash"/>
          </a:ln>
        </p:spPr>
        <p:txBody>
          <a:bodyPr wrap="square" rtlCol="0">
            <a:spAutoFit/>
          </a:bodyPr>
          <a:lstStyle/>
          <a:p>
            <a:pPr>
              <a:spcAft>
                <a:spcPts val="50"/>
              </a:spcAft>
              <a:defRPr/>
            </a:pPr>
            <a:endParaRPr lang="en-US" altLang="zh-CN" sz="1400">
              <a:solidFill>
                <a:prstClr val="black"/>
              </a:solidFill>
              <a:cs typeface="+mn-ea"/>
              <a:sym typeface="+mn-lt"/>
            </a:endParaRPr>
          </a:p>
        </p:txBody>
      </p:sp>
      <p:sp>
        <p:nvSpPr>
          <p:cNvPr id="14" name="文本框 13"/>
          <p:cNvSpPr txBox="1"/>
          <p:nvPr/>
        </p:nvSpPr>
        <p:spPr>
          <a:xfrm>
            <a:off x="274319" y="4216620"/>
            <a:ext cx="2805811" cy="2501774"/>
          </a:xfrm>
          <a:prstGeom prst="rect">
            <a:avLst/>
          </a:prstGeom>
          <a:noFill/>
          <a:ln w="19050">
            <a:solidFill>
              <a:srgbClr val="972022"/>
            </a:solidFill>
            <a:prstDash val="sysDash"/>
          </a:ln>
        </p:spPr>
        <p:txBody>
          <a:bodyPr wrap="square" rtlCol="0">
            <a:spAutoFit/>
          </a:bodyPr>
          <a:lstStyle/>
          <a:p>
            <a:pPr>
              <a:spcAft>
                <a:spcPts val="50"/>
              </a:spcAft>
              <a:defRPr/>
            </a:pPr>
            <a:endParaRPr lang="en-US" altLang="zh-CN" sz="1400">
              <a:solidFill>
                <a:prstClr val="black"/>
              </a:solidFill>
              <a:cs typeface="+mn-ea"/>
              <a:sym typeface="+mn-lt"/>
            </a:endParaRPr>
          </a:p>
        </p:txBody>
      </p:sp>
      <p:sp>
        <p:nvSpPr>
          <p:cNvPr id="15" name="文本框 14"/>
          <p:cNvSpPr txBox="1"/>
          <p:nvPr/>
        </p:nvSpPr>
        <p:spPr>
          <a:xfrm>
            <a:off x="3666110" y="978352"/>
            <a:ext cx="4813914" cy="369332"/>
          </a:xfrm>
          <a:prstGeom prst="rect">
            <a:avLst/>
          </a:prstGeom>
          <a:solidFill>
            <a:srgbClr val="9C0308"/>
          </a:solidFill>
        </p:spPr>
        <p:txBody>
          <a:bodyPr wrap="square" rtlCol="0">
            <a:spAutoFit/>
          </a:bodyPr>
          <a:lstStyle/>
          <a:p>
            <a:pPr algn="ctr">
              <a:spcAft>
                <a:spcPts val="50"/>
              </a:spcAft>
              <a:defRPr/>
            </a:pPr>
            <a:r>
              <a:rPr lang="zh-CN" altLang="en-US">
                <a:solidFill>
                  <a:schemeClr val="bg1"/>
                </a:solidFill>
                <a:cs typeface="+mn-ea"/>
                <a:sym typeface="+mn-lt"/>
              </a:rPr>
              <a:t>凤凰期权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17" name="文本框 16"/>
          <p:cNvSpPr txBox="1"/>
          <p:nvPr/>
        </p:nvSpPr>
        <p:spPr>
          <a:xfrm>
            <a:off x="3666110" y="1358435"/>
            <a:ext cx="6788530" cy="1384995"/>
          </a:xfrm>
          <a:prstGeom prst="rect">
            <a:avLst/>
          </a:prstGeom>
          <a:noFill/>
          <a:ln w="19050">
            <a:solidFill>
              <a:srgbClr val="972022"/>
            </a:solidFill>
            <a:prstDash val="sysDash"/>
          </a:ln>
        </p:spPr>
        <p:txBody>
          <a:bodyPr wrap="square" rtlCol="0">
            <a:spAutoFit/>
          </a:bodyPr>
          <a:lstStyle/>
          <a:p>
            <a:pPr marL="285750" indent="-285750" algn="l">
              <a:buFont typeface="Arial" panose="020B0604020202020204" pitchFamily="34" charset="0"/>
              <a:buChar char="•"/>
            </a:pPr>
            <a:r>
              <a:rPr lang="zh-CN" altLang="en-US" sz="1400" b="0" i="0">
                <a:solidFill>
                  <a:srgbClr val="33353C"/>
                </a:solidFill>
                <a:effectLst/>
                <a:latin typeface="Biaodian Pro Sans GB"/>
              </a:rPr>
              <a:t>期限：</a:t>
            </a:r>
            <a:r>
              <a:rPr lang="en-US" altLang="zh-CN" sz="1400" b="0" i="0">
                <a:solidFill>
                  <a:srgbClr val="33353C"/>
                </a:solidFill>
                <a:effectLst/>
                <a:latin typeface="Biaodian Pro Sans GB"/>
              </a:rPr>
              <a:t>6-24</a:t>
            </a:r>
            <a:r>
              <a:rPr lang="zh-CN" altLang="en-US" sz="1400" b="0" i="0">
                <a:solidFill>
                  <a:srgbClr val="33353C"/>
                </a:solidFill>
                <a:effectLst/>
                <a:latin typeface="Biaodian Pro Sans GB"/>
              </a:rPr>
              <a:t>个月；</a:t>
            </a:r>
            <a:endParaRPr lang="en-US" altLang="zh-CN" sz="1400" b="0" i="0">
              <a:solidFill>
                <a:srgbClr val="33353C"/>
              </a:solidFill>
              <a:effectLst/>
              <a:latin typeface="Biaodian Pro Sans GB"/>
            </a:endParaRPr>
          </a:p>
          <a:p>
            <a:pPr marL="285750" indent="-285750" algn="l">
              <a:buFont typeface="Arial" panose="020B0604020202020204" pitchFamily="34" charset="0"/>
              <a:buChar char="•"/>
            </a:pPr>
            <a:r>
              <a:rPr lang="zh-CN" altLang="en-US" sz="1400" b="0" i="0">
                <a:solidFill>
                  <a:srgbClr val="33353C"/>
                </a:solidFill>
                <a:effectLst/>
                <a:latin typeface="Biaodian Pro Sans GB"/>
              </a:rPr>
              <a:t>挂钩标的：目前国内多挂中证</a:t>
            </a:r>
            <a:r>
              <a:rPr lang="en-US" altLang="zh-CN" sz="1400" b="0" i="0">
                <a:solidFill>
                  <a:srgbClr val="33353C"/>
                </a:solidFill>
                <a:effectLst/>
                <a:latin typeface="Biaodian Pro Sans GB"/>
              </a:rPr>
              <a:t>500</a:t>
            </a:r>
            <a:r>
              <a:rPr lang="zh-CN" altLang="en-US" sz="1400" b="0" i="0">
                <a:solidFill>
                  <a:srgbClr val="33353C"/>
                </a:solidFill>
                <a:effectLst/>
                <a:latin typeface="Biaodian Pro Sans GB"/>
              </a:rPr>
              <a:t>指数，</a:t>
            </a:r>
            <a:r>
              <a:rPr lang="en-US" altLang="zh-CN" sz="1400" b="0" i="0">
                <a:solidFill>
                  <a:srgbClr val="33353C"/>
                </a:solidFill>
                <a:effectLst/>
                <a:latin typeface="Biaodian Pro Sans GB"/>
              </a:rPr>
              <a:t>A</a:t>
            </a:r>
            <a:r>
              <a:rPr lang="zh-CN" altLang="en-US" sz="1400" b="0" i="0">
                <a:solidFill>
                  <a:srgbClr val="33353C"/>
                </a:solidFill>
                <a:effectLst/>
                <a:latin typeface="Biaodian Pro Sans GB"/>
              </a:rPr>
              <a:t>股、沪港通股票；</a:t>
            </a:r>
            <a:endParaRPr lang="en-US" altLang="zh-CN" sz="1400" b="0" i="0">
              <a:solidFill>
                <a:srgbClr val="33353C"/>
              </a:solidFill>
              <a:effectLst/>
              <a:latin typeface="Biaodian Pro Sans GB"/>
            </a:endParaRPr>
          </a:p>
          <a:p>
            <a:pPr marL="285750" indent="-285750" algn="l">
              <a:buFont typeface="Arial" panose="020B0604020202020204" pitchFamily="34" charset="0"/>
              <a:buChar char="•"/>
            </a:pPr>
            <a:r>
              <a:rPr lang="zh-CN" altLang="en-US" sz="1400" b="0" i="0">
                <a:solidFill>
                  <a:srgbClr val="33353C"/>
                </a:solidFill>
                <a:effectLst/>
                <a:latin typeface="Biaodian Pro Sans GB"/>
              </a:rPr>
              <a:t>敲出价格：一般为期初价格的</a:t>
            </a:r>
            <a:r>
              <a:rPr lang="en-US" altLang="zh-CN" sz="1400" b="0" i="0">
                <a:solidFill>
                  <a:srgbClr val="33353C"/>
                </a:solidFill>
                <a:effectLst/>
                <a:latin typeface="Biaodian Pro Sans GB"/>
              </a:rPr>
              <a:t>100%-110%</a:t>
            </a:r>
            <a:r>
              <a:rPr lang="zh-CN" altLang="en-US" sz="1400" b="0" i="0">
                <a:solidFill>
                  <a:srgbClr val="33353C"/>
                </a:solidFill>
                <a:effectLst/>
                <a:latin typeface="Biaodian Pro Sans GB"/>
              </a:rPr>
              <a:t>不等；</a:t>
            </a:r>
            <a:endParaRPr lang="en-US" altLang="zh-CN" sz="1400" b="0" i="0">
              <a:solidFill>
                <a:srgbClr val="33353C"/>
              </a:solidFill>
              <a:effectLst/>
              <a:latin typeface="Biaodian Pro Sans GB"/>
            </a:endParaRPr>
          </a:p>
          <a:p>
            <a:pPr marL="285750" indent="-285750" algn="l">
              <a:buFont typeface="Arial" panose="020B0604020202020204" pitchFamily="34" charset="0"/>
              <a:buChar char="•"/>
            </a:pPr>
            <a:r>
              <a:rPr lang="zh-CN" altLang="en-US" sz="1400" b="0" i="0">
                <a:solidFill>
                  <a:srgbClr val="33353C"/>
                </a:solidFill>
                <a:effectLst/>
                <a:latin typeface="Biaodian Pro Sans GB"/>
              </a:rPr>
              <a:t>敲出观察日或频率：每月观察，有一些结构前</a:t>
            </a:r>
            <a:r>
              <a:rPr lang="en-US" altLang="zh-CN" sz="1400" b="0" i="0">
                <a:solidFill>
                  <a:srgbClr val="33353C"/>
                </a:solidFill>
                <a:effectLst/>
                <a:latin typeface="Biaodian Pro Sans GB"/>
              </a:rPr>
              <a:t>2-3</a:t>
            </a:r>
            <a:r>
              <a:rPr lang="zh-CN" altLang="en-US" sz="1400" b="0" i="0">
                <a:solidFill>
                  <a:srgbClr val="33353C"/>
                </a:solidFill>
                <a:effectLst/>
                <a:latin typeface="Biaodian Pro Sans GB"/>
              </a:rPr>
              <a:t>个月不观察后边再每个月观察；</a:t>
            </a:r>
            <a:endParaRPr lang="en-US" altLang="zh-CN" sz="1400" b="0" i="0">
              <a:solidFill>
                <a:srgbClr val="33353C"/>
              </a:solidFill>
              <a:effectLst/>
              <a:latin typeface="Biaodian Pro Sans GB"/>
            </a:endParaRPr>
          </a:p>
          <a:p>
            <a:pPr marL="285750" indent="-285750" algn="l">
              <a:buFont typeface="Arial" panose="020B0604020202020204" pitchFamily="34" charset="0"/>
              <a:buChar char="•"/>
            </a:pPr>
            <a:r>
              <a:rPr lang="zh-CN" altLang="en-US" sz="1400" b="0" i="0">
                <a:solidFill>
                  <a:srgbClr val="33353C"/>
                </a:solidFill>
                <a:effectLst/>
                <a:latin typeface="Biaodian Pro Sans GB"/>
              </a:rPr>
              <a:t>敲入价格：指数一般</a:t>
            </a:r>
            <a:r>
              <a:rPr lang="en-US" altLang="zh-CN" sz="1400" b="0" i="0">
                <a:solidFill>
                  <a:srgbClr val="33353C"/>
                </a:solidFill>
                <a:effectLst/>
                <a:latin typeface="Biaodian Pro Sans GB"/>
              </a:rPr>
              <a:t>65%-80%</a:t>
            </a:r>
            <a:r>
              <a:rPr lang="zh-CN" altLang="en-US" sz="1400" b="0" i="0">
                <a:solidFill>
                  <a:srgbClr val="33353C"/>
                </a:solidFill>
                <a:effectLst/>
                <a:latin typeface="Biaodian Pro Sans GB"/>
              </a:rPr>
              <a:t>的区间，个股一般</a:t>
            </a:r>
            <a:r>
              <a:rPr lang="en-US" altLang="zh-CN" sz="1400" b="0" i="0">
                <a:solidFill>
                  <a:srgbClr val="33353C"/>
                </a:solidFill>
                <a:effectLst/>
                <a:latin typeface="Biaodian Pro Sans GB"/>
              </a:rPr>
              <a:t>60-75%</a:t>
            </a:r>
            <a:r>
              <a:rPr lang="zh-CN" altLang="en-US" sz="1400" b="0" i="0">
                <a:solidFill>
                  <a:srgbClr val="33353C"/>
                </a:solidFill>
                <a:effectLst/>
                <a:latin typeface="Biaodian Pro Sans GB"/>
              </a:rPr>
              <a:t>；</a:t>
            </a:r>
            <a:endParaRPr lang="en-US" altLang="zh-CN" sz="1400" b="0" i="0">
              <a:solidFill>
                <a:srgbClr val="33353C"/>
              </a:solidFill>
              <a:effectLst/>
              <a:latin typeface="Biaodian Pro Sans GB"/>
            </a:endParaRPr>
          </a:p>
          <a:p>
            <a:pPr marL="285750" indent="-285750" algn="l">
              <a:buFont typeface="Arial" panose="020B0604020202020204" pitchFamily="34" charset="0"/>
              <a:buChar char="•"/>
            </a:pPr>
            <a:r>
              <a:rPr lang="zh-CN" altLang="en-US" sz="1400" b="0" i="0">
                <a:solidFill>
                  <a:srgbClr val="33353C"/>
                </a:solidFill>
                <a:effectLst/>
                <a:latin typeface="Biaodian Pro Sans GB"/>
              </a:rPr>
              <a:t>票息：按年化方式定价，敲出或到期一次性支付。</a:t>
            </a:r>
          </a:p>
        </p:txBody>
      </p:sp>
      <p:pic>
        <p:nvPicPr>
          <p:cNvPr id="22" name="图片 21"/>
          <p:cNvPicPr>
            <a:picLocks noChangeAspect="1"/>
          </p:cNvPicPr>
          <p:nvPr/>
        </p:nvPicPr>
        <p:blipFill>
          <a:blip r:embed="rId5"/>
          <a:stretch>
            <a:fillRect/>
          </a:stretch>
        </p:blipFill>
        <p:spPr>
          <a:xfrm>
            <a:off x="3621370" y="2923459"/>
            <a:ext cx="6255798" cy="38781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雪球产品的机构盈利</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81</a:t>
            </a:fld>
            <a:endParaRPr lang="zh-CN" altLang="en-US" dirty="0"/>
          </a:p>
        </p:txBody>
      </p:sp>
      <p:sp>
        <p:nvSpPr>
          <p:cNvPr id="4" name="文本框 3"/>
          <p:cNvSpPr txBox="1"/>
          <p:nvPr/>
        </p:nvSpPr>
        <p:spPr>
          <a:xfrm>
            <a:off x="375919" y="1327956"/>
            <a:ext cx="11418516" cy="2837815"/>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b="1">
                <a:solidFill>
                  <a:prstClr val="black"/>
                </a:solidFill>
                <a:cs typeface="+mn-ea"/>
              </a:rPr>
              <a:t>雪球产品本质是投资者向券商卖出看跌期权</a:t>
            </a:r>
            <a:r>
              <a:rPr lang="zh-CN" altLang="en-US" sz="1600">
                <a:solidFill>
                  <a:prstClr val="black"/>
                </a:solidFill>
                <a:cs typeface="+mn-ea"/>
              </a:rPr>
              <a:t>，获取固定权利金（期权费），一旦条件触发（跌至敲入价），则需承担相应义务，即挂钩标的价格下跌带来的损失</a:t>
            </a:r>
            <a:endParaRPr lang="en-US" altLang="zh-CN" sz="1600">
              <a:solidFill>
                <a:prstClr val="black"/>
              </a:solidFill>
              <a:cs typeface="+mn-ea"/>
            </a:endParaRPr>
          </a:p>
          <a:p>
            <a:pPr marL="342900" indent="-342900">
              <a:spcAft>
                <a:spcPts val="50"/>
              </a:spcAft>
              <a:buFont typeface="Arial" panose="020B0604020202020204" pitchFamily="34" charset="0"/>
              <a:buChar char="•"/>
              <a:defRPr/>
            </a:pPr>
            <a:r>
              <a:rPr lang="zh-CN" altLang="en-US" sz="1600">
                <a:solidFill>
                  <a:prstClr val="black"/>
                </a:solidFill>
                <a:cs typeface="+mn-ea"/>
                <a:sym typeface="+mn-lt"/>
              </a:rPr>
              <a:t>证券公司卖出雪球产品，取得投资者资金后，买入挂钩标的，对冲掉全部或部分 </a:t>
            </a:r>
            <a:r>
              <a:rPr lang="en-US" altLang="zh-CN" sz="1600">
                <a:solidFill>
                  <a:prstClr val="black"/>
                </a:solidFill>
                <a:cs typeface="+mn-ea"/>
                <a:sym typeface="+mn-lt"/>
              </a:rPr>
              <a:t>delta</a:t>
            </a:r>
            <a:r>
              <a:rPr lang="zh-CN" altLang="en-US" sz="1600">
                <a:solidFill>
                  <a:prstClr val="black"/>
                </a:solidFill>
                <a:cs typeface="+mn-ea"/>
                <a:sym typeface="+mn-lt"/>
              </a:rPr>
              <a:t>风险，然后在挂钩标的价格波动中高抛低吸，赚取期权费、渠道或销售费用和自身收益。</a:t>
            </a:r>
            <a:endParaRPr lang="en-US" altLang="zh-CN" sz="16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a:solidFill>
                  <a:prstClr val="black"/>
                </a:solidFill>
                <a:cs typeface="+mn-ea"/>
                <a:sym typeface="+mn-lt"/>
              </a:rPr>
              <a:t>可以说，</a:t>
            </a:r>
            <a:r>
              <a:rPr lang="zh-CN" altLang="en-US" sz="1600" b="1">
                <a:solidFill>
                  <a:prstClr val="black"/>
                </a:solidFill>
                <a:cs typeface="+mn-ea"/>
                <a:sym typeface="+mn-lt"/>
              </a:rPr>
              <a:t>雪球产品业务链上所有参与者的收益主要来自挂钩标的的价格波动率</a:t>
            </a:r>
            <a:r>
              <a:rPr lang="zh-CN" altLang="en-US" sz="1600">
                <a:solidFill>
                  <a:prstClr val="black"/>
                </a:solidFill>
                <a:cs typeface="+mn-ea"/>
                <a:sym typeface="+mn-lt"/>
              </a:rPr>
              <a:t>。上涨趋势中，</a:t>
            </a:r>
            <a:r>
              <a:rPr lang="en-US" altLang="zh-CN" sz="1600">
                <a:solidFill>
                  <a:prstClr val="black"/>
                </a:solidFill>
                <a:cs typeface="+mn-ea"/>
                <a:sym typeface="+mn-lt"/>
              </a:rPr>
              <a:t>delta </a:t>
            </a:r>
            <a:r>
              <a:rPr lang="zh-CN" altLang="en-US" sz="1600">
                <a:solidFill>
                  <a:prstClr val="black"/>
                </a:solidFill>
                <a:cs typeface="+mn-ea"/>
                <a:sym typeface="+mn-lt"/>
              </a:rPr>
              <a:t>风险不完全对冲也可贡献一定收益。</a:t>
            </a:r>
            <a:endParaRPr lang="en-US" altLang="zh-CN" sz="1600">
              <a:solidFill>
                <a:prstClr val="black"/>
              </a:solidFill>
              <a:cs typeface="+mn-ea"/>
              <a:sym typeface="+mn-lt"/>
            </a:endParaRPr>
          </a:p>
          <a:p>
            <a:pPr marL="342900" indent="-342900">
              <a:spcAft>
                <a:spcPts val="50"/>
              </a:spcAft>
              <a:buFont typeface="Arial" panose="020B0604020202020204" pitchFamily="34" charset="0"/>
              <a:buChar char="•"/>
              <a:defRPr/>
            </a:pPr>
            <a:endParaRPr lang="en-US" altLang="zh-CN" sz="160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600">
                <a:solidFill>
                  <a:prstClr val="black"/>
                </a:solidFill>
                <a:cs typeface="+mn-ea"/>
                <a:sym typeface="+mn-lt"/>
              </a:rPr>
              <a:t>以挂钩中证 </a:t>
            </a:r>
            <a:r>
              <a:rPr lang="en-US" altLang="zh-CN" sz="1600">
                <a:solidFill>
                  <a:prstClr val="black"/>
                </a:solidFill>
                <a:cs typeface="+mn-ea"/>
                <a:sym typeface="+mn-lt"/>
              </a:rPr>
              <a:t>500 </a:t>
            </a:r>
            <a:r>
              <a:rPr lang="zh-CN" altLang="en-US" sz="1600">
                <a:solidFill>
                  <a:prstClr val="black"/>
                </a:solidFill>
                <a:cs typeface="+mn-ea"/>
                <a:sym typeface="+mn-lt"/>
              </a:rPr>
              <a:t>的雪球为例。券商每卖出一份雪球产品，则需在场内做多 </a:t>
            </a:r>
            <a:r>
              <a:rPr lang="en-US" altLang="zh-CN" sz="1600">
                <a:solidFill>
                  <a:prstClr val="black"/>
                </a:solidFill>
                <a:cs typeface="+mn-ea"/>
                <a:sym typeface="+mn-lt"/>
              </a:rPr>
              <a:t>Delta </a:t>
            </a:r>
            <a:r>
              <a:rPr lang="zh-CN" altLang="en-US" sz="1600">
                <a:solidFill>
                  <a:prstClr val="black"/>
                </a:solidFill>
                <a:cs typeface="+mn-ea"/>
                <a:sym typeface="+mn-lt"/>
              </a:rPr>
              <a:t>份中证 </a:t>
            </a:r>
            <a:r>
              <a:rPr lang="en-US" altLang="zh-CN" sz="1600">
                <a:solidFill>
                  <a:prstClr val="black"/>
                </a:solidFill>
                <a:cs typeface="+mn-ea"/>
                <a:sym typeface="+mn-lt"/>
              </a:rPr>
              <a:t>500 </a:t>
            </a:r>
            <a:r>
              <a:rPr lang="zh-CN" altLang="en-US" sz="1600">
                <a:solidFill>
                  <a:prstClr val="black"/>
                </a:solidFill>
                <a:cs typeface="+mn-ea"/>
                <a:sym typeface="+mn-lt"/>
              </a:rPr>
              <a:t>股指期货。雪球产品的 </a:t>
            </a:r>
            <a:r>
              <a:rPr lang="en-US" altLang="zh-CN" sz="1600">
                <a:solidFill>
                  <a:prstClr val="black"/>
                </a:solidFill>
                <a:cs typeface="+mn-ea"/>
                <a:sym typeface="+mn-lt"/>
              </a:rPr>
              <a:t>Delta </a:t>
            </a:r>
            <a:r>
              <a:rPr lang="zh-CN" altLang="en-US" sz="1600">
                <a:solidFill>
                  <a:prstClr val="black"/>
                </a:solidFill>
                <a:cs typeface="+mn-ea"/>
                <a:sym typeface="+mn-lt"/>
              </a:rPr>
              <a:t>曲线如下图，意味着当标的资产价格波动时，券商需要动态调整头寸以实现风险对冲。具体而言： </a:t>
            </a:r>
            <a:endParaRPr lang="en-US" altLang="zh-CN" sz="160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a:solidFill>
                  <a:prstClr val="black"/>
                </a:solidFill>
                <a:cs typeface="+mn-ea"/>
                <a:sym typeface="+mn-lt"/>
              </a:rPr>
              <a:t>当中证 </a:t>
            </a:r>
            <a:r>
              <a:rPr lang="en-US" altLang="zh-CN" sz="1600">
                <a:solidFill>
                  <a:prstClr val="black"/>
                </a:solidFill>
                <a:cs typeface="+mn-ea"/>
                <a:sym typeface="+mn-lt"/>
              </a:rPr>
              <a:t>500 </a:t>
            </a:r>
            <a:r>
              <a:rPr lang="zh-CN" altLang="en-US" sz="1600">
                <a:solidFill>
                  <a:prstClr val="black"/>
                </a:solidFill>
                <a:cs typeface="+mn-ea"/>
                <a:sym typeface="+mn-lt"/>
              </a:rPr>
              <a:t>下跌时但未跌至敲入水平时，</a:t>
            </a:r>
            <a:r>
              <a:rPr lang="en-US" altLang="zh-CN" sz="1600">
                <a:solidFill>
                  <a:prstClr val="black"/>
                </a:solidFill>
                <a:cs typeface="+mn-ea"/>
                <a:sym typeface="+mn-lt"/>
              </a:rPr>
              <a:t>Delta </a:t>
            </a:r>
            <a:r>
              <a:rPr lang="zh-CN" altLang="en-US" sz="1600">
                <a:solidFill>
                  <a:prstClr val="black"/>
                </a:solidFill>
                <a:cs typeface="+mn-ea"/>
                <a:sym typeface="+mn-lt"/>
              </a:rPr>
              <a:t>变大，券商需在场内买入 </a:t>
            </a:r>
            <a:r>
              <a:rPr lang="en-US" altLang="zh-CN" sz="1600">
                <a:solidFill>
                  <a:prstClr val="black"/>
                </a:solidFill>
                <a:cs typeface="+mn-ea"/>
                <a:sym typeface="+mn-lt"/>
              </a:rPr>
              <a:t>IC</a:t>
            </a:r>
            <a:r>
              <a:rPr lang="zh-CN" altLang="en-US" sz="1600">
                <a:solidFill>
                  <a:prstClr val="black"/>
                </a:solidFill>
                <a:cs typeface="+mn-ea"/>
                <a:sym typeface="+mn-lt"/>
              </a:rPr>
              <a:t>，即“低买”；</a:t>
            </a:r>
            <a:endParaRPr lang="en-US" altLang="zh-CN" sz="160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600">
                <a:solidFill>
                  <a:prstClr val="black"/>
                </a:solidFill>
                <a:cs typeface="+mn-ea"/>
                <a:sym typeface="+mn-lt"/>
              </a:rPr>
              <a:t>当中证 </a:t>
            </a:r>
            <a:r>
              <a:rPr lang="en-US" altLang="zh-CN" sz="1600">
                <a:solidFill>
                  <a:prstClr val="black"/>
                </a:solidFill>
                <a:cs typeface="+mn-ea"/>
                <a:sym typeface="+mn-lt"/>
              </a:rPr>
              <a:t>500 </a:t>
            </a:r>
            <a:r>
              <a:rPr lang="zh-CN" altLang="en-US" sz="1600">
                <a:solidFill>
                  <a:prstClr val="black"/>
                </a:solidFill>
                <a:cs typeface="+mn-ea"/>
                <a:sym typeface="+mn-lt"/>
              </a:rPr>
              <a:t>上涨但未超出敲出水平时，</a:t>
            </a:r>
            <a:r>
              <a:rPr lang="en-US" altLang="zh-CN" sz="1600">
                <a:solidFill>
                  <a:prstClr val="black"/>
                </a:solidFill>
                <a:cs typeface="+mn-ea"/>
                <a:sym typeface="+mn-lt"/>
              </a:rPr>
              <a:t>Delta </a:t>
            </a:r>
            <a:r>
              <a:rPr lang="zh-CN" altLang="en-US" sz="1600">
                <a:solidFill>
                  <a:prstClr val="black"/>
                </a:solidFill>
                <a:cs typeface="+mn-ea"/>
                <a:sym typeface="+mn-lt"/>
              </a:rPr>
              <a:t>变小，券商需在场内卖出 </a:t>
            </a:r>
            <a:r>
              <a:rPr lang="en-US" altLang="zh-CN" sz="1600">
                <a:solidFill>
                  <a:prstClr val="black"/>
                </a:solidFill>
                <a:cs typeface="+mn-ea"/>
                <a:sym typeface="+mn-lt"/>
              </a:rPr>
              <a:t>IC</a:t>
            </a:r>
            <a:r>
              <a:rPr lang="zh-CN" altLang="en-US" sz="1600">
                <a:solidFill>
                  <a:prstClr val="black"/>
                </a:solidFill>
                <a:cs typeface="+mn-ea"/>
                <a:sym typeface="+mn-lt"/>
              </a:rPr>
              <a:t>，即“高卖”</a:t>
            </a:r>
          </a:p>
        </p:txBody>
      </p:sp>
      <p:sp>
        <p:nvSpPr>
          <p:cNvPr id="5" name="文本框 4"/>
          <p:cNvSpPr txBox="1"/>
          <p:nvPr/>
        </p:nvSpPr>
        <p:spPr>
          <a:xfrm>
            <a:off x="375918" y="958622"/>
            <a:ext cx="2062482" cy="369332"/>
          </a:xfrm>
          <a:prstGeom prst="rect">
            <a:avLst/>
          </a:prstGeom>
          <a:solidFill>
            <a:srgbClr val="9C0308"/>
          </a:solidFill>
        </p:spPr>
        <p:txBody>
          <a:bodyPr wrap="square" rtlCol="0">
            <a:spAutoFit/>
          </a:bodyPr>
          <a:lstStyle/>
          <a:p>
            <a:pPr algn="ctr">
              <a:spcAft>
                <a:spcPts val="50"/>
              </a:spcAft>
              <a:defRPr/>
            </a:pPr>
            <a:r>
              <a:rPr lang="zh-CN" altLang="en-US">
                <a:solidFill>
                  <a:schemeClr val="bg1"/>
                </a:solidFill>
                <a:cs typeface="+mn-ea"/>
                <a:sym typeface="+mn-lt"/>
              </a:rPr>
              <a:t>机构</a:t>
            </a:r>
            <a:r>
              <a:rPr kumimoji="0" lang="zh-CN" altLang="en-US" b="0" i="0" u="none" strike="noStrike" kern="1200" cap="none" spc="0" normalizeH="0" baseline="0" noProof="0">
                <a:ln>
                  <a:noFill/>
                </a:ln>
                <a:solidFill>
                  <a:schemeClr val="bg1"/>
                </a:solidFill>
                <a:effectLst/>
                <a:uLnTx/>
                <a:uFillTx/>
                <a:cs typeface="+mn-ea"/>
                <a:sym typeface="+mn-lt"/>
              </a:rPr>
              <a:t>盈利</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7" name="图片 6"/>
          <p:cNvPicPr>
            <a:picLocks noChangeAspect="1"/>
          </p:cNvPicPr>
          <p:nvPr/>
        </p:nvPicPr>
        <p:blipFill>
          <a:blip r:embed="rId3"/>
          <a:stretch>
            <a:fillRect/>
          </a:stretch>
        </p:blipFill>
        <p:spPr>
          <a:xfrm>
            <a:off x="813541" y="4247483"/>
            <a:ext cx="8738638" cy="2565121"/>
          </a:xfrm>
          <a:prstGeom prst="rect">
            <a:avLst/>
          </a:prstGeom>
        </p:spPr>
      </p:pic>
      <p:sp>
        <p:nvSpPr>
          <p:cNvPr id="8" name="文本框 7"/>
          <p:cNvSpPr txBox="1"/>
          <p:nvPr/>
        </p:nvSpPr>
        <p:spPr>
          <a:xfrm>
            <a:off x="4333189" y="5920668"/>
            <a:ext cx="850931" cy="432601"/>
          </a:xfrm>
          <a:prstGeom prst="rect">
            <a:avLst/>
          </a:prstGeom>
          <a:noFill/>
        </p:spPr>
        <p:txBody>
          <a:bodyPr wrap="square" rtlCol="0">
            <a:spAutoFit/>
          </a:bodyPr>
          <a:lstStyle/>
          <a:p>
            <a:r>
              <a:rPr lang="zh-CN" altLang="en-US" sz="1100"/>
              <a:t>标的现价的期初价</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txBox="1"/>
          <p:nvPr/>
        </p:nvSpPr>
        <p:spPr>
          <a:xfrm>
            <a:off x="0" y="4531393"/>
            <a:ext cx="121920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50"/>
              </a:spcAft>
            </a:pPr>
            <a:r>
              <a:rPr lang="zh-CN" altLang="en-US" sz="4000" b="1" dirty="0">
                <a:solidFill>
                  <a:srgbClr val="9C0308"/>
                </a:solidFill>
                <a:latin typeface="+mn-lt"/>
                <a:ea typeface="+mn-ea"/>
                <a:cs typeface="+mn-ea"/>
                <a:sym typeface="+mn-lt"/>
              </a:rPr>
              <a:t>北京大学量化交易协会</a:t>
            </a:r>
          </a:p>
        </p:txBody>
      </p:sp>
      <p:sp>
        <p:nvSpPr>
          <p:cNvPr id="11" name="椭圆 10"/>
          <p:cNvSpPr/>
          <p:nvPr/>
        </p:nvSpPr>
        <p:spPr>
          <a:xfrm>
            <a:off x="4953000" y="1202512"/>
            <a:ext cx="2286000" cy="228600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50"/>
              </a:spcAft>
            </a:pPr>
            <a:endParaRPr lang="zh-CN" altLang="en-US">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基础知识</a:t>
            </a:r>
          </a:p>
        </p:txBody>
      </p:sp>
      <p:sp>
        <p:nvSpPr>
          <p:cNvPr id="5" name="文本框 4">
            <a:extLst>
              <a:ext uri="{FF2B5EF4-FFF2-40B4-BE49-F238E27FC236}">
                <a16:creationId xmlns:a16="http://schemas.microsoft.com/office/drawing/2014/main" id="{37DD1C89-5C3F-7229-A8E2-2B8A5F94596F}"/>
              </a:ext>
            </a:extLst>
          </p:cNvPr>
          <p:cNvSpPr txBox="1"/>
          <p:nvPr/>
        </p:nvSpPr>
        <p:spPr>
          <a:xfrm>
            <a:off x="330200" y="1118239"/>
            <a:ext cx="11531600" cy="1315360"/>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lnSpc>
                <a:spcPct val="150000"/>
              </a:lnSpc>
              <a:spcAft>
                <a:spcPts val="50"/>
              </a:spcAft>
              <a:buClrTx/>
              <a:buSzTx/>
              <a:defRPr/>
            </a:pPr>
            <a:r>
              <a:rPr lang="zh-CN" altLang="en-US" dirty="0"/>
              <a:t>场景假设：</a:t>
            </a:r>
            <a:endParaRPr lang="en-US" altLang="zh-CN" dirty="0"/>
          </a:p>
          <a:p>
            <a:pPr marR="0" lvl="0" algn="l" defTabSz="914400" rtl="0" eaLnBrk="1" fontAlgn="auto" latinLnBrk="0" hangingPunct="1">
              <a:lnSpc>
                <a:spcPct val="150000"/>
              </a:lnSpc>
              <a:spcAft>
                <a:spcPts val="50"/>
              </a:spcAft>
              <a:buClrTx/>
              <a:buSzTx/>
              <a:defRPr/>
            </a:pPr>
            <a:r>
              <a:rPr lang="zh-CN" altLang="en-US" dirty="0"/>
              <a:t>组合</a:t>
            </a:r>
            <a:r>
              <a:rPr lang="en-US" altLang="zh-CN" dirty="0"/>
              <a:t>A: </a:t>
            </a:r>
            <a:r>
              <a:rPr lang="zh-CN" altLang="en-US" dirty="0"/>
              <a:t>一个欧式</a:t>
            </a:r>
            <a:r>
              <a:rPr lang="zh-CN" altLang="en-US" b="1" dirty="0"/>
              <a:t>看涨期权</a:t>
            </a:r>
            <a:r>
              <a:rPr lang="zh-CN" altLang="en-US" dirty="0"/>
              <a:t>加上在时间</a:t>
            </a:r>
            <a:r>
              <a:rPr lang="en-US" altLang="zh-CN" dirty="0"/>
              <a:t>T</a:t>
            </a:r>
            <a:r>
              <a:rPr lang="zh-CN" altLang="en-US" dirty="0"/>
              <a:t>收益为</a:t>
            </a:r>
            <a:r>
              <a:rPr lang="en-US" altLang="zh-CN" dirty="0"/>
              <a:t>K</a:t>
            </a:r>
            <a:r>
              <a:rPr lang="zh-CN" altLang="en-US" dirty="0"/>
              <a:t>的零息</a:t>
            </a:r>
            <a:r>
              <a:rPr lang="zh-CN" altLang="en-US" b="1" dirty="0"/>
              <a:t>债券</a:t>
            </a:r>
            <a:r>
              <a:rPr lang="zh-CN" altLang="en-US" dirty="0"/>
              <a:t>。 </a:t>
            </a:r>
            <a:endParaRPr lang="en-US" altLang="zh-CN" dirty="0"/>
          </a:p>
          <a:p>
            <a:pPr marR="0" lvl="0" algn="l" defTabSz="914400" rtl="0" eaLnBrk="1" fontAlgn="auto" latinLnBrk="0" hangingPunct="1">
              <a:lnSpc>
                <a:spcPct val="150000"/>
              </a:lnSpc>
              <a:spcAft>
                <a:spcPts val="50"/>
              </a:spcAft>
              <a:buClrTx/>
              <a:buSzTx/>
              <a:defRPr/>
            </a:pPr>
            <a:r>
              <a:rPr lang="zh-CN" altLang="en-US" dirty="0"/>
              <a:t>组合</a:t>
            </a:r>
            <a:r>
              <a:rPr lang="en-US" altLang="zh-CN" dirty="0"/>
              <a:t>C: </a:t>
            </a:r>
            <a:r>
              <a:rPr lang="zh-CN" altLang="en-US" dirty="0"/>
              <a:t>一个欧式</a:t>
            </a:r>
            <a:r>
              <a:rPr lang="zh-CN" altLang="en-US" b="1" dirty="0"/>
              <a:t>看跌期权</a:t>
            </a:r>
            <a:r>
              <a:rPr lang="zh-CN" altLang="en-US" dirty="0"/>
              <a:t>加上</a:t>
            </a:r>
            <a:r>
              <a:rPr lang="en-US" altLang="zh-CN" dirty="0"/>
              <a:t>1</a:t>
            </a:r>
            <a:r>
              <a:rPr lang="zh-CN" altLang="en-US" dirty="0"/>
              <a:t>只</a:t>
            </a:r>
            <a:r>
              <a:rPr lang="zh-CN" altLang="en-US" b="1" dirty="0"/>
              <a:t>股票</a:t>
            </a:r>
            <a:r>
              <a:rPr lang="zh-CN" altLang="en-US" dirty="0"/>
              <a:t>。</a:t>
            </a:r>
            <a:endParaRPr lang="en-US" altLang="zh-CN" dirty="0"/>
          </a:p>
        </p:txBody>
      </p:sp>
      <p:sp>
        <p:nvSpPr>
          <p:cNvPr id="6" name="文本框 5">
            <a:extLst>
              <a:ext uri="{FF2B5EF4-FFF2-40B4-BE49-F238E27FC236}">
                <a16:creationId xmlns:a16="http://schemas.microsoft.com/office/drawing/2014/main" id="{D2ADB4DE-1A81-760B-34D3-983F5F2043A0}"/>
              </a:ext>
            </a:extLst>
          </p:cNvPr>
          <p:cNvSpPr txBox="1"/>
          <p:nvPr/>
        </p:nvSpPr>
        <p:spPr>
          <a:xfrm>
            <a:off x="320675" y="748907"/>
            <a:ext cx="1130426" cy="369332"/>
          </a:xfrm>
          <a:prstGeom prst="rect">
            <a:avLst/>
          </a:prstGeom>
          <a:solidFill>
            <a:srgbClr val="9C0308"/>
          </a:solidFill>
        </p:spPr>
        <p:txBody>
          <a:bodyPr wrap="square" rtlCol="0">
            <a:spAutoFit/>
          </a:bodyPr>
          <a:lstStyle/>
          <a:p>
            <a:pPr marL="0" marR="0" lvl="0" indent="0"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平价关系</a:t>
            </a:r>
          </a:p>
        </p:txBody>
      </p:sp>
      <p:pic>
        <p:nvPicPr>
          <p:cNvPr id="7" name="图片 6">
            <a:extLst>
              <a:ext uri="{FF2B5EF4-FFF2-40B4-BE49-F238E27FC236}">
                <a16:creationId xmlns:a16="http://schemas.microsoft.com/office/drawing/2014/main" id="{35850422-41A8-75F4-9063-FF035EE41CB5}"/>
              </a:ext>
            </a:extLst>
          </p:cNvPr>
          <p:cNvPicPr>
            <a:picLocks noChangeAspect="1"/>
          </p:cNvPicPr>
          <p:nvPr/>
        </p:nvPicPr>
        <p:blipFill rotWithShape="1">
          <a:blip r:embed="rId3"/>
          <a:srcRect t="2905"/>
          <a:stretch/>
        </p:blipFill>
        <p:spPr>
          <a:xfrm>
            <a:off x="2953651" y="2517336"/>
            <a:ext cx="5458829" cy="2673817"/>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2637AA4-1EB0-3FA6-46B9-0999CCAA9647}"/>
                  </a:ext>
                </a:extLst>
              </p:cNvPr>
              <p:cNvSpPr txBox="1"/>
              <p:nvPr/>
            </p:nvSpPr>
            <p:spPr>
              <a:xfrm>
                <a:off x="834161" y="5376848"/>
                <a:ext cx="9982200" cy="1200329"/>
              </a:xfrm>
              <a:prstGeom prst="rect">
                <a:avLst/>
              </a:prstGeom>
              <a:noFill/>
            </p:spPr>
            <p:txBody>
              <a:bodyPr wrap="square">
                <a:spAutoFit/>
              </a:bodyPr>
              <a:lstStyle/>
              <a:p>
                <a:r>
                  <a:rPr lang="zh-CN" altLang="en-US" dirty="0"/>
                  <a:t>组合A中期权和债券在今天的价值分别为</a:t>
                </a:r>
                <a:r>
                  <a:rPr lang="en-US" altLang="zh-CN" dirty="0"/>
                  <a:t>c</a:t>
                </a:r>
                <a:r>
                  <a:rPr lang="zh-CN" altLang="en-US" dirty="0"/>
                  <a:t>和</a:t>
                </a:r>
                <a14:m>
                  <m:oMath xmlns:m="http://schemas.openxmlformats.org/officeDocument/2006/math">
                    <m:r>
                      <a:rPr lang="en-US" altLang="zh-CN" i="1" kern="100">
                        <a:latin typeface="Cambria Math" panose="02040503050406030204" pitchFamily="18" charset="0"/>
                        <a:ea typeface="宋体" panose="02010600030101010101" pitchFamily="2" charset="-122"/>
                      </a:rPr>
                      <m:t>𝐾</m:t>
                    </m:r>
                    <m:sSup>
                      <m:sSupPr>
                        <m:ctrlPr>
                          <a:rPr lang="zh-CN" altLang="zh-CN" i="1" kern="100">
                            <a:latin typeface="Cambria Math" panose="02040503050406030204" pitchFamily="18" charset="0"/>
                            <a:ea typeface="Cambria Math" panose="02040503050406030204" pitchFamily="18" charset="0"/>
                          </a:rPr>
                        </m:ctrlPr>
                      </m:sSupPr>
                      <m:e>
                        <m:r>
                          <m:rPr>
                            <m:sty m:val="p"/>
                          </m:rPr>
                          <a:rPr lang="en-US" altLang="zh-CN" kern="100">
                            <a:latin typeface="Cambria Math" panose="02040503050406030204" pitchFamily="18" charset="0"/>
                            <a:ea typeface="宋体" panose="02010600030101010101" pitchFamily="2" charset="-122"/>
                          </a:rPr>
                          <m:t>e</m:t>
                        </m:r>
                      </m:e>
                      <m:sup>
                        <m:r>
                          <a:rPr lang="en-US" altLang="zh-CN" i="1"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𝑟𝑇</m:t>
                        </m:r>
                      </m:sup>
                    </m:sSup>
                  </m:oMath>
                </a14:m>
                <a:r>
                  <a:rPr lang="zh-CN" altLang="en-US" dirty="0"/>
                  <a:t>, 组合C中期权和股票在今天的价值 分别为p和</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𝑆</m:t>
                        </m:r>
                      </m:e>
                      <m:sub>
                        <m:r>
                          <a:rPr lang="en-US" altLang="zh-CN" sz="1800" i="1" kern="100">
                            <a:effectLst/>
                            <a:latin typeface="Cambria Math" panose="02040503050406030204" pitchFamily="18" charset="0"/>
                            <a:ea typeface="宋体" panose="02010600030101010101" pitchFamily="2" charset="-122"/>
                          </a:rPr>
                          <m:t>0</m:t>
                        </m:r>
                      </m:sub>
                    </m:sSub>
                    <m:r>
                      <a:rPr lang="en-US" altLang="zh-CN" sz="1800" i="1" kern="100">
                        <a:effectLst/>
                        <a:latin typeface="Cambria Math" panose="02040503050406030204" pitchFamily="18" charset="0"/>
                        <a:ea typeface="宋体" panose="02010600030101010101" pitchFamily="2" charset="-122"/>
                      </a:rPr>
                      <m:t> </m:t>
                    </m:r>
                  </m:oMath>
                </a14:m>
                <a:r>
                  <a:rPr lang="zh-CN" altLang="en-US" dirty="0"/>
                  <a:t>， 因此可得到看涨</a:t>
                </a:r>
                <a:r>
                  <a:rPr lang="en-US" altLang="zh-CN" dirty="0"/>
                  <a:t>-</a:t>
                </a:r>
                <a:r>
                  <a:rPr lang="zh-CN" altLang="en-US" dirty="0"/>
                  <a:t>看跌平价关系式：</a:t>
                </a:r>
                <a:endParaRPr lang="en-US" altLang="zh-CN" sz="1800" i="1" kern="100" dirty="0">
                  <a:effectLst/>
                  <a:latin typeface="Cambria Math" panose="02040503050406030204" pitchFamily="18" charset="0"/>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宋体" panose="02010600030101010101" pitchFamily="2" charset="-122"/>
                        </a:rPr>
                        <m:t>𝑐</m:t>
                      </m:r>
                      <m:r>
                        <a:rPr lang="en-US" altLang="zh-CN" sz="1800" i="1" kern="100" smtClean="0">
                          <a:effectLst/>
                          <a:latin typeface="Cambria Math" panose="02040503050406030204" pitchFamily="18" charset="0"/>
                          <a:ea typeface="宋体" panose="02010600030101010101" pitchFamily="2" charset="-122"/>
                        </a:rPr>
                        <m:t>+</m:t>
                      </m:r>
                      <m:r>
                        <a:rPr lang="en-US" altLang="zh-CN" sz="1800" i="1" kern="100" smtClean="0">
                          <a:effectLst/>
                          <a:latin typeface="Cambria Math" panose="02040503050406030204" pitchFamily="18" charset="0"/>
                          <a:ea typeface="宋体" panose="02010600030101010101" pitchFamily="2" charset="-122"/>
                        </a:rPr>
                        <m:t>𝐾</m:t>
                      </m:r>
                      <m:sSup>
                        <m:sSupPr>
                          <m:ctrlPr>
                            <a:rPr lang="zh-CN" altLang="zh-CN" sz="1800" i="1" kern="100">
                              <a:effectLst/>
                              <a:latin typeface="Cambria Math" panose="02040503050406030204" pitchFamily="18" charset="0"/>
                              <a:ea typeface="Cambria Math" panose="02040503050406030204" pitchFamily="18" charset="0"/>
                            </a:rPr>
                          </m:ctrlPr>
                        </m:sSupPr>
                        <m:e>
                          <m:r>
                            <m:rPr>
                              <m:sty m:val="p"/>
                            </m:rPr>
                            <a:rPr lang="en-US" altLang="zh-CN" sz="1800" kern="100">
                              <a:effectLst/>
                              <a:latin typeface="Cambria Math" panose="02040503050406030204" pitchFamily="18" charset="0"/>
                              <a:ea typeface="宋体" panose="02010600030101010101" pitchFamily="2" charset="-122"/>
                            </a:rPr>
                            <m:t>e</m:t>
                          </m:r>
                        </m:e>
                        <m:sup>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𝑟𝑇</m:t>
                          </m:r>
                        </m:sup>
                      </m:sSup>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𝑝</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𝑆</m:t>
                          </m:r>
                        </m:e>
                        <m:sub>
                          <m:r>
                            <a:rPr lang="en-US" altLang="zh-CN" sz="1800" i="1" kern="100">
                              <a:effectLst/>
                              <a:latin typeface="Cambria Math" panose="02040503050406030204" pitchFamily="18" charset="0"/>
                              <a:ea typeface="宋体" panose="02010600030101010101" pitchFamily="2" charset="-122"/>
                            </a:rPr>
                            <m:t>0</m:t>
                          </m:r>
                        </m:sub>
                      </m:sSub>
                    </m:oMath>
                  </m:oMathPara>
                </a14:m>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mc:Choice>
        <mc:Fallback xmlns="">
          <p:sp>
            <p:nvSpPr>
              <p:cNvPr id="12" name="文本框 11">
                <a:extLst>
                  <a:ext uri="{FF2B5EF4-FFF2-40B4-BE49-F238E27FC236}">
                    <a16:creationId xmlns:a16="http://schemas.microsoft.com/office/drawing/2014/main" id="{62637AA4-1EB0-3FA6-46B9-0999CCAA9647}"/>
                  </a:ext>
                </a:extLst>
              </p:cNvPr>
              <p:cNvSpPr txBox="1">
                <a:spLocks noRot="1" noChangeAspect="1" noMove="1" noResize="1" noEditPoints="1" noAdjustHandles="1" noChangeArrowheads="1" noChangeShapeType="1" noTextEdit="1"/>
              </p:cNvSpPr>
              <p:nvPr/>
            </p:nvSpPr>
            <p:spPr>
              <a:xfrm>
                <a:off x="834161" y="5376848"/>
                <a:ext cx="9982200" cy="1200329"/>
              </a:xfrm>
              <a:prstGeom prst="rect">
                <a:avLst/>
              </a:prstGeom>
              <a:blipFill>
                <a:blip r:embed="rId4"/>
                <a:stretch>
                  <a:fillRect l="-550" t="-253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D408503-737E-0170-DC96-1B86B2B63F8A}"/>
              </a:ext>
            </a:extLst>
          </p:cNvPr>
          <p:cNvPicPr>
            <a:picLocks noChangeAspect="1"/>
          </p:cNvPicPr>
          <p:nvPr/>
        </p:nvPicPr>
        <p:blipFill>
          <a:blip r:embed="rId5"/>
          <a:stretch>
            <a:fillRect/>
          </a:stretch>
        </p:blipFill>
        <p:spPr>
          <a:xfrm>
            <a:off x="3614050" y="4432109"/>
            <a:ext cx="230714" cy="357606"/>
          </a:xfrm>
          <a:prstGeom prst="rect">
            <a:avLst/>
          </a:prstGeom>
        </p:spPr>
      </p:pic>
    </p:spTree>
    <p:extLst>
      <p:ext uri="{BB962C8B-B14F-4D97-AF65-F5344CB8AC3E}">
        <p14:creationId xmlns:p14="http://schemas.microsoft.com/office/powerpoint/2010/main" val="30492350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a7145ae-8c26-41f6-beba-c4d5d8dc289b"/>
  <p:tag name="COMMONDATA" val="eyJoZGlkIjoiNThlNzc1NDg1M2Q1ODM3NDM1NTBlZGNmMzc1MTRhNjcifQ=="/>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982.3771"/>
  <p:tag name="OUTPUTTYPE" val="PNG"/>
  <p:tag name="IGUANATEXVERSION" val="160"/>
  <p:tag name="LATEXADDIN" val="\documentclass{article}&#10;\usepackage{amsmath}&#10;\pagestyle{empty}&#10;\begin{document}&#10;&#10;$$&#10; \frac{\partial f}{\partial t}=\frac{f_{t+1,j}-f_{t,j}}{\Delta t}&#10; $$&#10;&#10;&#10;\end{document}"/>
  <p:tag name="IGUANATEXSIZE" val="20"/>
  <p:tag name="IGUANATEXCURSOR" val="153"/>
  <p:tag name="TRANSPARENCY" val="True"/>
  <p:tag name="LATEXENGINEID" val="0"/>
  <p:tag name="TEMPFOLDER" val="E:\研究生\研三\社团\QTA\QTA内培\latex"/>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561.305"/>
  <p:tag name="OUTPUTTYPE" val="PNG"/>
  <p:tag name="IGUANATEXVERSION" val="160"/>
  <p:tag name="LATEXADDIN" val="\documentclass{article}&#10;\usepackage{amsmath}&#10;\pagestyle{empty}&#10;\begin{document}&#10;&#10; $$&#10; \frac{\partial^2 f}{S^2}=\frac{f_{t,j+1}+f_{t,j-1}-2f_{t,j}}{\Delta S^2}&#10; $$&#10;&#10;&#10;\end{document}"/>
  <p:tag name="IGUANATEXSIZE" val="20"/>
  <p:tag name="IGUANATEXCURSOR" val="162"/>
  <p:tag name="TRANSPARENCY" val="True"/>
  <p:tag name="LATEXENGINEID" val="0"/>
  <p:tag name="TEMPFOLDER" val="E:\研究生\研三\社团\QTA\QTA内培\latex"/>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367.454"/>
  <p:tag name="OUTPUTTYPE" val="PNG"/>
  <p:tag name="IGUANATEXVERSION" val="160"/>
  <p:tag name="LATEXADDIN" val="\documentclass{article}&#10;\usepackage{amsmath}&#10;\pagestyle{empty}&#10;\begin{document}&#10;&#10;$$&#10; \frac{f_{t+1,j}-f_{t,j}}{\Delta t}+(r-q)j \Delta S \frac{f_{t,j+1}-f_{t,j-1}}{2\Delta S} +\frac{1}{2}\sigma^2 j^2 \Delta S^2 \frac{f_{t,j+1}+f_{t,j-1}-2f_{t,j}}{\Delta S^2}=r f_{t,j}&#10; $$&#10;&#10;&#10;\end{document}"/>
  <p:tag name="IGUANATEXSIZE" val="20"/>
  <p:tag name="IGUANATEXCURSOR" val="271"/>
  <p:tag name="TRANSPARENCY" val="True"/>
  <p:tag name="LATEXENGINEID" val="0"/>
  <p:tag name="TEMPFOLDER" val="E:\研究生\研三\社团\QTA\QTA内培\latex"/>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043.12"/>
  <p:tag name="OUTPUTTYPE" val="PNG"/>
  <p:tag name="IGUANATEXVERSION" val="160"/>
  <p:tag name="LATEXADDIN" val="\documentclass{article}&#10;\usepackage{amsmath}&#10;\pagestyle{empty}&#10;\begin{document}&#10;&#10;$$&#10; \begin{aligned}&#10;  j&amp;=1,2,\cdots,M-1\\&#10;  i&amp;=1,2,\cdots,N-1&#10; \end{aligned}&#10; $$&#10;&#10;&#10;\end{document}"/>
  <p:tag name="IGUANATEXSIZE" val="20"/>
  <p:tag name="IGUANATEXCURSOR" val="161"/>
  <p:tag name="TRANSPARENCY" val="True"/>
  <p:tag name="LATEXENGINEID" val="0"/>
  <p:tag name="TEMPFOLDER" val="E:\研究生\研三\社团\QTA\QTA内培\latex"/>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883.015"/>
  <p:tag name="OUTPUTTYPE" val="PNG"/>
  <p:tag name="IGUANATEXVERSION" val="160"/>
  <p:tag name="LATEXADDIN" val="\documentclass{article}&#10;\usepackage{amsmath}&#10;\pagestyle{empty}&#10;\begin{document}&#10;&#10;&#10;$$&#10; a_j f_{t,j-1} +b_j f_{t,j}+c_j f_{t,j+1}=f_{t+1,j}&#10; $$&#10;&#10;\end{document}"/>
  <p:tag name="IGUANATEXSIZE" val="20"/>
  <p:tag name="IGUANATEXCURSOR" val="140"/>
  <p:tag name="TRANSPARENCY" val="True"/>
  <p:tag name="LATEXENGINEID" val="0"/>
  <p:tag name="TEMPFOLDER" val="E:\研究生\研三\社团\QTA\QTA内培\latex"/>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754.4056"/>
  <p:tag name="ORIGINALWIDTH" val="1679.04"/>
  <p:tag name="OUTPUTTYPE" val="PNG"/>
  <p:tag name="IGUANATEXVERSION" val="160"/>
  <p:tag name="LATEXADDIN" val="\documentclass{article}&#10;\usepackage{amsmath}&#10;\pagestyle{empty}&#10;\begin{document}&#10;&#10;$$&#10; \begin{aligned}&#10;  a_j&amp;=\frac{1}{2}(r-q)j \Delta t -\frac{1}{2} \sigma^2 j^2 \Delta t\\&#10;  b_j&amp;=1+\sigma^2 j^2 \Delta t + r \Delta t\\&#10;  c_j&amp;=-\frac{1}{2}(r-q)j \Delta t -\frac{1}{2} \sigma^2 j^2 \Delta t&#10; \end{aligned}  &#10; $$&#10;&#10;&#10;\end{document}"/>
  <p:tag name="IGUANATEXSIZE" val="20"/>
  <p:tag name="IGUANATEXCURSOR" val="308"/>
  <p:tag name="TRANSPARENCY" val="True"/>
  <p:tag name="LATEXENGINEID" val="0"/>
  <p:tag name="TEMPFOLDER" val="E:\研究生\研三\社团\QTA\QTA内培\latex"/>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883.015"/>
  <p:tag name="OUTPUTTYPE" val="PNG"/>
  <p:tag name="IGUANATEXVERSION" val="160"/>
  <p:tag name="LATEXADDIN" val="\documentclass{article}&#10;\usepackage{amsmath}&#10;\pagestyle{empty}&#10;\begin{document}&#10;&#10;&#10;$$&#10; a_j f_{t,j-1} +b_j f_{t,j}+c_j f_{t,j+1}=f_{t+1,j}&#10; $$&#10;&#10;\end{document}"/>
  <p:tag name="IGUANATEXSIZE" val="20"/>
  <p:tag name="IGUANATEXCURSOR" val="140"/>
  <p:tag name="TRANSPARENCY" val="True"/>
  <p:tag name="LATEXENGINEID" val="0"/>
  <p:tag name="TEMPFOLDER" val="E:\研究生\研三\社团\QTA\QTA内培\latex"/>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371.579"/>
  <p:tag name="OUTPUTTYPE" val="PNG"/>
  <p:tag name="IGUANATEXVERSION" val="160"/>
  <p:tag name="LATEXADDIN" val="\documentclass{article}&#10;\usepackage{amsmath}&#10;\pagestyle{empty}&#10;\begin{document}&#10;&#10;$$&#10; \frac{\partial f}{\partial S}=\frac{f_{t+1,j+1}-f_{t+1,j-1}}{2\Delta S}&#10; $$&#10;&#10;&#10;\end{document}"/>
  <p:tag name="IGUANATEXSIZE" val="20"/>
  <p:tag name="IGUANATEXCURSOR" val="160"/>
  <p:tag name="TRANSPARENCY" val="True"/>
  <p:tag name="LATEXENGINEID" val="0"/>
  <p:tag name="TEMPFOLDER" val="E:\研究生\研三\社团\QTA\QTA内培\latex"/>
  <p:tag name="LATEXFORMHEIGHT" val="32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939.258"/>
  <p:tag name="OUTPUTTYPE" val="PNG"/>
  <p:tag name="IGUANATEXVERSION" val="160"/>
  <p:tag name="LATEXADDIN" val="\documentclass{article}&#10;\usepackage{amsmath}&#10;\pagestyle{empty}&#10;\begin{document}&#10;&#10;$$&#10; \frac{\partial^2 f}{S^2}=\frac{f_{t+1,j+1}+f_{t+1,j-1}-2f_{t+1,j}}{\Delta S^2}&#10; $$&#10;&#10;&#10;\end{document}"/>
  <p:tag name="IGUANATEXSIZE" val="20"/>
  <p:tag name="IGUANATEXCURSOR" val="167"/>
  <p:tag name="TRANSPARENCY" val="True"/>
  <p:tag name="LATEXENGINEID" val="0"/>
  <p:tag name="TEMPFOLDER" val="E:\研究生\研三\社团\QTA\QTA内培\latex"/>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97.375"/>
  <p:tag name="OUTPUTTYPE" val="PNG"/>
  <p:tag name="IGUANATEXVERSION" val="160"/>
  <p:tag name="LATEXADDIN" val="\documentclass{article}&#10;\usepackage{amsmath}&#10;\pagestyle{empty}&#10;\begin{document}&#10;&#10;$$&#10; \frac{f_{t+1,j}-f_{t,j}}{\Delta t}+(r-q)j \Delta S \frac{f_{t+1,j+1}-f_{t+1,j-1}}{2\Delta S} +\frac{1}{2}\sigma^2 j^2 \Delta S^2 \frac{f_{t+1,j+1}+f_{t+1,j-1}-2f_{t+1,j}}{\Delta S^2}=r f_{t,j}&#10; $$&#10;&#10;&#10;\end{document}"/>
  <p:tag name="IGUANATEXSIZE" val="20"/>
  <p:tag name="IGUANATEXCURSOR" val="281"/>
  <p:tag name="TRANSPARENCY" val="True"/>
  <p:tag name="LATEXENGINEID" val="0"/>
  <p:tag name="TEMPFOLDER" val="E:\研究生\研三\社团\QTA\QTA内培\latex"/>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88.601"/>
  <p:tag name="OUTPUTTYPE" val="PNG"/>
  <p:tag name="IGUANATEXVERSION" val="160"/>
  <p:tag name="LATEXADDIN" val="\documentclass{article}&#10;\usepackage{amsmath,amssymb,amsfonts}&#10;\pagestyle{empty}&#10;\begin{document}&#10;&#10;&#10;$$&#10; C=e^{-rT}\mathbb{E}[(\overline{S}-K)^{+}]&#10; $$&#10;&#10;\end{document}"/>
  <p:tag name="IGUANATEXSIZE" val="20"/>
  <p:tag name="IGUANATEXCURSOR" val="61"/>
  <p:tag name="TRANSPARENCY" val="True"/>
  <p:tag name="LATEXENGINEID" val="0"/>
  <p:tag name="TEMPFOLDER" val="E:\研究生\研三\社团\QTA\QTA内培\latex"/>
  <p:tag name="LATEXFORMHEIGHT" val="308"/>
  <p:tag name="LATEXFORMWIDTH" val="38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147.731"/>
  <p:tag name="OUTPUTTYPE" val="PNG"/>
  <p:tag name="IGUANATEXVERSION" val="160"/>
  <p:tag name="LATEXADDIN" val="\documentclass{article}&#10;\usepackage{amsmath}&#10;\pagestyle{empty}&#10;\begin{document}&#10;&#10; $$&#10; f_{t,j}=a_j^{*} f_{t+1,j-1} + b_j^{*} f_{t+1,j}+c_j^{*} f_{t+1,j+1}&#10; $$&#10;&#10;&#10;\end{document}"/>
  <p:tag name="IGUANATEXSIZE" val="20"/>
  <p:tag name="IGUANATEXCURSOR" val="157"/>
  <p:tag name="TRANSPARENCY" val="True"/>
  <p:tag name="LATEXENGINEID" val="0"/>
  <p:tag name="TEMPFOLDER" val="E:\研究生\研三\社团\QTA\QTA内培\latex"/>
  <p:tag name="LATEXFORMHEIGHT" val="320"/>
  <p:tag name="LATEXFORMWIDTH" val="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957.6303"/>
  <p:tag name="ORIGINALWIDTH" val="2317.96"/>
  <p:tag name="OUTPUTTYPE" val="PNG"/>
  <p:tag name="IGUANATEXVERSION" val="160"/>
  <p:tag name="LATEXADDIN" val="\documentclass{article}&#10;\usepackage{amsmath}&#10;\pagestyle{empty}&#10;\begin{document}&#10;&#10;&#10;$$&#10; \begin{aligned}&#10;  a_j^{*}&amp;=\frac{1}{1+ r \Delta t}  \left(-\frac{1}{2}(r-q)j \Delta t +\frac{1}{2} \sigma^2 j^2 \Delta t \right)\\&#10;  b_j^{*}&amp;=\frac{1}{1+ r \Delta t}  \left(1-\sigma^2 j^2 \Delta t  \right)\\&#10;  c_j^{*}&amp;=\frac{1}{1+ r \Delta t}  \left(\frac{1}{2}(r-q)j \Delta t +\frac{1}{2} \sigma^2 j^2 \Delta t \right)&#10; \end{aligned} &#10; $$&#10;&#10;\end{document}"/>
  <p:tag name="IGUANATEXSIZE" val="20"/>
  <p:tag name="IGUANATEXCURSOR" val="425"/>
  <p:tag name="TRANSPARENCY" val="True"/>
  <p:tag name="LATEXENGINEID" val="0"/>
  <p:tag name="TEMPFOLDER" val="E:\研究生\研三\社团\QTA\QTA内培\latex"/>
  <p:tag name="LATEXFORMHEIGHT" val="320"/>
  <p:tag name="LATEXFORMWIDTH" val="38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147.731"/>
  <p:tag name="OUTPUTTYPE" val="PNG"/>
  <p:tag name="IGUANATEXVERSION" val="160"/>
  <p:tag name="LATEXADDIN" val="\documentclass{article}&#10;\usepackage{amsmath}&#10;\pagestyle{empty}&#10;\begin{document}&#10;&#10; $$&#10; f_{t,j}=a_j^{*} f_{t+1,j-1} + b_j^{*} f_{t+1,j}+c_j^{*} f_{t+1,j+1}&#10; $$&#10;&#10;&#10;\end{document}"/>
  <p:tag name="IGUANATEXSIZE" val="20"/>
  <p:tag name="IGUANATEXCURSOR" val="157"/>
  <p:tag name="TRANSPARENCY" val="True"/>
  <p:tag name="LATEXENGINEID" val="0"/>
  <p:tag name="TEMPFOLDER" val="E:\研究生\研三\社团\QTA\QTA内培\latex"/>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3053.618"/>
  <p:tag name="OUTPUTTYPE" val="PNG"/>
  <p:tag name="IGUANATEXVERSION" val="160"/>
  <p:tag name="LATEXADDIN" val="\documentclass{article}&#10;\usepackage{amsmath,amssymb,amsfonts}&#10;\pagestyle{empty}&#10;\begin{document}&#10;&#10;$$&#10; A=\mathbb{E}[h(X)]=\int h(x)f(x) dx \implies \hat{A}(n)=\frac{1}{N}\sum_{i=1}^{N}h(X_i)&#10; $$&#10;&#10;&#10;\end{document}"/>
  <p:tag name="IGUANATEXSIZE" val="20"/>
  <p:tag name="IGUANATEXCURSOR" val="61"/>
  <p:tag name="TRANSPARENCY" val="True"/>
  <p:tag name="LATEXENGINEID" val="0"/>
  <p:tag name="TEMPFOLDER" val="E:\研究生\研三\社团\QTA\QTA内培\latex"/>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3973.003"/>
  <p:tag name="OUTPUTTYPE" val="PNG"/>
  <p:tag name="IGUANATEXVERSION" val="160"/>
  <p:tag name="LATEXADDIN" val="\documentclass{article}&#10;\usepackage{amsmath,amssymb,amsfonts}&#10;\pagestyle{empty}&#10;\begin{document}&#10;&#10;$$&#10; A=\int h(x)\frac{f(x)}{g(x)}g(x) dx=\widetilde{\mathbb{E}}[h(X)\frac{f(X)}{g(X)}] \implies \hat{A}(n)=\frac{1}{N}\sum_{i=1}^{N}h(X_i) \frac{f(X_i)}{g(X_i)}&#10; $$&#10;&#10;&#10;\end{document}"/>
  <p:tag name="IGUANATEXSIZE" val="20"/>
  <p:tag name="IGUANATEXCURSOR" val="61"/>
  <p:tag name="TRANSPARENCY" val="True"/>
  <p:tag name="LATEXENGINEID" val="0"/>
  <p:tag name="TEMPFOLDER" val="E:\研究生\研三\社团\QTA\QTA内培\latex"/>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996.25"/>
  <p:tag name="OUTPUTTYPE" val="PNG"/>
  <p:tag name="IGUANATEXVERSION" val="160"/>
  <p:tag name="LATEXADDIN" val="\documentclass{article}&#10;\usepackage{amsmath}&#10;\pagestyle{empty}&#10;\begin{document}&#10;&#10;$$&#10; \frac{\partial f}{\partial t}+(r-q)S\frac{\partial f}{\partial S}+\frac{1}{2} \sigma^2 S^2 \frac{\partial^2 f}{S^2} =r f&#10; $$&#10;&#10;&#10;\end{document}"/>
  <p:tag name="IGUANATEXSIZE" val="20"/>
  <p:tag name="IGUANATEXCURSOR" val="209"/>
  <p:tag name="TRANSPARENCY" val="True"/>
  <p:tag name="LATEXENGINEID" val="0"/>
  <p:tag name="TEMPFOLDER" val="E:\研究生\研三\社团\QTA\QTA内培\latex"/>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239.22"/>
  <p:tag name="OUTPUTTYPE" val="PNG"/>
  <p:tag name="IGUANATEXVERSION" val="160"/>
  <p:tag name="LATEXADDIN" val="\documentclass{article}&#10;\usepackage{amsmath}&#10;\pagestyle{empty}&#10;\begin{document}&#10;&#10;$$&#10; f_{N,j}=max(K-j\Delta S,0), j=0,1,\cdots,M&#10; $$&#10;&#10;&#10;\end{document}"/>
  <p:tag name="IGUANATEXSIZE" val="20"/>
  <p:tag name="IGUANATEXCURSOR" val="131"/>
  <p:tag name="TRANSPARENCY" val="True"/>
  <p:tag name="LATEXENGINEID" val="0"/>
  <p:tag name="TEMPFOLDER" val="E:\研究生\研三\社团\QTA\QTA内培\latex"/>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05.587"/>
  <p:tag name="OUTPUTTYPE" val="PNG"/>
  <p:tag name="IGUANATEXVERSION" val="160"/>
  <p:tag name="LATEXADDIN" val="\documentclass{article}&#10;\usepackage{amsmath}&#10;\pagestyle{empty}&#10;\begin{document}&#10;&#10;$$&#10; f_{t,0}=K,t=0,1,\cdots,N&#10; $$&#10;&#10;&#10;\end{document}"/>
  <p:tag name="IGUANATEXSIZE" val="20"/>
  <p:tag name="IGUANATEXCURSOR" val="113"/>
  <p:tag name="TRANSPARENCY" val="True"/>
  <p:tag name="LATEXENGINEID" val="0"/>
  <p:tag name="TEMPFOLDER" val="E:\研究生\研三\社团\QTA\QTA内培\latex"/>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14.586"/>
  <p:tag name="OUTPUTTYPE" val="PNG"/>
  <p:tag name="IGUANATEXVERSION" val="160"/>
  <p:tag name="LATEXADDIN" val="\documentclass{article}&#10;\usepackage{amsmath}&#10;\pagestyle{empty}&#10;\begin{document}&#10;&#10;$$&#10; f_{t,M}=0,t=0,1,\cdots,N&#10; $$&#10;&#10;&#10;\end{document}"/>
  <p:tag name="IGUANATEXSIZE" val="20"/>
  <p:tag name="IGUANATEXCURSOR" val="113"/>
  <p:tag name="TRANSPARENCY" val="True"/>
  <p:tag name="LATEXENGINEID" val="0"/>
  <p:tag name="TEMPFOLDER" val="E:\研究生\研三\社团\QTA\QTA内培\latex"/>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992.126"/>
  <p:tag name="OUTPUTTYPE" val="PNG"/>
  <p:tag name="IGUANATEXVERSION" val="160"/>
  <p:tag name="LATEXADDIN" val="\documentclass{article}&#10;\usepackage{amsmath}&#10;\pagestyle{empty}&#10;\begin{document}&#10;&#10;$$&#10; \frac{\partial f}{\partial S}=\frac{f_{t,j+1}-f_{t,j}}{\Delta S}&#10; $$&#10;&#10;&#10;\end{document}"/>
  <p:tag name="IGUANATEXSIZE" val="20"/>
  <p:tag name="IGUANATEXCURSOR" val="153"/>
  <p:tag name="TRANSPARENCY" val="True"/>
  <p:tag name="LATEXENGINEID" val="0"/>
  <p:tag name="TEMPFOLDER" val="E:\研究生\研三\社团\QTA\QTA内培\latex"/>
  <p:tag name="LATEXFORMHEIGHT" val="320"/>
  <p:tag name="LATEXFORMWIDTH" val="385"/>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ja3perg">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130</TotalTime>
  <Words>12732</Words>
  <Application>Microsoft Office PowerPoint</Application>
  <PresentationFormat>宽屏</PresentationFormat>
  <Paragraphs>1475</Paragraphs>
  <Slides>82</Slides>
  <Notes>71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82</vt:i4>
      </vt:variant>
    </vt:vector>
  </HeadingPairs>
  <TitlesOfParts>
    <vt:vector size="100" baseType="lpstr">
      <vt:lpstr>-apple-system</vt:lpstr>
      <vt:lpstr>Arial-BoldMT</vt:lpstr>
      <vt:lpstr>Biaodian Pro Sans GB</vt:lpstr>
      <vt:lpstr>DengXian-Bold</vt:lpstr>
      <vt:lpstr>FZLTHK--GBK1-0</vt:lpstr>
      <vt:lpstr>Helvetica Neue</vt:lpstr>
      <vt:lpstr>PingFang SC</vt:lpstr>
      <vt:lpstr>等线</vt:lpstr>
      <vt:lpstr>黑体</vt:lpstr>
      <vt:lpstr>楷体</vt:lpstr>
      <vt:lpstr>宋体</vt:lpstr>
      <vt:lpstr>微软雅黑</vt:lpstr>
      <vt:lpstr>Arial</vt:lpstr>
      <vt:lpstr>Calibri</vt:lpstr>
      <vt:lpstr>Cambria Math</vt:lpstr>
      <vt:lpstr>Times New Roman</vt:lpstr>
      <vt:lpstr>Wingdings</vt:lpstr>
      <vt:lpstr>Office 主题</vt:lpstr>
      <vt:lpstr>PowerPoint 演示文稿</vt:lpstr>
      <vt:lpstr>PowerPoint 演示文稿</vt:lpstr>
      <vt:lpstr>衍生品基本概念</vt:lpstr>
      <vt:lpstr>衍生品基本概念</vt:lpstr>
      <vt:lpstr>衍生品基本概念</vt:lpstr>
      <vt:lpstr>期权</vt:lpstr>
      <vt:lpstr>基础知识</vt:lpstr>
      <vt:lpstr>基础知识</vt:lpstr>
      <vt:lpstr>基础知识</vt:lpstr>
      <vt:lpstr>PowerPoint 演示文稿</vt:lpstr>
      <vt:lpstr>期权定价模型-Binomial Trees</vt:lpstr>
      <vt:lpstr>期权定价模型-Binomial Trees</vt:lpstr>
      <vt:lpstr>期权定价模型-Binomial Trees</vt:lpstr>
      <vt:lpstr>期权定价模型-Binomial Trees</vt:lpstr>
      <vt:lpstr>期权定价模型-Binomial Trees</vt:lpstr>
      <vt:lpstr>期权定价模型-Binomial Trees</vt:lpstr>
      <vt:lpstr>期权定价模型-Binomial Trees</vt:lpstr>
      <vt:lpstr>期权定价模型-Binomial Trees</vt:lpstr>
      <vt:lpstr>Volatility Smiles </vt:lpstr>
      <vt:lpstr>Volatility Smiles </vt:lpstr>
      <vt:lpstr>Volatility Surface Strategy </vt:lpstr>
      <vt:lpstr>交易波动率：VIX（S&amp;P500指数期权的隐含波动率）</vt:lpstr>
      <vt:lpstr>方差互换</vt:lpstr>
      <vt:lpstr>VIX的编制</vt:lpstr>
      <vt:lpstr>交易波动率：XIV</vt:lpstr>
      <vt:lpstr>The Greeks</vt:lpstr>
      <vt:lpstr>Delta</vt:lpstr>
      <vt:lpstr>Gamma</vt:lpstr>
      <vt:lpstr>Theta</vt:lpstr>
      <vt:lpstr>PDE &amp; pnl attribution</vt:lpstr>
      <vt:lpstr>Delta动态对冲</vt:lpstr>
      <vt:lpstr>Delta动态对冲</vt:lpstr>
      <vt:lpstr>Gamma Strategy</vt:lpstr>
      <vt:lpstr>Volatility Strategy </vt:lpstr>
      <vt:lpstr>期权组合构建</vt:lpstr>
      <vt:lpstr>期权组合构建：垂直差价组合</vt:lpstr>
      <vt:lpstr>期权组合构建：垂直差价组合</vt:lpstr>
      <vt:lpstr>期权组合构建：水平差价组合&amp;对角组合</vt:lpstr>
      <vt:lpstr>期权组合构建：看涨+看跌组合</vt:lpstr>
      <vt:lpstr>期权组合套利策略：利用定价误差</vt:lpstr>
      <vt:lpstr>期权组合套利策略：利用定价误差</vt:lpstr>
      <vt:lpstr>期权组合套利策略：利用定价误差</vt:lpstr>
      <vt:lpstr>交易波动率：利用Straddle</vt:lpstr>
      <vt:lpstr>交易波动率：利用Straddle</vt:lpstr>
      <vt:lpstr>期权定价模型——Black-Scholes-Metron Model</vt:lpstr>
      <vt:lpstr>期权定价模型——Black-Scholes-Metron Model</vt:lpstr>
      <vt:lpstr>期权定价模型——Black-Scholes-Metron Model</vt:lpstr>
      <vt:lpstr>局部波动率模型——Local volatility model</vt:lpstr>
      <vt:lpstr>局部波动率模型——Local volatility model</vt:lpstr>
      <vt:lpstr>随机波动率模型——Stochastic volatility model</vt:lpstr>
      <vt:lpstr>Heston模型——Heston model</vt:lpstr>
      <vt:lpstr>PowerPoint 演示文稿</vt:lpstr>
      <vt:lpstr>蒙特卡洛模拟</vt:lpstr>
      <vt:lpstr>蒙特卡洛模拟</vt:lpstr>
      <vt:lpstr>方差缩减法</vt:lpstr>
      <vt:lpstr>方差缩减法</vt:lpstr>
      <vt:lpstr>方差缩减法</vt:lpstr>
      <vt:lpstr>有限差分法</vt:lpstr>
      <vt:lpstr>隐式有限差分法</vt:lpstr>
      <vt:lpstr>隐式有限差分法</vt:lpstr>
      <vt:lpstr>隐式有限差分法</vt:lpstr>
      <vt:lpstr>显式有限差分法</vt:lpstr>
      <vt:lpstr>显式有限差分法</vt:lpstr>
      <vt:lpstr>有限差分法对比</vt:lpstr>
      <vt:lpstr>其他方差缩减技巧</vt:lpstr>
      <vt:lpstr>其他方差缩减技巧</vt:lpstr>
      <vt:lpstr>PowerPoint 演示文稿</vt:lpstr>
      <vt:lpstr>我国场内期权品种</vt:lpstr>
      <vt:lpstr>场外衍生品市场体系</vt:lpstr>
      <vt:lpstr>奇异期权</vt:lpstr>
      <vt:lpstr>亚式期权</vt:lpstr>
      <vt:lpstr>亚式期权</vt:lpstr>
      <vt:lpstr>阶梯期权</vt:lpstr>
      <vt:lpstr>障碍期权</vt:lpstr>
      <vt:lpstr>障碍期权定价与对冲</vt:lpstr>
      <vt:lpstr>障碍期权产品</vt:lpstr>
      <vt:lpstr>安全气囊</vt:lpstr>
      <vt:lpstr>雪球</vt:lpstr>
      <vt:lpstr>雪球</vt:lpstr>
      <vt:lpstr>其它产品</vt:lpstr>
      <vt:lpstr>雪球产品的机构盈利</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QTA</dc:creator>
  <cp:lastModifiedBy>雨星 顾</cp:lastModifiedBy>
  <cp:revision>406</cp:revision>
  <dcterms:created xsi:type="dcterms:W3CDTF">2016-03-04T04:52:00Z</dcterms:created>
  <dcterms:modified xsi:type="dcterms:W3CDTF">2023-10-23T09:03:16Z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DFAEBE0DCB474995B38EA5E44E5956E6</vt:lpwstr>
  </property>
  <property fmtid="{D5CDD505-2E9C-101B-9397-08002B2CF9AE}" pid="3" name="KSOProductBuildVer">
    <vt:lpwstr>2052-11.1.0.12598</vt:lpwstr>
  </property>
</Properties>
</file>